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</p:sldMasterIdLst>
  <p:notesMasterIdLst>
    <p:notesMasterId r:id="rId16"/>
  </p:notesMasterIdLst>
  <p:sldIdLst>
    <p:sldId id="2713" r:id="rId3"/>
    <p:sldId id="3748" r:id="rId4"/>
    <p:sldId id="2145707000" r:id="rId5"/>
    <p:sldId id="4269" r:id="rId6"/>
    <p:sldId id="2716" r:id="rId7"/>
    <p:sldId id="2145707011" r:id="rId8"/>
    <p:sldId id="2145707002" r:id="rId9"/>
    <p:sldId id="2145707004" r:id="rId10"/>
    <p:sldId id="2145707005" r:id="rId11"/>
    <p:sldId id="2145707008" r:id="rId12"/>
    <p:sldId id="2145707010" r:id="rId13"/>
    <p:sldId id="2145707012" r:id="rId14"/>
    <p:sldId id="2145707013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>
        <p:scale>
          <a:sx n="100" d="100"/>
          <a:sy n="100" d="100"/>
        </p:scale>
        <p:origin x="10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48DBD11-C226-4722-830B-26459D7ABCBB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0D79D36-89B5-4855-BBDB-7ED34864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C0EB8-E82F-426A-9DE7-640F1F617B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4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Molec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D644A-BBE1-43CF-9A02-672DEAE68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05544-8FA7-49C8-902D-A2E9813B3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88720"/>
            <a:ext cx="9144000" cy="2387600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4F9F1-44E3-4089-A3D8-79DD607C3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9144000" cy="1655762"/>
          </a:xfrm>
        </p:spPr>
        <p:txBody>
          <a:bodyPr/>
          <a:lstStyle>
            <a:lvl1pPr marL="0" indent="0" algn="l">
              <a:buNone/>
              <a:tabLst>
                <a:tab pos="4284663" algn="l"/>
              </a:tabLst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D7756C-A5A0-4745-BA5C-C3DFA9A1A425}"/>
              </a:ext>
            </a:extLst>
          </p:cNvPr>
          <p:cNvSpPr/>
          <p:nvPr userDrawn="1"/>
        </p:nvSpPr>
        <p:spPr>
          <a:xfrm>
            <a:off x="0" y="6251606"/>
            <a:ext cx="12192000" cy="634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C45B1-F1CB-4B00-A779-14FD5ADCE2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3647"/>
            <a:ext cx="2743200" cy="548640"/>
          </a:xfrm>
          <a:prstGeom prst="rect">
            <a:avLst/>
          </a:prstGeom>
          <a:effectLst>
            <a:outerShdw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387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 Gree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C96D7DC-5233-4C9A-8D15-81DEE8D584C6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446665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6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6">
              <a:lumMod val="20000"/>
              <a:lumOff val="80000"/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87BADFA-3F28-4ECC-882F-89BEAECA5E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840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eal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73488-68E7-4DEF-8D46-BFA2B538741E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704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577D40-60F1-461F-8182-5127AF1111A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692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eal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46E5D34-3F89-4DC8-B140-A58A3AFED4AA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73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Conomy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710ACF-B924-4897-87D0-124922960DF0}"/>
              </a:ext>
            </a:extLst>
          </p:cNvPr>
          <p:cNvSpPr txBox="1"/>
          <p:nvPr userDrawn="1"/>
        </p:nvSpPr>
        <p:spPr>
          <a:xfrm>
            <a:off x="2741930" y="3911985"/>
            <a:ext cx="67081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6991"/>
                </a:solidFill>
              </a:rPr>
              <a:t>Innovating Tomorrow’s Economic Landscape</a:t>
            </a:r>
          </a:p>
          <a:p>
            <a:pPr algn="ctr"/>
            <a:r>
              <a:rPr lang="en-US" sz="1600" dirty="0">
                <a:solidFill>
                  <a:srgbClr val="066991"/>
                </a:solidFill>
              </a:rPr>
              <a:t>TEConomy Partners is a global leader in research, analysis and strategy for innovation-driven economic development. Today we’re helping nations, states, regions, universities, and industries blueprint their future and translate knowledge into prosperity.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ABE2EA-FECD-4EDC-89CB-43811CBDB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039" y="1451113"/>
            <a:ext cx="42459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0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F000CBC-E9B3-4A7F-91A1-5699B75052FC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62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2754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een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0378B05-7AE1-40D9-9633-45C206BC8EE3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470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4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4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B897EAB-0293-412B-A251-CB5487ACBB0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2373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 Green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81D06D5-37B5-4A51-BAF4-39CBC022DF4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3665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6D9990F-DF10-44AB-AB24-6E88C2384DA7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1761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1001115-69B5-46E7-9DA3-691E3DDAB541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78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624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68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90F26A-18AF-4D7D-8094-1A5E7A5775C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94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lu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6839B2A-E523-4F31-BBF6-6783F6CC607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3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Conomy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710ACF-B924-4897-87D0-124922960DF0}"/>
              </a:ext>
            </a:extLst>
          </p:cNvPr>
          <p:cNvSpPr txBox="1"/>
          <p:nvPr userDrawn="1"/>
        </p:nvSpPr>
        <p:spPr>
          <a:xfrm>
            <a:off x="2741930" y="3911985"/>
            <a:ext cx="67081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6991"/>
                </a:solidFill>
              </a:rPr>
              <a:t>Innovating Tomorrow’s Economic Landscape</a:t>
            </a:r>
          </a:p>
          <a:p>
            <a:pPr algn="ctr"/>
            <a:r>
              <a:rPr lang="en-US" sz="1600" dirty="0">
                <a:solidFill>
                  <a:srgbClr val="066991"/>
                </a:solidFill>
              </a:rPr>
              <a:t>TEConomy Partners is a global leader in research, analysis and strategy for innovation-driven economic development. Today we’re helping nations, states, regions, universities, and industries blueprint their future and translate knowledge into prosperity.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ABE2EA-FECD-4EDC-89CB-43811CBDB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039" y="1451113"/>
            <a:ext cx="42459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8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4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4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110B569-A0B5-4C85-9D02-123570F6621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17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rk Blue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F232E0-49FE-4F7F-97A9-17FF4FDE509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83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EDAF2ED-A793-4217-9A64-1EE7E6859CB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91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Blu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3338CD9-04F6-4B24-BC4B-95823D0722EC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76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1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5625"/>
            <a:ext cx="10972800" cy="4136793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9E053A7-EE57-4B4E-8FCA-49E6BD8E43A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9B44166-8923-4BF5-AE85-04F856A92E67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62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4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4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0DFBC00-BC10-4D85-AFA6-312A817C7EB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21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FD8EF9C-95B6-4463-8B5A-C6B70CF80E3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65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52FC27-47EB-40BF-B2B1-4E316828315D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1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ED9D62C-373E-411B-92EB-0AD4E380A4E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03EC6-4E9D-7E29-BDAF-6D790EF0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968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ang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89A995E-8246-4739-9499-3E3AB6A6429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05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urp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66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5625"/>
            <a:ext cx="10972800" cy="4136793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CE5EAF1-D5CF-4F2F-98BF-1D887D5C48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13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urpl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789F9D5-C3DC-4CC2-9F43-751B7F4D84F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16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3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3">
              <a:lumMod val="20000"/>
              <a:lumOff val="80000"/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87BADFA-3F28-4ECC-882F-89BEAECA5E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0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Purple 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73488-68E7-4DEF-8D46-BFA2B538741E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51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577D40-60F1-461F-8182-5127AF1111A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27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rp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46E5D34-3F89-4DC8-B140-A58A3AFED4AA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33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Gra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9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y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5625"/>
            <a:ext cx="10972800" cy="4136793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CE5EAF1-D5CF-4F2F-98BF-1D887D5C48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30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59"/>
            <a:ext cx="10972800" cy="438912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D502144-F282-4E21-B057-0C160822735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8629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Gra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789F9D5-C3DC-4CC2-9F43-751B7F4D84F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58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y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bg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bg2">
              <a:lumMod val="20000"/>
              <a:lumOff val="80000"/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87BADFA-3F28-4ECC-882F-89BEAECA5E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33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Gray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73488-68E7-4DEF-8D46-BFA2B538741E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18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y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577D40-60F1-461F-8182-5127AF1111A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90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Gra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46E5D34-3F89-4DC8-B140-A58A3AFED4AA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71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al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9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5625"/>
            <a:ext cx="10972800" cy="4136793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CE5EAF1-D5CF-4F2F-98BF-1D887D5C48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03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eal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789F9D5-C3DC-4CC2-9F43-751B7F4D84F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33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6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6">
              <a:lumMod val="20000"/>
              <a:lumOff val="80000"/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87BADFA-3F28-4ECC-882F-89BEAECA5E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27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eal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73488-68E7-4DEF-8D46-BFA2B538741E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8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95964-6640-4698-B555-2DAF239700A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5791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577D40-60F1-461F-8182-5127AF1111A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90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eal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46E5D34-3F89-4DC8-B140-A58A3AFED4AA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35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Conomy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710ACF-B924-4897-87D0-124922960DF0}"/>
              </a:ext>
            </a:extLst>
          </p:cNvPr>
          <p:cNvSpPr txBox="1"/>
          <p:nvPr userDrawn="1"/>
        </p:nvSpPr>
        <p:spPr>
          <a:xfrm>
            <a:off x="2741930" y="3911985"/>
            <a:ext cx="67081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6991"/>
                </a:solidFill>
              </a:rPr>
              <a:t>Innovating Tomorrow’s Economic Landscape</a:t>
            </a:r>
          </a:p>
          <a:p>
            <a:pPr algn="ctr"/>
            <a:r>
              <a:rPr lang="en-US" sz="1600" dirty="0">
                <a:solidFill>
                  <a:srgbClr val="066991"/>
                </a:solidFill>
              </a:rPr>
              <a:t>TEConomy Partners is a global leader in research, analysis and strategy for innovation-driven economic development. Today we’re helping nations, states, regions, universities, and industries blueprint their future and translate knowledge into prosperity.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ABE2EA-FECD-4EDC-89CB-43811CBDB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039" y="1451113"/>
            <a:ext cx="42459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58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Molec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D644A-BBE1-43CF-9A02-672DEAE68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05544-8FA7-49C8-902D-A2E9813B3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88720"/>
            <a:ext cx="9144000" cy="2387600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4F9F1-44E3-4089-A3D8-79DD607C3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9144000" cy="1655762"/>
          </a:xfrm>
        </p:spPr>
        <p:txBody>
          <a:bodyPr/>
          <a:lstStyle>
            <a:lvl1pPr marL="0" indent="0" algn="l">
              <a:buNone/>
              <a:tabLst>
                <a:tab pos="4284663" algn="l"/>
              </a:tabLst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D7756C-A5A0-4745-BA5C-C3DFA9A1A425}"/>
              </a:ext>
            </a:extLst>
          </p:cNvPr>
          <p:cNvSpPr/>
          <p:nvPr userDrawn="1"/>
        </p:nvSpPr>
        <p:spPr>
          <a:xfrm>
            <a:off x="0" y="6251606"/>
            <a:ext cx="12192000" cy="634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C45B1-F1CB-4B00-A779-14FD5ADCE2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3647"/>
            <a:ext cx="2743200" cy="548640"/>
          </a:xfrm>
          <a:prstGeom prst="rect">
            <a:avLst/>
          </a:prstGeom>
          <a:effectLst>
            <a:outerShdw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9643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Conomy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710ACF-B924-4897-87D0-124922960DF0}"/>
              </a:ext>
            </a:extLst>
          </p:cNvPr>
          <p:cNvSpPr txBox="1"/>
          <p:nvPr userDrawn="1"/>
        </p:nvSpPr>
        <p:spPr>
          <a:xfrm>
            <a:off x="2741930" y="3911985"/>
            <a:ext cx="67081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6991"/>
                </a:solidFill>
              </a:rPr>
              <a:t>Innovating Tomorrow’s Economic Landscape</a:t>
            </a:r>
          </a:p>
          <a:p>
            <a:pPr algn="ctr"/>
            <a:r>
              <a:rPr lang="en-US" sz="1600" dirty="0">
                <a:solidFill>
                  <a:srgbClr val="066991"/>
                </a:solidFill>
              </a:rPr>
              <a:t>TEConomy Partners is a global leader in research, analysis and strategy for innovation-driven economic development. Today we’re helping nations, states, regions, universities, and industries blueprint their future and translate knowledge into prosperity.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ABE2EA-FECD-4EDC-89CB-43811CBDB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039" y="1451113"/>
            <a:ext cx="42459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ED9D62C-373E-411B-92EB-0AD4E380A4E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03EC6-4E9D-7E29-BDAF-6D790EF0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319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59"/>
            <a:ext cx="10972800" cy="438912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D502144-F282-4E21-B057-0C160822735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0419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95964-6640-4698-B555-2DAF239700A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1902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Title and Cata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4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4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4BFD82B-47F3-42E9-B109-81AB5F150F1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3016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 Blue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C9ABC24-72AA-487E-9914-4978B3231607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0440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Title and Cata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4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4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4BFD82B-47F3-42E9-B109-81AB5F150F1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2885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4F945-F4BA-40A6-AB6C-E43CF463DC3E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995850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Blu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A59B13C-834A-4552-926D-80B1BC29995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59363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 Gree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C96D7DC-5233-4C9A-8D15-81DEE8D584C6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355132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F000CBC-E9B3-4A7F-91A1-5699B75052FC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62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41712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een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0378B05-7AE1-40D9-9633-45C206BC8EE3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8101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4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4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B897EAB-0293-412B-A251-CB5487ACBB0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39329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 Green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81D06D5-37B5-4A51-BAF4-39CBC022DF4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95695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6D9990F-DF10-44AB-AB24-6E88C2384DA7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912919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1001115-69B5-46E7-9DA3-691E3DDAB541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5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01815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750"/>
            <a:ext cx="457200" cy="47624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5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 Blue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C9ABC24-72AA-487E-9914-4978B3231607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050771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90F26A-18AF-4D7D-8094-1A5E7A5775C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2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lu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6839B2A-E523-4F31-BBF6-6783F6CC607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23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4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4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110B569-A0B5-4C85-9D02-123570F6621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35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rk Blue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F232E0-49FE-4F7F-97A9-17FF4FDE509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271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EDAF2ED-A793-4217-9A64-1EE7E6859CB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319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Blu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3338CD9-04F6-4B24-BC4B-95823D0722EC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8"/>
            <a:ext cx="457200" cy="4758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712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48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5625"/>
            <a:ext cx="10972800" cy="4136793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9E053A7-EE57-4B4E-8FCA-49E6BD8E43A4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66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9B44166-8923-4BF5-AE85-04F856A92E67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64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4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4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0DFBC00-BC10-4D85-AFA6-312A817C7EB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4F945-F4BA-40A6-AB6C-E43CF463DC3E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983258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FD8EF9C-95B6-4463-8B5A-C6B70CF80E3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78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52FC27-47EB-40BF-B2B1-4E316828315D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02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ang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89A995E-8246-4739-9499-3E3AB6A6429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516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urp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79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5625"/>
            <a:ext cx="10972800" cy="4136793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CE5EAF1-D5CF-4F2F-98BF-1D887D5C48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0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urpl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789F9D5-C3DC-4CC2-9F43-751B7F4D84F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70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accent3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accent3">
              <a:lumMod val="20000"/>
              <a:lumOff val="80000"/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87BADFA-3F28-4ECC-882F-89BEAECA5E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340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Purple 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73488-68E7-4DEF-8D46-BFA2B538741E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577D40-60F1-461F-8182-5127AF1111A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127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rp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46E5D34-3F89-4DC8-B140-A58A3AFED4AA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4334"/>
            <a:ext cx="457200" cy="47586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8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Blu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A59B13C-834A-4552-926D-80B1BC29995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3708"/>
            <a:ext cx="457200" cy="4742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b="0" smtClean="0"/>
              <a:pPr algn="ctr"/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777536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Gra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2139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93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y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5625"/>
            <a:ext cx="10972800" cy="4136793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CE5EAF1-D5CF-4F2F-98BF-1D887D5C48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Gra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789F9D5-C3DC-4CC2-9F43-751B7F4D84F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40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y - 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97E562A-F930-452F-ADCA-161C2605C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966913"/>
            <a:ext cx="2532062" cy="420161"/>
          </a:xfrm>
          <a:solidFill>
            <a:schemeClr val="bg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2BBB11-1CA6-4184-9110-F7FAF7168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3" y="2387075"/>
            <a:ext cx="2532062" cy="3575576"/>
          </a:xfrm>
          <a:solidFill>
            <a:schemeClr val="bg2">
              <a:lumMod val="20000"/>
              <a:lumOff val="80000"/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4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2B14E9-1821-47AB-BB67-F3F18B77F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3448" y="2387075"/>
            <a:ext cx="2532062" cy="3575576"/>
          </a:xfrm>
          <a:solidFill>
            <a:schemeClr val="accent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AAC16B-11B8-4D05-8773-555333777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133" y="2387075"/>
            <a:ext cx="2532062" cy="3575576"/>
          </a:xfrm>
          <a:solidFill>
            <a:schemeClr val="accent1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02638C-C016-4905-BA02-01B70A953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0818" y="2387075"/>
            <a:ext cx="2532062" cy="3575576"/>
          </a:xfrm>
          <a:solidFill>
            <a:schemeClr val="tx2">
              <a:alpha val="25000"/>
            </a:schemeClr>
          </a:solidFill>
          <a:effectLst>
            <a:softEdge rad="0"/>
          </a:effectLst>
        </p:spPr>
        <p:txBody>
          <a:bodyPr lIns="91440" tIns="91440" bIns="9144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3625591-C76C-49B7-AEEB-BF7B478C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3342" y="1966913"/>
            <a:ext cx="2532062" cy="420161"/>
          </a:xfrm>
          <a:solidFill>
            <a:schemeClr val="accent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AC717-51F7-4A1A-AA79-43D25DA6C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921" y="1966913"/>
            <a:ext cx="2532062" cy="420161"/>
          </a:xfrm>
          <a:solidFill>
            <a:schemeClr val="accent1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E71351C-7176-4EDC-B22C-073EA53D97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0501" y="1966913"/>
            <a:ext cx="2532062" cy="420161"/>
          </a:xfrm>
          <a:solidFill>
            <a:schemeClr val="tx2"/>
          </a:solidFill>
        </p:spPr>
        <p:txBody>
          <a:bodyPr lIns="91440" rIns="9144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Heading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87BADFA-3F28-4ECC-882F-89BEAECA5E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839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Gray -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6565-4405-4030-955B-DC55FE3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A991-1835-4C21-8D54-B0763FFF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FFFA3-074C-4D49-95D7-464C34CC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212080" cy="43891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83366-4955-4E0D-9C30-A92D7FCC21D0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73488-68E7-4DEF-8D46-BFA2B538741E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717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y -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7600"/>
            <a:ext cx="10972800" cy="18288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7600"/>
            <a:ext cx="4572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577D40-60F1-461F-8182-5127AF1111A5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022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Gra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46E5D34-3F89-4DC8-B140-A58A3AFED4AA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148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al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F6F0-27B9-412D-87E5-61902EAB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9406-E3FA-4FE7-A2C7-7C1BD5D6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37360"/>
            <a:ext cx="10972800" cy="4389120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+mj-lt"/>
              </a:defRPr>
            </a:lvl1pPr>
            <a:lvl2pPr>
              <a:buClr>
                <a:schemeClr val="accent1"/>
              </a:buClr>
              <a:defRPr>
                <a:latin typeface="+mj-lt"/>
              </a:defRPr>
            </a:lvl2pPr>
            <a:lvl3pPr>
              <a:buClr>
                <a:schemeClr val="accent4"/>
              </a:buClr>
              <a:defRPr>
                <a:latin typeface="+mj-lt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F370-4FD5-4387-8EBC-AB65E49E4777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0178678-EF38-430F-BF89-60725B41B0DB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39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- Title, 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30C5-BD93-487B-A3AC-92977492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5625"/>
            <a:ext cx="10972800" cy="4136793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C9CF-963C-4E65-8E51-D2E54330159A}"/>
              </a:ext>
            </a:extLst>
          </p:cNvPr>
          <p:cNvSpPr/>
          <p:nvPr userDrawn="1"/>
        </p:nvSpPr>
        <p:spPr>
          <a:xfrm>
            <a:off x="0" y="365760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4">
            <a:extLst>
              <a:ext uri="{FF2B5EF4-FFF2-40B4-BE49-F238E27FC236}">
                <a16:creationId xmlns:a16="http://schemas.microsoft.com/office/drawing/2014/main" id="{B92D815F-E485-422F-B6EB-873B42BC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972800" cy="685800"/>
          </a:xfrm>
        </p:spPr>
        <p:txBody>
          <a:bodyPr bIns="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5B458-9426-4737-A4F7-6002434F4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" y="1064895"/>
            <a:ext cx="10972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CE5EAF1-D5CF-4F2F-98BF-1D887D5C4840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0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eal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0743-4161-4C33-8421-F92688D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+mj-lt"/>
                <a:cs typeface="Browallia New" panose="020B0502040204020203" pitchFamily="34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D36D-5F8B-46B0-8F5B-D3602F11E5E8}"/>
              </a:ext>
            </a:extLst>
          </p:cNvPr>
          <p:cNvSpPr/>
          <p:nvPr userDrawn="1"/>
        </p:nvSpPr>
        <p:spPr>
          <a:xfrm>
            <a:off x="0" y="365125"/>
            <a:ext cx="4572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789F9D5-C3DC-4CC2-9F43-751B7F4D84FF}"/>
              </a:ext>
            </a:extLst>
          </p:cNvPr>
          <p:cNvSpPr txBox="1">
            <a:spLocks/>
          </p:cNvSpPr>
          <p:nvPr userDrawn="1"/>
        </p:nvSpPr>
        <p:spPr>
          <a:xfrm>
            <a:off x="11734800" y="6381158"/>
            <a:ext cx="457200" cy="4758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832269-8BA7-4E11-8691-8A5EFD9CD8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DF645-650B-4B31-94FB-2D6667EE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C659C-C5F2-4A23-8029-2DB95DB88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D908F-02BB-404B-8910-15256B0AED01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" y="6492875"/>
            <a:ext cx="1569661" cy="3139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1DEB4B-1C12-4699-9ED6-7421DDD75F84}"/>
              </a:ext>
            </a:extLst>
          </p:cNvPr>
          <p:cNvCxnSpPr>
            <a:cxnSpLocks/>
          </p:cNvCxnSpPr>
          <p:nvPr userDrawn="1"/>
        </p:nvCxnSpPr>
        <p:spPr>
          <a:xfrm>
            <a:off x="13303" y="6380165"/>
            <a:ext cx="12192000" cy="0"/>
          </a:xfrm>
          <a:prstGeom prst="line">
            <a:avLst/>
          </a:prstGeom>
          <a:ln>
            <a:solidFill>
              <a:schemeClr val="tx1">
                <a:lumMod val="10000"/>
                <a:lumOff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1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00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DF645-650B-4B31-94FB-2D6667EE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C659C-C5F2-4A23-8029-2DB95DB88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D908F-02BB-404B-8910-15256B0AED01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" y="6492875"/>
            <a:ext cx="1569661" cy="3139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1DEB4B-1C12-4699-9ED6-7421DDD75F84}"/>
              </a:ext>
            </a:extLst>
          </p:cNvPr>
          <p:cNvCxnSpPr>
            <a:cxnSpLocks/>
          </p:cNvCxnSpPr>
          <p:nvPr userDrawn="1"/>
        </p:nvCxnSpPr>
        <p:spPr>
          <a:xfrm>
            <a:off x="13303" y="6380165"/>
            <a:ext cx="12192000" cy="0"/>
          </a:xfrm>
          <a:prstGeom prst="line">
            <a:avLst/>
          </a:prstGeom>
          <a:ln>
            <a:solidFill>
              <a:schemeClr val="tx1">
                <a:lumMod val="10000"/>
                <a:lumOff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  <p:sldLayoutId id="2147483756" r:id="rId41"/>
    <p:sldLayoutId id="2147483757" r:id="rId42"/>
    <p:sldLayoutId id="2147483758" r:id="rId43"/>
    <p:sldLayoutId id="2147483759" r:id="rId44"/>
    <p:sldLayoutId id="2147483760" r:id="rId45"/>
    <p:sldLayoutId id="2147483761" r:id="rId46"/>
    <p:sldLayoutId id="2147483762" r:id="rId47"/>
    <p:sldLayoutId id="2147483763" r:id="rId48"/>
    <p:sldLayoutId id="2147483764" r:id="rId49"/>
    <p:sldLayoutId id="2147483765" r:id="rId50"/>
    <p:sldLayoutId id="2147483766" r:id="rId51"/>
    <p:sldLayoutId id="214748376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9CF7-89AC-44AD-AED2-5C202582C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188720"/>
            <a:ext cx="6886575" cy="243078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Central Virginia’s Innovation Corridor: </a:t>
            </a:r>
            <a:br>
              <a:rPr lang="en-US" sz="3200" dirty="0"/>
            </a:br>
            <a:r>
              <a:rPr lang="en-US" sz="3200" dirty="0"/>
              <a:t>A Strategy for Accelerating Biosciences and National Security Cluster Growth in GO Virginia Region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86E63-7BD5-4E11-8EDD-7E8579FD0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596003"/>
            <a:ext cx="6886574" cy="1335024"/>
          </a:xfrm>
        </p:spPr>
        <p:txBody>
          <a:bodyPr>
            <a:normAutofit/>
          </a:bodyPr>
          <a:lstStyle/>
          <a:p>
            <a:r>
              <a:rPr lang="en-US" dirty="0"/>
              <a:t>GO Virginia Region 9 Council Meeting</a:t>
            </a:r>
          </a:p>
          <a:p>
            <a:r>
              <a:rPr lang="en-US" dirty="0"/>
              <a:t>June 16,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F7FAF-1FEF-9C11-C4ED-2F49DAD6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22" t="15601" r="32656" b="4583"/>
          <a:stretch>
            <a:fillRect/>
          </a:stretch>
        </p:blipFill>
        <p:spPr>
          <a:xfrm>
            <a:off x="7343773" y="164972"/>
            <a:ext cx="46942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8EB04-0273-0D48-A15B-4A40BA0AE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9986D2-1F61-C1D5-4BE9-D80C8BF5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Strategic Recommendations: National 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1C99F-8224-CB24-4BC1-9C56104F95EE}"/>
              </a:ext>
            </a:extLst>
          </p:cNvPr>
          <p:cNvSpPr txBox="1"/>
          <p:nvPr/>
        </p:nvSpPr>
        <p:spPr>
          <a:xfrm>
            <a:off x="2275366" y="6497360"/>
            <a:ext cx="5062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TEConomy</a:t>
            </a:r>
            <a:r>
              <a:rPr lang="en-US" sz="1050" dirty="0"/>
              <a:t> Partners, LLC forthcoming </a:t>
            </a:r>
            <a:r>
              <a:rPr lang="en-US" sz="1050" i="1" dirty="0"/>
              <a:t>Central Virginia Innovation Corridor </a:t>
            </a:r>
            <a:r>
              <a:rPr lang="en-US" sz="1050" dirty="0"/>
              <a:t>report.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9994D-76FC-4D71-94E0-7A7A2CB6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7206"/>
            <a:ext cx="9144000" cy="47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9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C22EE-137A-5757-F8C7-D4F04A48F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21C331-FEF9-2C64-4777-0B394D74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30" y="412750"/>
            <a:ext cx="10972800" cy="854075"/>
          </a:xfrm>
        </p:spPr>
        <p:txBody>
          <a:bodyPr>
            <a:normAutofit/>
          </a:bodyPr>
          <a:lstStyle/>
          <a:p>
            <a:r>
              <a:rPr lang="en-US" sz="3600" dirty="0"/>
              <a:t>Strategic Recommendations: National 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10B80-D617-6451-D4EA-7B988257C72E}"/>
              </a:ext>
            </a:extLst>
          </p:cNvPr>
          <p:cNvSpPr txBox="1"/>
          <p:nvPr/>
        </p:nvSpPr>
        <p:spPr>
          <a:xfrm>
            <a:off x="2275366" y="6497360"/>
            <a:ext cx="5062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TEConomy</a:t>
            </a:r>
            <a:r>
              <a:rPr lang="en-US" sz="1050" dirty="0"/>
              <a:t> Partners, LLC forthcoming </a:t>
            </a:r>
            <a:r>
              <a:rPr lang="en-US" sz="1050" i="1" dirty="0"/>
              <a:t>Central Virginia Innovation Corridor </a:t>
            </a:r>
            <a:r>
              <a:rPr lang="en-US" sz="1050" dirty="0"/>
              <a:t>report.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0148D-2091-3581-F90D-4F0DCA71F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52234"/>
            <a:ext cx="8229600" cy="53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8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90BBDD-BB23-6B81-136E-1465DAD9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Implementation Considerations: Coordinating Organizational Functions</a:t>
            </a:r>
            <a:br>
              <a:rPr lang="en-US" sz="2800" dirty="0"/>
            </a:br>
            <a:r>
              <a:rPr lang="en-US" sz="2800" dirty="0">
                <a:solidFill>
                  <a:schemeClr val="tx2"/>
                </a:solidFill>
              </a:rPr>
              <a:t>Option 1 Loose Federation of Existing Organizations Driving Organic Regional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4BCAB-AEFE-36D7-4808-4D4428244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08125"/>
            <a:ext cx="9144000" cy="4704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965D7-3A62-85C4-739B-963DC4C3E340}"/>
              </a:ext>
            </a:extLst>
          </p:cNvPr>
          <p:cNvSpPr txBox="1"/>
          <p:nvPr/>
        </p:nvSpPr>
        <p:spPr>
          <a:xfrm>
            <a:off x="2275366" y="6497360"/>
            <a:ext cx="5062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TEConomy</a:t>
            </a:r>
            <a:r>
              <a:rPr lang="en-US" sz="1050" dirty="0"/>
              <a:t> Partners, LLC forthcoming </a:t>
            </a:r>
            <a:r>
              <a:rPr lang="en-US" sz="1050" i="1" dirty="0"/>
              <a:t>Central Virginia Innovation Corridor </a:t>
            </a:r>
            <a:r>
              <a:rPr lang="en-US" sz="1050" dirty="0"/>
              <a:t>report. </a:t>
            </a:r>
          </a:p>
        </p:txBody>
      </p:sp>
    </p:spTree>
    <p:extLst>
      <p:ext uri="{BB962C8B-B14F-4D97-AF65-F5344CB8AC3E}">
        <p14:creationId xmlns:p14="http://schemas.microsoft.com/office/powerpoint/2010/main" val="47049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2A4B7-1C34-40C5-BD55-74ACB4414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301BC5-077E-A163-2E16-ABF5F919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Implementation Considerations: Coordinating Organizational Functions </a:t>
            </a:r>
            <a:r>
              <a:rPr lang="en-US" sz="2800" dirty="0">
                <a:solidFill>
                  <a:schemeClr val="tx2"/>
                </a:solidFill>
              </a:rPr>
              <a:t>Option 2 </a:t>
            </a:r>
            <a:r>
              <a:rPr lang="en-US" sz="2800" i="1" dirty="0">
                <a:solidFill>
                  <a:schemeClr val="tx2"/>
                </a:solidFill>
              </a:rPr>
              <a:t>Innovation Corridor </a:t>
            </a:r>
            <a:r>
              <a:rPr lang="en-US" sz="2800" dirty="0">
                <a:solidFill>
                  <a:schemeClr val="tx2"/>
                </a:solidFill>
              </a:rPr>
              <a:t>as an Organizing Construct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2D176-C5EE-A14B-B81F-C39783D0B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2468"/>
            <a:ext cx="9144000" cy="5030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8FC9D-7FD2-C2E4-0635-92D9E76D8A4F}"/>
              </a:ext>
            </a:extLst>
          </p:cNvPr>
          <p:cNvSpPr txBox="1"/>
          <p:nvPr/>
        </p:nvSpPr>
        <p:spPr>
          <a:xfrm>
            <a:off x="2275366" y="6497360"/>
            <a:ext cx="5062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TEConomy</a:t>
            </a:r>
            <a:r>
              <a:rPr lang="en-US" sz="1050" dirty="0"/>
              <a:t> Partners, LLC forthcoming </a:t>
            </a:r>
            <a:r>
              <a:rPr lang="en-US" sz="1050" i="1" dirty="0"/>
              <a:t>Central Virginia Innovation Corridor </a:t>
            </a:r>
            <a:r>
              <a:rPr lang="en-US" sz="1050" dirty="0"/>
              <a:t>report. </a:t>
            </a:r>
          </a:p>
        </p:txBody>
      </p:sp>
    </p:spTree>
    <p:extLst>
      <p:ext uri="{BB962C8B-B14F-4D97-AF65-F5344CB8AC3E}">
        <p14:creationId xmlns:p14="http://schemas.microsoft.com/office/powerpoint/2010/main" val="271257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0518CA-A66D-1F72-C826-8244A386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33226"/>
            <a:ext cx="10972800" cy="682691"/>
          </a:xfrm>
        </p:spPr>
        <p:txBody>
          <a:bodyPr>
            <a:normAutofit/>
          </a:bodyPr>
          <a:lstStyle/>
          <a:p>
            <a:r>
              <a:rPr lang="en-US" sz="3600" dirty="0"/>
              <a:t>Project Workplan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C37DB-273D-AEF9-A4E3-0B711631A075}"/>
              </a:ext>
            </a:extLst>
          </p:cNvPr>
          <p:cNvSpPr/>
          <p:nvPr/>
        </p:nvSpPr>
        <p:spPr>
          <a:xfrm>
            <a:off x="1957112" y="1200055"/>
            <a:ext cx="7682187" cy="6826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Kick-off Meeting &amp; Information Gathering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AD039-00FF-609F-2399-39B150974C54}"/>
              </a:ext>
            </a:extLst>
          </p:cNvPr>
          <p:cNvSpPr/>
          <p:nvPr/>
        </p:nvSpPr>
        <p:spPr>
          <a:xfrm>
            <a:off x="1957114" y="2035765"/>
            <a:ext cx="7682188" cy="9305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Conducting a Quantitative Assessment of Regional Research Institutions’ Industry-Facing Core Competencies in the Biosciences and Digital/IT Domains with Commercial and National Security Applications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17C59-7B61-FB8C-C759-4D5B521DD156}"/>
              </a:ext>
            </a:extLst>
          </p:cNvPr>
          <p:cNvSpPr/>
          <p:nvPr/>
        </p:nvSpPr>
        <p:spPr>
          <a:xfrm>
            <a:off x="1957113" y="3114854"/>
            <a:ext cx="7682187" cy="81855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Conducting a Quantitative Assessment of Regional Advanced Industry Clusters Focused in the Biosciences and Digital/IT Domains with Commercial and National Security Applications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213B5-83B2-C9C5-F7D0-E423CB86A6A4}"/>
              </a:ext>
            </a:extLst>
          </p:cNvPr>
          <p:cNvSpPr/>
          <p:nvPr/>
        </p:nvSpPr>
        <p:spPr>
          <a:xfrm>
            <a:off x="1957114" y="4095350"/>
            <a:ext cx="7682186" cy="5940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High-Growth Opportunities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8ADE0-C1CA-19B4-2C1A-BD248022059B}"/>
              </a:ext>
            </a:extLst>
          </p:cNvPr>
          <p:cNvSpPr/>
          <p:nvPr/>
        </p:nvSpPr>
        <p:spPr>
          <a:xfrm>
            <a:off x="1406431" y="1194673"/>
            <a:ext cx="369528" cy="6763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CAE441-7B97-93F6-00AD-F1C52EFF8265}"/>
              </a:ext>
            </a:extLst>
          </p:cNvPr>
          <p:cNvSpPr/>
          <p:nvPr/>
        </p:nvSpPr>
        <p:spPr>
          <a:xfrm>
            <a:off x="1406431" y="2035765"/>
            <a:ext cx="369528" cy="9305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074A2-AB7E-C40D-E55C-9EF5C1C8B2C5}"/>
              </a:ext>
            </a:extLst>
          </p:cNvPr>
          <p:cNvSpPr/>
          <p:nvPr/>
        </p:nvSpPr>
        <p:spPr>
          <a:xfrm>
            <a:off x="1406431" y="3114855"/>
            <a:ext cx="369528" cy="81855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888925-8F95-2D1B-086E-0DDF3E74AFD9}"/>
              </a:ext>
            </a:extLst>
          </p:cNvPr>
          <p:cNvSpPr/>
          <p:nvPr/>
        </p:nvSpPr>
        <p:spPr>
          <a:xfrm>
            <a:off x="1406431" y="4097226"/>
            <a:ext cx="369528" cy="5924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EA2973-3BE5-8A4A-C7EE-679FFE36B6D2}"/>
              </a:ext>
            </a:extLst>
          </p:cNvPr>
          <p:cNvGrpSpPr/>
          <p:nvPr/>
        </p:nvGrpSpPr>
        <p:grpSpPr>
          <a:xfrm>
            <a:off x="2744532" y="6393597"/>
            <a:ext cx="5722029" cy="338554"/>
            <a:chOff x="7589618" y="6128651"/>
            <a:chExt cx="5722029" cy="338554"/>
          </a:xfrm>
        </p:grpSpPr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477C65C-9D8F-D7BE-801F-E6A39A5A19EA}"/>
                </a:ext>
              </a:extLst>
            </p:cNvPr>
            <p:cNvSpPr/>
            <p:nvPr/>
          </p:nvSpPr>
          <p:spPr>
            <a:xfrm>
              <a:off x="7589618" y="6128651"/>
              <a:ext cx="293298" cy="283879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F7B1AF-818F-3F66-948F-729D9BF40495}"/>
                </a:ext>
              </a:extLst>
            </p:cNvPr>
            <p:cNvSpPr txBox="1"/>
            <p:nvPr/>
          </p:nvSpPr>
          <p:spPr>
            <a:xfrm>
              <a:off x="7883366" y="6128651"/>
              <a:ext cx="54282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0121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Presentation of interim findings to Project Advisory Coalition.</a:t>
              </a:r>
            </a:p>
          </p:txBody>
        </p:sp>
      </p:grp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0BB7B2F6-6936-2E1B-A066-C78DF9D4F5EA}"/>
              </a:ext>
            </a:extLst>
          </p:cNvPr>
          <p:cNvSpPr/>
          <p:nvPr/>
        </p:nvSpPr>
        <p:spPr>
          <a:xfrm>
            <a:off x="9896030" y="3353618"/>
            <a:ext cx="293298" cy="283879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111D52-0A85-A328-0D03-879301CED729}"/>
              </a:ext>
            </a:extLst>
          </p:cNvPr>
          <p:cNvSpPr/>
          <p:nvPr/>
        </p:nvSpPr>
        <p:spPr>
          <a:xfrm>
            <a:off x="1957114" y="4851382"/>
            <a:ext cx="7682186" cy="53001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Assessment for Regional Development to Inform Strategic Priorities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6D1458-0458-3A32-25D5-A4CDAA1E3ADE}"/>
              </a:ext>
            </a:extLst>
          </p:cNvPr>
          <p:cNvSpPr/>
          <p:nvPr/>
        </p:nvSpPr>
        <p:spPr>
          <a:xfrm>
            <a:off x="1406431" y="4853448"/>
            <a:ext cx="369528" cy="52856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998FB8-C9D1-413D-DE3A-DF4B58A97342}"/>
              </a:ext>
            </a:extLst>
          </p:cNvPr>
          <p:cNvSpPr/>
          <p:nvPr/>
        </p:nvSpPr>
        <p:spPr>
          <a:xfrm>
            <a:off x="1957114" y="5522071"/>
            <a:ext cx="7682186" cy="6022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of a Strategic Roadmap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AFA7E8-EFB0-87C2-5274-33830D3D6C2B}"/>
              </a:ext>
            </a:extLst>
          </p:cNvPr>
          <p:cNvSpPr/>
          <p:nvPr/>
        </p:nvSpPr>
        <p:spPr>
          <a:xfrm>
            <a:off x="1406431" y="5523946"/>
            <a:ext cx="369528" cy="6006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38E4816-7115-0908-F97D-A712230E1F94}"/>
              </a:ext>
            </a:extLst>
          </p:cNvPr>
          <p:cNvSpPr/>
          <p:nvPr/>
        </p:nvSpPr>
        <p:spPr>
          <a:xfrm>
            <a:off x="9896031" y="4924400"/>
            <a:ext cx="293298" cy="283879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6F36E-DF8D-D2AA-0EEC-AD6B62D539BD}"/>
              </a:ext>
            </a:extLst>
          </p:cNvPr>
          <p:cNvSpPr txBox="1"/>
          <p:nvPr/>
        </p:nvSpPr>
        <p:spPr>
          <a:xfrm>
            <a:off x="10242607" y="3347423"/>
            <a:ext cx="128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In-Person Mtg.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DE3E86-7FA2-CD6C-8629-33018F4FE75D}"/>
              </a:ext>
            </a:extLst>
          </p:cNvPr>
          <p:cNvSpPr txBox="1"/>
          <p:nvPr/>
        </p:nvSpPr>
        <p:spPr>
          <a:xfrm>
            <a:off x="10242607" y="4924400"/>
            <a:ext cx="128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In-Person Mtg.</a:t>
            </a:r>
          </a:p>
        </p:txBody>
      </p:sp>
    </p:spTree>
    <p:extLst>
      <p:ext uri="{BB962C8B-B14F-4D97-AF65-F5344CB8AC3E}">
        <p14:creationId xmlns:p14="http://schemas.microsoft.com/office/powerpoint/2010/main" val="266649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D62297-43E9-51C1-87F7-F1D572DA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57597"/>
            <a:ext cx="10972800" cy="3819303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lvl="0"/>
            <a:endParaRPr lang="en-US" sz="2400" b="1" dirty="0">
              <a:latin typeface="+mn-lt"/>
            </a:endParaRPr>
          </a:p>
          <a:p>
            <a:pPr lvl="0"/>
            <a:r>
              <a:rPr lang="en-US" sz="2400" b="1" dirty="0">
                <a:latin typeface="+mn-lt"/>
              </a:rPr>
              <a:t>Guidance from a 40-member Advisory Committee</a:t>
            </a:r>
            <a:r>
              <a:rPr lang="en-US" sz="2400" dirty="0">
                <a:latin typeface="+mn-lt"/>
              </a:rPr>
              <a:t>, with members strategically selected to reflect leading industry clusters, UVA, federal agencies, and economic development leadership. </a:t>
            </a:r>
          </a:p>
          <a:p>
            <a:pPr lvl="1"/>
            <a:r>
              <a:rPr lang="en-US" dirty="0">
                <a:latin typeface="+mn-lt"/>
              </a:rPr>
              <a:t>In-person committee meetings and one-on-one interview discussions were held to ensure appropriate feedback and guidance.</a:t>
            </a:r>
          </a:p>
          <a:p>
            <a:pPr lvl="0"/>
            <a:r>
              <a:rPr lang="en-US" sz="2400" b="1" dirty="0">
                <a:latin typeface="+mn-lt"/>
              </a:rPr>
              <a:t>One-on-one or small group interviews</a:t>
            </a:r>
            <a:r>
              <a:rPr lang="en-US" sz="2400" dirty="0">
                <a:latin typeface="+mn-lt"/>
              </a:rPr>
              <a:t> with 56 regional industry, university, and economic development stakeholders.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BEC91-EECA-AF43-0DE6-A3D0EC0B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131127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Stakeholder Input: </a:t>
            </a:r>
            <a:r>
              <a:rPr lang="en-US" sz="2800" dirty="0"/>
              <a:t>Interviews, Meetings Conducted to Inform Growth Opportunities, Situational Assessment, Strategic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6773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2CCF9-ED28-8855-C0F7-F3F0A60C8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B129EB-FE94-E692-F8D1-D2335782EA7E}"/>
              </a:ext>
            </a:extLst>
          </p:cNvPr>
          <p:cNvSpPr txBox="1"/>
          <p:nvPr/>
        </p:nvSpPr>
        <p:spPr>
          <a:xfrm>
            <a:off x="2184400" y="6492875"/>
            <a:ext cx="6108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0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0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TEConomy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012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analyses.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4AD2BB-3C21-088A-0F96-6D6D785A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01212"/>
                </a:solidFill>
              </a:rPr>
              <a:t>Central Virginia Growth Opportunity Areas Identified in Target Biosciences and National Security Domains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3C41F-7B24-8EB3-6812-73FF577FF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3" y="1708287"/>
            <a:ext cx="106340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184247-45F0-CBEA-978D-AB9669F2C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09725"/>
            <a:ext cx="10972800" cy="4516755"/>
          </a:xfrm>
        </p:spPr>
        <p:txBody>
          <a:bodyPr>
            <a:normAutofit fontScale="92500"/>
          </a:bodyPr>
          <a:lstStyle/>
          <a:p>
            <a:pPr marL="514350" lvl="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Advance the bioscience cluster’s workforce and talent agenda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and implement the strategic recommendations set out in the recently published </a:t>
            </a:r>
            <a:r>
              <a:rPr lang="en-US" sz="2400" i="1" dirty="0"/>
              <a:t>Talent Pathways</a:t>
            </a:r>
            <a:r>
              <a:rPr lang="en-US" sz="2400" dirty="0"/>
              <a:t> plan developed with </a:t>
            </a:r>
            <a:r>
              <a:rPr lang="en-US" sz="2400" dirty="0" err="1"/>
              <a:t>CvilleBioHub</a:t>
            </a:r>
            <a:r>
              <a:rPr lang="en-US" sz="2400" dirty="0"/>
              <a:t> as the regional bioscience industry cluster’s leading priority.</a:t>
            </a:r>
          </a:p>
          <a:p>
            <a:pPr marL="514350" lvl="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Address identified gaps in Central Virginia’s biosciences commercialization continuum</a:t>
            </a:r>
            <a:r>
              <a:rPr lang="en-US" sz="2400" dirty="0"/>
              <a:t>, including supporting access to growth capital as a leading priority, to ensure a thriving innovation ecosystem for continued regional cluster development.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Organize regional bioscience cluster-related programming and focused activities around the differentiated priority growth opportunities identified in this strategy</a:t>
            </a:r>
            <a:r>
              <a:rPr lang="en-US" sz="2400" dirty="0"/>
              <a:t>; intentionally target and embed these opportunities in existing and new programming and collaborative cluster activities.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A9BEF6-E5A4-6F03-A9E1-68210639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Strategic Recommendations: Biosciences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4A84B-8510-7B02-DD22-1E50A706E128}"/>
              </a:ext>
            </a:extLst>
          </p:cNvPr>
          <p:cNvSpPr txBox="1"/>
          <p:nvPr/>
        </p:nvSpPr>
        <p:spPr>
          <a:xfrm>
            <a:off x="2275366" y="6497360"/>
            <a:ext cx="5062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TEConomy</a:t>
            </a:r>
            <a:r>
              <a:rPr lang="en-US" sz="1050" dirty="0"/>
              <a:t> Partners, LLC forthcoming </a:t>
            </a:r>
            <a:r>
              <a:rPr lang="en-US" sz="1050" i="1" dirty="0"/>
              <a:t>Central Virginia Innovation Corridor </a:t>
            </a:r>
            <a:r>
              <a:rPr lang="en-US" sz="1050" dirty="0"/>
              <a:t>report. </a:t>
            </a:r>
          </a:p>
        </p:txBody>
      </p:sp>
    </p:spTree>
    <p:extLst>
      <p:ext uri="{BB962C8B-B14F-4D97-AF65-F5344CB8AC3E}">
        <p14:creationId xmlns:p14="http://schemas.microsoft.com/office/powerpoint/2010/main" val="173762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02D7D3-2CBC-7BC3-4A6F-E7AF42FF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22720"/>
            <a:ext cx="5189220" cy="1846447"/>
          </a:xfrm>
        </p:spPr>
        <p:txBody>
          <a:bodyPr>
            <a:noAutofit/>
          </a:bodyPr>
          <a:lstStyle/>
          <a:p>
            <a:r>
              <a:rPr lang="en-US" sz="2600" dirty="0"/>
              <a:t>Strategy 1: Advance the Workforce and Talent Agenda and Strategic Recommendations Set Out in </a:t>
            </a:r>
            <a:r>
              <a:rPr lang="en-US" sz="2600" dirty="0" err="1"/>
              <a:t>CvilleBioHub’s</a:t>
            </a:r>
            <a:r>
              <a:rPr lang="en-US" sz="2600" dirty="0"/>
              <a:t> </a:t>
            </a:r>
            <a:r>
              <a:rPr lang="en-US" sz="2600" i="1" dirty="0"/>
              <a:t>Talent Pathways </a:t>
            </a:r>
            <a:r>
              <a:rPr lang="en-US" sz="2600" dirty="0"/>
              <a:t>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27063-DF85-D895-3108-7EE48EFF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81" t="10667" r="32849" b="7286"/>
          <a:stretch>
            <a:fillRect/>
          </a:stretch>
        </p:blipFill>
        <p:spPr>
          <a:xfrm>
            <a:off x="1398197" y="2069167"/>
            <a:ext cx="3200400" cy="4223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E974E9-9C43-3D41-A372-AF2C72FDE02D}"/>
              </a:ext>
            </a:extLst>
          </p:cNvPr>
          <p:cNvSpPr txBox="1"/>
          <p:nvPr/>
        </p:nvSpPr>
        <p:spPr>
          <a:xfrm>
            <a:off x="1881962" y="6582246"/>
            <a:ext cx="9656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 err="1"/>
              <a:t>TEConomy</a:t>
            </a:r>
            <a:r>
              <a:rPr lang="en-US" sz="900" dirty="0"/>
              <a:t> Partners, LLC, “Talent Pathways: A Biosciences Workforce and Talent Strategy for GO Virginia Region 9 to Support Rapid Growth and Momentum of a Vibrant Industry,” February 2026.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981D3-B146-8852-FFDF-9B106D5D5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11" y="111597"/>
            <a:ext cx="566927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1AFC-4A80-D37F-D6AB-4EE2006A7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E8F94-B3FA-8CEA-5737-9445E90F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Strategic Recommendations: Biosciences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6FD9D-2337-DD6F-C590-4C0FA1A39331}"/>
              </a:ext>
            </a:extLst>
          </p:cNvPr>
          <p:cNvSpPr txBox="1"/>
          <p:nvPr/>
        </p:nvSpPr>
        <p:spPr>
          <a:xfrm>
            <a:off x="2275366" y="6497360"/>
            <a:ext cx="5062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TEConomy</a:t>
            </a:r>
            <a:r>
              <a:rPr lang="en-US" sz="1050" dirty="0"/>
              <a:t> Partners, LLC forthcoming </a:t>
            </a:r>
            <a:r>
              <a:rPr lang="en-US" sz="1050" i="1" dirty="0"/>
              <a:t>Central Virginia Innovation Corridor </a:t>
            </a:r>
            <a:r>
              <a:rPr lang="en-US" sz="1050" dirty="0"/>
              <a:t>report.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9EC7C0-C0B5-70D3-1453-7141DDA1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0975"/>
            <a:ext cx="9144000" cy="47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F25AA3-2E0E-A7A3-CB1B-BD179CB7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Strategic Recommendations: National Security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2553A9-8432-4C15-3530-BA1FE6415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09725"/>
            <a:ext cx="10972800" cy="4516755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3"/>
                </a:solidFill>
              </a:rPr>
              <a:t>Programming Support</a:t>
            </a:r>
            <a:r>
              <a:rPr lang="en-US" sz="2200" dirty="0"/>
              <a:t> for Building the National Security and Defense Cluster</a:t>
            </a:r>
          </a:p>
          <a:p>
            <a:pPr marL="514350" lvl="0" indent="-51435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3"/>
                </a:solidFill>
              </a:rPr>
              <a:t>Establish a Regional Defense Technology Accelerator</a:t>
            </a:r>
            <a:r>
              <a:rPr lang="en-US" sz="2200" dirty="0"/>
              <a:t> with Shared Use SCIF and Fabrication Infrastructure</a:t>
            </a:r>
          </a:p>
          <a:p>
            <a:pPr marL="514350" lvl="0" indent="-51435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3"/>
                </a:solidFill>
              </a:rPr>
              <a:t>Translational Funds and Support Mechanisms</a:t>
            </a:r>
            <a:r>
              <a:rPr lang="en-US" sz="2200" dirty="0"/>
              <a:t> for National Security/Defense Startups and SMEs</a:t>
            </a:r>
          </a:p>
          <a:p>
            <a:pPr marL="514350" lvl="0" indent="-51435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3"/>
                </a:solidFill>
              </a:rPr>
              <a:t>Enhance a Robust Talent Pipeline </a:t>
            </a:r>
            <a:r>
              <a:rPr lang="en-US" sz="2200" dirty="0"/>
              <a:t>for the National Security Cluster</a:t>
            </a:r>
          </a:p>
          <a:p>
            <a:pPr marL="514350" lvl="0" indent="-51435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3"/>
                </a:solidFill>
              </a:rPr>
              <a:t>Further Placemaking for the National Security/Defense Cluster </a:t>
            </a:r>
            <a:r>
              <a:rPr lang="en-US" sz="2200" dirty="0"/>
              <a:t>— Co-Location, Defense Facilities Gap Fund, and Innovation District Development</a:t>
            </a:r>
          </a:p>
          <a:p>
            <a:pPr marL="514350" lvl="0" indent="-51435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3"/>
                </a:solidFill>
              </a:rPr>
              <a:t>Branding, Outreach, and Business Attraction </a:t>
            </a:r>
            <a:r>
              <a:rPr lang="en-US" sz="2200" dirty="0"/>
              <a:t>for the National Security Cluster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7E9FB-39EC-A38B-5A83-2B813E9523CF}"/>
              </a:ext>
            </a:extLst>
          </p:cNvPr>
          <p:cNvSpPr txBox="1"/>
          <p:nvPr/>
        </p:nvSpPr>
        <p:spPr>
          <a:xfrm>
            <a:off x="2275366" y="6497360"/>
            <a:ext cx="5062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TEConomy</a:t>
            </a:r>
            <a:r>
              <a:rPr lang="en-US" sz="1050" dirty="0"/>
              <a:t> Partners, LLC forthcoming </a:t>
            </a:r>
            <a:r>
              <a:rPr lang="en-US" sz="1050" i="1" dirty="0"/>
              <a:t>Central Virginia Innovation Corridor </a:t>
            </a:r>
            <a:r>
              <a:rPr lang="en-US" sz="1050" dirty="0"/>
              <a:t>report. </a:t>
            </a:r>
          </a:p>
        </p:txBody>
      </p:sp>
    </p:spTree>
    <p:extLst>
      <p:ext uri="{BB962C8B-B14F-4D97-AF65-F5344CB8AC3E}">
        <p14:creationId xmlns:p14="http://schemas.microsoft.com/office/powerpoint/2010/main" val="310916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68158-15B2-A9E2-5899-A81032F8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8475"/>
            <a:ext cx="10972800" cy="777875"/>
          </a:xfrm>
        </p:spPr>
        <p:txBody>
          <a:bodyPr>
            <a:normAutofit/>
          </a:bodyPr>
          <a:lstStyle/>
          <a:p>
            <a:r>
              <a:rPr lang="en-US" sz="3600" dirty="0"/>
              <a:t>Strategic Recommendations: National 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25428-E8DB-53B9-6343-E7843FB79E09}"/>
              </a:ext>
            </a:extLst>
          </p:cNvPr>
          <p:cNvSpPr txBox="1"/>
          <p:nvPr/>
        </p:nvSpPr>
        <p:spPr>
          <a:xfrm>
            <a:off x="2275366" y="6497360"/>
            <a:ext cx="50626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TEConomy</a:t>
            </a:r>
            <a:r>
              <a:rPr lang="en-US" sz="1050" dirty="0"/>
              <a:t> Partners, LLC forthcoming </a:t>
            </a:r>
            <a:r>
              <a:rPr lang="en-US" sz="1050" i="1" dirty="0"/>
              <a:t>Central Virginia Innovation Corridor </a:t>
            </a:r>
            <a:r>
              <a:rPr lang="en-US" sz="1050" dirty="0"/>
              <a:t>report.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0B883-8844-DB4E-34C6-93DEEFC1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76350"/>
            <a:ext cx="8686800" cy="51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0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Conomy Logo Lisa Final">
      <a:dk1>
        <a:srgbClr val="101212"/>
      </a:dk1>
      <a:lt1>
        <a:sysClr val="window" lastClr="FFFFFF"/>
      </a:lt1>
      <a:dk2>
        <a:srgbClr val="0077A5"/>
      </a:dk2>
      <a:lt2>
        <a:srgbClr val="93AAB3"/>
      </a:lt2>
      <a:accent1>
        <a:srgbClr val="8FB73E"/>
      </a:accent1>
      <a:accent2>
        <a:srgbClr val="00A3D3"/>
      </a:accent2>
      <a:accent3>
        <a:srgbClr val="3D3983"/>
      </a:accent3>
      <a:accent4>
        <a:srgbClr val="FE7F00"/>
      </a:accent4>
      <a:accent5>
        <a:srgbClr val="FE3351"/>
      </a:accent5>
      <a:accent6>
        <a:srgbClr val="01BE93"/>
      </a:accent6>
      <a:hlink>
        <a:srgbClr val="0178A3"/>
      </a:hlink>
      <a:folHlink>
        <a:srgbClr val="0088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TEConomy PPT Template" id="{52B8543F-27BC-4C96-A526-0E871D3D4D11}" vid="{009739E2-DA1B-4E8A-884E-700C9BD7AB60}"/>
    </a:ext>
  </a:extLst>
</a:theme>
</file>

<file path=ppt/theme/theme2.xml><?xml version="1.0" encoding="utf-8"?>
<a:theme xmlns:a="http://schemas.openxmlformats.org/drawingml/2006/main" name="3_Office Theme">
  <a:themeElements>
    <a:clrScheme name="TEConomy Logo Lisa Final">
      <a:dk1>
        <a:srgbClr val="101212"/>
      </a:dk1>
      <a:lt1>
        <a:sysClr val="window" lastClr="FFFFFF"/>
      </a:lt1>
      <a:dk2>
        <a:srgbClr val="0077A5"/>
      </a:dk2>
      <a:lt2>
        <a:srgbClr val="93AAB3"/>
      </a:lt2>
      <a:accent1>
        <a:srgbClr val="8FB73E"/>
      </a:accent1>
      <a:accent2>
        <a:srgbClr val="00A3D3"/>
      </a:accent2>
      <a:accent3>
        <a:srgbClr val="3D3983"/>
      </a:accent3>
      <a:accent4>
        <a:srgbClr val="FE7F00"/>
      </a:accent4>
      <a:accent5>
        <a:srgbClr val="FE3351"/>
      </a:accent5>
      <a:accent6>
        <a:srgbClr val="01BE93"/>
      </a:accent6>
      <a:hlink>
        <a:srgbClr val="0178A3"/>
      </a:hlink>
      <a:folHlink>
        <a:srgbClr val="0088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TEConomy PPT Template" id="{391EEB44-03B9-46C2-AF05-59B7E92558EE}" vid="{EB7A0C73-F08F-428C-B0C9-B6CCB993C6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Updated TEConomy PPT Template</Template>
  <TotalTime>1784</TotalTime>
  <Words>626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2_Office Theme</vt:lpstr>
      <vt:lpstr>3_Office Theme</vt:lpstr>
      <vt:lpstr>Central Virginia’s Innovation Corridor:  A Strategy for Accelerating Biosciences and National Security Cluster Growth in GO Virginia Region 9</vt:lpstr>
      <vt:lpstr>Project Workplan Overview</vt:lpstr>
      <vt:lpstr>Stakeholder Input: Interviews, Meetings Conducted to Inform Growth Opportunities, Situational Assessment, Strategic Recommendations</vt:lpstr>
      <vt:lpstr>Central Virginia Growth Opportunity Areas Identified in Target Biosciences and National Security Domains</vt:lpstr>
      <vt:lpstr>Strategic Recommendations: Biosciences</vt:lpstr>
      <vt:lpstr>Strategy 1: Advance the Workforce and Talent Agenda and Strategic Recommendations Set Out in CvilleBioHub’s Talent Pathways Plan</vt:lpstr>
      <vt:lpstr>Strategic Recommendations: Biosciences</vt:lpstr>
      <vt:lpstr>Strategic Recommendations: National Security</vt:lpstr>
      <vt:lpstr>Strategic Recommendations: National Security</vt:lpstr>
      <vt:lpstr>Strategic Recommendations: National Security</vt:lpstr>
      <vt:lpstr>Strategic Recommendations: National Security</vt:lpstr>
      <vt:lpstr>Implementation Considerations: Coordinating Organizational Functions Option 1 Loose Federation of Existing Organizations Driving Organic Regional Development</vt:lpstr>
      <vt:lpstr>Implementation Considerations: Coordinating Organizational Functions Option 2 Innovation Corridor as an Organizing Construct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Helwig</dc:creator>
  <cp:lastModifiedBy>Ryan Helwig</cp:lastModifiedBy>
  <cp:revision>27</cp:revision>
  <cp:lastPrinted>2026-04-22T19:13:31Z</cp:lastPrinted>
  <dcterms:created xsi:type="dcterms:W3CDTF">2026-04-21T15:08:43Z</dcterms:created>
  <dcterms:modified xsi:type="dcterms:W3CDTF">2026-06-12T14:48:24Z</dcterms:modified>
</cp:coreProperties>
</file>