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54"/>
  </p:notesMasterIdLst>
  <p:handoutMasterIdLst>
    <p:handoutMasterId r:id="rId55"/>
  </p:handoutMasterIdLst>
  <p:sldIdLst>
    <p:sldId id="286" r:id="rId5"/>
    <p:sldId id="256" r:id="rId6"/>
    <p:sldId id="312" r:id="rId7"/>
    <p:sldId id="341" r:id="rId8"/>
    <p:sldId id="363" r:id="rId9"/>
    <p:sldId id="370" r:id="rId10"/>
    <p:sldId id="371" r:id="rId11"/>
    <p:sldId id="309" r:id="rId12"/>
    <p:sldId id="372" r:id="rId13"/>
    <p:sldId id="373" r:id="rId14"/>
    <p:sldId id="374" r:id="rId15"/>
    <p:sldId id="375" r:id="rId16"/>
    <p:sldId id="376" r:id="rId17"/>
    <p:sldId id="377" r:id="rId18"/>
    <p:sldId id="366" r:id="rId19"/>
    <p:sldId id="367" r:id="rId20"/>
    <p:sldId id="368" r:id="rId21"/>
    <p:sldId id="369" r:id="rId22"/>
    <p:sldId id="334" r:id="rId23"/>
    <p:sldId id="328" r:id="rId24"/>
    <p:sldId id="332" r:id="rId25"/>
    <p:sldId id="333" r:id="rId26"/>
    <p:sldId id="321" r:id="rId27"/>
    <p:sldId id="329" r:id="rId28"/>
    <p:sldId id="336" r:id="rId29"/>
    <p:sldId id="335" r:id="rId30"/>
    <p:sldId id="322" r:id="rId31"/>
    <p:sldId id="337" r:id="rId32"/>
    <p:sldId id="338" r:id="rId33"/>
    <p:sldId id="339" r:id="rId34"/>
    <p:sldId id="323" r:id="rId35"/>
    <p:sldId id="343" r:id="rId36"/>
    <p:sldId id="355" r:id="rId37"/>
    <p:sldId id="345" r:id="rId38"/>
    <p:sldId id="365" r:id="rId39"/>
    <p:sldId id="353" r:id="rId40"/>
    <p:sldId id="347" r:id="rId41"/>
    <p:sldId id="348" r:id="rId42"/>
    <p:sldId id="349" r:id="rId43"/>
    <p:sldId id="350" r:id="rId44"/>
    <p:sldId id="351" r:id="rId45"/>
    <p:sldId id="352" r:id="rId46"/>
    <p:sldId id="361" r:id="rId47"/>
    <p:sldId id="362" r:id="rId48"/>
    <p:sldId id="358" r:id="rId49"/>
    <p:sldId id="359" r:id="rId50"/>
    <p:sldId id="360" r:id="rId51"/>
    <p:sldId id="293" r:id="rId52"/>
    <p:sldId id="364" r:id="rId5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enault@innovationpolicyworks.com" initials="cr" lastIdx="1" clrIdx="0">
    <p:extLst/>
  </p:cmAuthor>
  <p:cmAuthor id="2" name="Alex Tranmer" initials="AT" lastIdx="1" clrIdx="1">
    <p:extLst>
      <p:ext uri="{19B8F6BF-5375-455C-9EA6-DF929625EA0E}">
        <p15:presenceInfo xmlns:p15="http://schemas.microsoft.com/office/powerpoint/2012/main" userId="Alex Tran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35E"/>
    <a:srgbClr val="2D82C1"/>
    <a:srgbClr val="2771A9"/>
    <a:srgbClr val="348DD0"/>
    <a:srgbClr val="395214"/>
    <a:srgbClr val="226292"/>
    <a:srgbClr val="72A528"/>
    <a:srgbClr val="E7F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58415" autoAdjust="0"/>
  </p:normalViewPr>
  <p:slideViewPr>
    <p:cSldViewPr snapToGrid="0" snapToObjects="1">
      <p:cViewPr varScale="1">
        <p:scale>
          <a:sx n="53" d="100"/>
          <a:sy n="53" d="100"/>
        </p:scale>
        <p:origin x="1838"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subler\Desktop\Go%20VA%20R9%20Survey%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Top 10 Workforce Challenges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Sheet1!$J$1</c:f>
              <c:strCache>
                <c:ptCount val="1"/>
                <c:pt idx="0">
                  <c:v>Responses</c:v>
                </c:pt>
              </c:strCache>
            </c:strRef>
          </c:tx>
          <c:spPr>
            <a:solidFill>
              <a:schemeClr val="accent2"/>
            </a:solidFill>
            <a:ln>
              <a:noFill/>
            </a:ln>
            <a:effectLst/>
          </c:spPr>
          <c:invertIfNegative val="0"/>
          <c:cat>
            <c:strRef>
              <c:f>Sheet1!$H$2:$H$11</c:f>
              <c:strCache>
                <c:ptCount val="10"/>
                <c:pt idx="0">
                  <c:v>Funding</c:v>
                </c:pt>
                <c:pt idx="1">
                  <c:v>Aging Population</c:v>
                </c:pt>
                <c:pt idx="2">
                  <c:v>Health Insurance</c:v>
                </c:pt>
                <c:pt idx="3">
                  <c:v>Lack of Workers</c:v>
                </c:pt>
                <c:pt idx="4">
                  <c:v>Training</c:v>
                </c:pt>
                <c:pt idx="5">
                  <c:v>Recruitment</c:v>
                </c:pt>
                <c:pt idx="6">
                  <c:v>Retention</c:v>
                </c:pt>
                <c:pt idx="7">
                  <c:v>Soft Skill</c:v>
                </c:pt>
                <c:pt idx="8">
                  <c:v>Salary/Benefits</c:v>
                </c:pt>
                <c:pt idx="9">
                  <c:v>Qualified Workforce </c:v>
                </c:pt>
              </c:strCache>
            </c:strRef>
          </c:cat>
          <c:val>
            <c:numRef>
              <c:f>Sheet1!$I$2:$I$11</c:f>
              <c:numCache>
                <c:formatCode>General</c:formatCode>
                <c:ptCount val="10"/>
                <c:pt idx="0">
                  <c:v>4</c:v>
                </c:pt>
                <c:pt idx="1">
                  <c:v>4</c:v>
                </c:pt>
                <c:pt idx="2">
                  <c:v>5</c:v>
                </c:pt>
                <c:pt idx="3">
                  <c:v>6</c:v>
                </c:pt>
                <c:pt idx="4">
                  <c:v>8</c:v>
                </c:pt>
                <c:pt idx="5">
                  <c:v>8</c:v>
                </c:pt>
                <c:pt idx="6">
                  <c:v>11</c:v>
                </c:pt>
                <c:pt idx="7">
                  <c:v>14</c:v>
                </c:pt>
                <c:pt idx="8">
                  <c:v>18</c:v>
                </c:pt>
                <c:pt idx="9">
                  <c:v>33</c:v>
                </c:pt>
              </c:numCache>
            </c:numRef>
          </c:val>
          <c:extLst xmlns:c16r2="http://schemas.microsoft.com/office/drawing/2015/06/chart">
            <c:ext xmlns:c16="http://schemas.microsoft.com/office/drawing/2014/chart" uri="{C3380CC4-5D6E-409C-BE32-E72D297353CC}">
              <c16:uniqueId val="{00000000-B058-4CD5-8C12-4898D654E58A}"/>
            </c:ext>
          </c:extLst>
        </c:ser>
        <c:dLbls>
          <c:showLegendKey val="0"/>
          <c:showVal val="0"/>
          <c:showCatName val="0"/>
          <c:showSerName val="0"/>
          <c:showPercent val="0"/>
          <c:showBubbleSize val="0"/>
        </c:dLbls>
        <c:gapWidth val="182"/>
        <c:axId val="-653111440"/>
        <c:axId val="-591275728"/>
      </c:barChart>
      <c:catAx>
        <c:axId val="-653111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275728"/>
        <c:crosses val="autoZero"/>
        <c:auto val="1"/>
        <c:lblAlgn val="ctr"/>
        <c:lblOffset val="100"/>
        <c:noMultiLvlLbl val="0"/>
      </c:catAx>
      <c:valAx>
        <c:axId val="-591275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11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Top 10 Challenges</a:t>
            </a:r>
            <a:r>
              <a:rPr lang="en-US" sz="2000" baseline="0"/>
              <a:t> to Growth</a:t>
            </a:r>
            <a:r>
              <a:rPr lang="en-US" sz="2000"/>
              <a:t>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783336585207377"/>
          <c:y val="0.11404457302620795"/>
          <c:w val="0.3996737173571992"/>
          <c:h val="0.82637203105656776"/>
        </c:manualLayout>
      </c:layout>
      <c:barChart>
        <c:barDir val="bar"/>
        <c:grouping val="clustered"/>
        <c:varyColors val="0"/>
        <c:ser>
          <c:idx val="0"/>
          <c:order val="0"/>
          <c:tx>
            <c:strRef>
              <c:f>Sheet1!$B$1</c:f>
              <c:strCache>
                <c:ptCount val="1"/>
                <c:pt idx="0">
                  <c:v>Responses</c:v>
                </c:pt>
              </c:strCache>
            </c:strRef>
          </c:tx>
          <c:spPr>
            <a:solidFill>
              <a:schemeClr val="accent1"/>
            </a:solidFill>
            <a:ln>
              <a:noFill/>
            </a:ln>
            <a:effectLst/>
          </c:spPr>
          <c:invertIfNegative val="0"/>
          <c:cat>
            <c:strRef>
              <c:f>Sheet1!$A$2:$A$11</c:f>
              <c:strCache>
                <c:ptCount val="10"/>
                <c:pt idx="0">
                  <c:v>Financial Burden</c:v>
                </c:pt>
                <c:pt idx="1">
                  <c:v>Community Development</c:v>
                </c:pt>
                <c:pt idx="2">
                  <c:v>Business Attraction</c:v>
                </c:pt>
                <c:pt idx="3">
                  <c:v>Health Insurance Coverage</c:v>
                </c:pt>
                <c:pt idx="4">
                  <c:v>Technology Infrastructure</c:v>
                </c:pt>
                <c:pt idx="5">
                  <c:v>Marketing/Branding</c:v>
                </c:pt>
                <c:pt idx="6">
                  <c:v>Competition</c:v>
                </c:pt>
                <c:pt idx="7">
                  <c:v>Funds</c:v>
                </c:pt>
                <c:pt idx="8">
                  <c:v>Compliance/Regulation</c:v>
                </c:pt>
                <c:pt idx="9">
                  <c:v>Talented Workforce</c:v>
                </c:pt>
              </c:strCache>
            </c:strRef>
          </c:cat>
          <c:val>
            <c:numRef>
              <c:f>Sheet1!$B$2:$B$11</c:f>
              <c:numCache>
                <c:formatCode>General</c:formatCode>
                <c:ptCount val="10"/>
                <c:pt idx="0">
                  <c:v>5</c:v>
                </c:pt>
                <c:pt idx="1">
                  <c:v>6</c:v>
                </c:pt>
                <c:pt idx="2">
                  <c:v>6</c:v>
                </c:pt>
                <c:pt idx="3">
                  <c:v>12</c:v>
                </c:pt>
                <c:pt idx="4">
                  <c:v>13</c:v>
                </c:pt>
                <c:pt idx="5">
                  <c:v>16</c:v>
                </c:pt>
                <c:pt idx="6">
                  <c:v>17</c:v>
                </c:pt>
                <c:pt idx="7">
                  <c:v>23</c:v>
                </c:pt>
                <c:pt idx="8">
                  <c:v>28</c:v>
                </c:pt>
                <c:pt idx="9">
                  <c:v>45</c:v>
                </c:pt>
              </c:numCache>
            </c:numRef>
          </c:val>
          <c:extLst xmlns:c16r2="http://schemas.microsoft.com/office/drawing/2015/06/chart">
            <c:ext xmlns:c16="http://schemas.microsoft.com/office/drawing/2014/chart" uri="{C3380CC4-5D6E-409C-BE32-E72D297353CC}">
              <c16:uniqueId val="{00000000-1D69-4916-A1A4-5FB65899DA5F}"/>
            </c:ext>
          </c:extLst>
        </c:ser>
        <c:dLbls>
          <c:showLegendKey val="0"/>
          <c:showVal val="0"/>
          <c:showCatName val="0"/>
          <c:showSerName val="0"/>
          <c:showPercent val="0"/>
          <c:showBubbleSize val="0"/>
        </c:dLbls>
        <c:gapWidth val="182"/>
        <c:axId val="-591273008"/>
        <c:axId val="-591271920"/>
      </c:barChart>
      <c:catAx>
        <c:axId val="-591273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271920"/>
        <c:crosses val="autoZero"/>
        <c:auto val="1"/>
        <c:lblAlgn val="ctr"/>
        <c:lblOffset val="100"/>
        <c:noMultiLvlLbl val="0"/>
      </c:catAx>
      <c:valAx>
        <c:axId val="-591271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273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Difficult</a:t>
            </a:r>
            <a:r>
              <a:rPr lang="en-US" sz="2000" baseline="0"/>
              <a:t> to Find when Hiring</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'Question 18'!$C$3</c:f>
              <c:strCache>
                <c:ptCount val="1"/>
                <c:pt idx="0">
                  <c:v>Very Easy</c:v>
                </c:pt>
              </c:strCache>
            </c:strRef>
          </c:tx>
          <c:spPr>
            <a:solidFill>
              <a:schemeClr val="accent1"/>
            </a:solidFill>
            <a:ln>
              <a:noFill/>
            </a:ln>
            <a:effectLst/>
          </c:spPr>
          <c:invertIfNegative val="0"/>
          <c:cat>
            <c:strRef>
              <c:f>'Question 18'!$A$4:$B$18</c:f>
              <c:strCache>
                <c:ptCount val="15"/>
                <c:pt idx="0">
                  <c:v>Critical Thinking</c:v>
                </c:pt>
                <c:pt idx="1">
                  <c:v>Team Work</c:v>
                </c:pt>
                <c:pt idx="2">
                  <c:v>Communication</c:v>
                </c:pt>
                <c:pt idx="3">
                  <c:v>Respect</c:v>
                </c:pt>
                <c:pt idx="4">
                  <c:v>Integrity</c:v>
                </c:pt>
                <c:pt idx="5">
                  <c:v>Initiative </c:v>
                </c:pt>
                <c:pt idx="6">
                  <c:v>Dependability &amp; Reliability</c:v>
                </c:pt>
                <c:pt idx="7">
                  <c:v>Adaptability </c:v>
                </c:pt>
                <c:pt idx="8">
                  <c:v>Professionalism </c:v>
                </c:pt>
                <c:pt idx="9">
                  <c:v>Planning &amp; Organizing </c:v>
                </c:pt>
                <c:pt idx="10">
                  <c:v>Problem Solving</c:v>
                </c:pt>
                <c:pt idx="11">
                  <c:v>Decision-Making</c:v>
                </c:pt>
                <c:pt idx="12">
                  <c:v>Customer-Focused </c:v>
                </c:pt>
                <c:pt idx="13">
                  <c:v>Business Fundamentals </c:v>
                </c:pt>
                <c:pt idx="14">
                  <c:v>Drug-Free</c:v>
                </c:pt>
              </c:strCache>
            </c:strRef>
          </c:cat>
          <c:val>
            <c:numRef>
              <c:f>'Question 18'!$C$4:$C$18</c:f>
              <c:numCache>
                <c:formatCode>General</c:formatCode>
                <c:ptCount val="15"/>
                <c:pt idx="0">
                  <c:v>4</c:v>
                </c:pt>
                <c:pt idx="1">
                  <c:v>4</c:v>
                </c:pt>
                <c:pt idx="2">
                  <c:v>3</c:v>
                </c:pt>
                <c:pt idx="3">
                  <c:v>4</c:v>
                </c:pt>
                <c:pt idx="4">
                  <c:v>4</c:v>
                </c:pt>
                <c:pt idx="5">
                  <c:v>3</c:v>
                </c:pt>
                <c:pt idx="6">
                  <c:v>3</c:v>
                </c:pt>
                <c:pt idx="7">
                  <c:v>3</c:v>
                </c:pt>
                <c:pt idx="8">
                  <c:v>3</c:v>
                </c:pt>
                <c:pt idx="9">
                  <c:v>3</c:v>
                </c:pt>
                <c:pt idx="10">
                  <c:v>3</c:v>
                </c:pt>
                <c:pt idx="11">
                  <c:v>3</c:v>
                </c:pt>
                <c:pt idx="12">
                  <c:v>2</c:v>
                </c:pt>
                <c:pt idx="13">
                  <c:v>2</c:v>
                </c:pt>
                <c:pt idx="14">
                  <c:v>12</c:v>
                </c:pt>
              </c:numCache>
            </c:numRef>
          </c:val>
          <c:extLst xmlns:c16r2="http://schemas.microsoft.com/office/drawing/2015/06/chart">
            <c:ext xmlns:c16="http://schemas.microsoft.com/office/drawing/2014/chart" uri="{C3380CC4-5D6E-409C-BE32-E72D297353CC}">
              <c16:uniqueId val="{00000000-8F42-4EB5-9527-B74C26F8F853}"/>
            </c:ext>
          </c:extLst>
        </c:ser>
        <c:ser>
          <c:idx val="1"/>
          <c:order val="1"/>
          <c:tx>
            <c:strRef>
              <c:f>'Question 18'!$D$3</c:f>
              <c:strCache>
                <c:ptCount val="1"/>
                <c:pt idx="0">
                  <c:v>Easy</c:v>
                </c:pt>
              </c:strCache>
            </c:strRef>
          </c:tx>
          <c:spPr>
            <a:solidFill>
              <a:schemeClr val="accent2"/>
            </a:solidFill>
            <a:ln>
              <a:noFill/>
            </a:ln>
            <a:effectLst/>
          </c:spPr>
          <c:invertIfNegative val="0"/>
          <c:cat>
            <c:strRef>
              <c:f>'Question 18'!$A$4:$B$18</c:f>
              <c:strCache>
                <c:ptCount val="15"/>
                <c:pt idx="0">
                  <c:v>Critical Thinking</c:v>
                </c:pt>
                <c:pt idx="1">
                  <c:v>Team Work</c:v>
                </c:pt>
                <c:pt idx="2">
                  <c:v>Communication</c:v>
                </c:pt>
                <c:pt idx="3">
                  <c:v>Respect</c:v>
                </c:pt>
                <c:pt idx="4">
                  <c:v>Integrity</c:v>
                </c:pt>
                <c:pt idx="5">
                  <c:v>Initiative </c:v>
                </c:pt>
                <c:pt idx="6">
                  <c:v>Dependability &amp; Reliability</c:v>
                </c:pt>
                <c:pt idx="7">
                  <c:v>Adaptability </c:v>
                </c:pt>
                <c:pt idx="8">
                  <c:v>Professionalism </c:v>
                </c:pt>
                <c:pt idx="9">
                  <c:v>Planning &amp; Organizing </c:v>
                </c:pt>
                <c:pt idx="10">
                  <c:v>Problem Solving</c:v>
                </c:pt>
                <c:pt idx="11">
                  <c:v>Decision-Making</c:v>
                </c:pt>
                <c:pt idx="12">
                  <c:v>Customer-Focused </c:v>
                </c:pt>
                <c:pt idx="13">
                  <c:v>Business Fundamentals </c:v>
                </c:pt>
                <c:pt idx="14">
                  <c:v>Drug-Free</c:v>
                </c:pt>
              </c:strCache>
            </c:strRef>
          </c:cat>
          <c:val>
            <c:numRef>
              <c:f>'Question 18'!$D$4:$D$18</c:f>
              <c:numCache>
                <c:formatCode>General</c:formatCode>
                <c:ptCount val="15"/>
                <c:pt idx="0">
                  <c:v>4</c:v>
                </c:pt>
                <c:pt idx="1">
                  <c:v>14</c:v>
                </c:pt>
                <c:pt idx="2">
                  <c:v>9</c:v>
                </c:pt>
                <c:pt idx="3">
                  <c:v>19</c:v>
                </c:pt>
                <c:pt idx="4">
                  <c:v>23</c:v>
                </c:pt>
                <c:pt idx="5">
                  <c:v>8</c:v>
                </c:pt>
                <c:pt idx="6">
                  <c:v>9</c:v>
                </c:pt>
                <c:pt idx="7">
                  <c:v>6</c:v>
                </c:pt>
                <c:pt idx="8">
                  <c:v>12</c:v>
                </c:pt>
                <c:pt idx="9">
                  <c:v>10</c:v>
                </c:pt>
                <c:pt idx="10">
                  <c:v>10</c:v>
                </c:pt>
                <c:pt idx="11">
                  <c:v>8</c:v>
                </c:pt>
                <c:pt idx="12">
                  <c:v>15</c:v>
                </c:pt>
                <c:pt idx="13">
                  <c:v>7</c:v>
                </c:pt>
                <c:pt idx="14">
                  <c:v>19</c:v>
                </c:pt>
              </c:numCache>
            </c:numRef>
          </c:val>
          <c:extLst xmlns:c16r2="http://schemas.microsoft.com/office/drawing/2015/06/chart">
            <c:ext xmlns:c16="http://schemas.microsoft.com/office/drawing/2014/chart" uri="{C3380CC4-5D6E-409C-BE32-E72D297353CC}">
              <c16:uniqueId val="{00000001-8F42-4EB5-9527-B74C26F8F853}"/>
            </c:ext>
          </c:extLst>
        </c:ser>
        <c:ser>
          <c:idx val="2"/>
          <c:order val="2"/>
          <c:tx>
            <c:strRef>
              <c:f>'Question 18'!$E$3</c:f>
              <c:strCache>
                <c:ptCount val="1"/>
                <c:pt idx="0">
                  <c:v>Neither Easy nor Difficult</c:v>
                </c:pt>
              </c:strCache>
            </c:strRef>
          </c:tx>
          <c:spPr>
            <a:solidFill>
              <a:schemeClr val="accent3"/>
            </a:solidFill>
            <a:ln>
              <a:noFill/>
            </a:ln>
            <a:effectLst/>
          </c:spPr>
          <c:invertIfNegative val="0"/>
          <c:cat>
            <c:strRef>
              <c:f>'Question 18'!$A$4:$B$18</c:f>
              <c:strCache>
                <c:ptCount val="15"/>
                <c:pt idx="0">
                  <c:v>Critical Thinking</c:v>
                </c:pt>
                <c:pt idx="1">
                  <c:v>Team Work</c:v>
                </c:pt>
                <c:pt idx="2">
                  <c:v>Communication</c:v>
                </c:pt>
                <c:pt idx="3">
                  <c:v>Respect</c:v>
                </c:pt>
                <c:pt idx="4">
                  <c:v>Integrity</c:v>
                </c:pt>
                <c:pt idx="5">
                  <c:v>Initiative </c:v>
                </c:pt>
                <c:pt idx="6">
                  <c:v>Dependability &amp; Reliability</c:v>
                </c:pt>
                <c:pt idx="7">
                  <c:v>Adaptability </c:v>
                </c:pt>
                <c:pt idx="8">
                  <c:v>Professionalism </c:v>
                </c:pt>
                <c:pt idx="9">
                  <c:v>Planning &amp; Organizing </c:v>
                </c:pt>
                <c:pt idx="10">
                  <c:v>Problem Solving</c:v>
                </c:pt>
                <c:pt idx="11">
                  <c:v>Decision-Making</c:v>
                </c:pt>
                <c:pt idx="12">
                  <c:v>Customer-Focused </c:v>
                </c:pt>
                <c:pt idx="13">
                  <c:v>Business Fundamentals </c:v>
                </c:pt>
                <c:pt idx="14">
                  <c:v>Drug-Free</c:v>
                </c:pt>
              </c:strCache>
            </c:strRef>
          </c:cat>
          <c:val>
            <c:numRef>
              <c:f>'Question 18'!$E$4:$E$18</c:f>
              <c:numCache>
                <c:formatCode>General</c:formatCode>
                <c:ptCount val="15"/>
                <c:pt idx="0">
                  <c:v>16</c:v>
                </c:pt>
                <c:pt idx="1">
                  <c:v>30</c:v>
                </c:pt>
                <c:pt idx="2">
                  <c:v>30</c:v>
                </c:pt>
                <c:pt idx="3">
                  <c:v>22</c:v>
                </c:pt>
                <c:pt idx="4">
                  <c:v>19</c:v>
                </c:pt>
                <c:pt idx="5">
                  <c:v>16</c:v>
                </c:pt>
                <c:pt idx="6">
                  <c:v>20</c:v>
                </c:pt>
                <c:pt idx="7">
                  <c:v>26</c:v>
                </c:pt>
                <c:pt idx="8">
                  <c:v>25</c:v>
                </c:pt>
                <c:pt idx="9">
                  <c:v>20</c:v>
                </c:pt>
                <c:pt idx="10">
                  <c:v>9</c:v>
                </c:pt>
                <c:pt idx="11">
                  <c:v>18</c:v>
                </c:pt>
                <c:pt idx="12">
                  <c:v>23</c:v>
                </c:pt>
                <c:pt idx="13">
                  <c:v>25</c:v>
                </c:pt>
                <c:pt idx="14">
                  <c:v>18</c:v>
                </c:pt>
              </c:numCache>
            </c:numRef>
          </c:val>
          <c:extLst xmlns:c16r2="http://schemas.microsoft.com/office/drawing/2015/06/chart">
            <c:ext xmlns:c16="http://schemas.microsoft.com/office/drawing/2014/chart" uri="{C3380CC4-5D6E-409C-BE32-E72D297353CC}">
              <c16:uniqueId val="{00000002-8F42-4EB5-9527-B74C26F8F853}"/>
            </c:ext>
          </c:extLst>
        </c:ser>
        <c:ser>
          <c:idx val="3"/>
          <c:order val="3"/>
          <c:tx>
            <c:strRef>
              <c:f>'Question 18'!$F$3</c:f>
              <c:strCache>
                <c:ptCount val="1"/>
                <c:pt idx="0">
                  <c:v>Difficult</c:v>
                </c:pt>
              </c:strCache>
            </c:strRef>
          </c:tx>
          <c:spPr>
            <a:solidFill>
              <a:schemeClr val="accent4"/>
            </a:solidFill>
            <a:ln>
              <a:noFill/>
            </a:ln>
            <a:effectLst/>
          </c:spPr>
          <c:invertIfNegative val="0"/>
          <c:cat>
            <c:strRef>
              <c:f>'Question 18'!$A$4:$B$18</c:f>
              <c:strCache>
                <c:ptCount val="15"/>
                <c:pt idx="0">
                  <c:v>Critical Thinking</c:v>
                </c:pt>
                <c:pt idx="1">
                  <c:v>Team Work</c:v>
                </c:pt>
                <c:pt idx="2">
                  <c:v>Communication</c:v>
                </c:pt>
                <c:pt idx="3">
                  <c:v>Respect</c:v>
                </c:pt>
                <c:pt idx="4">
                  <c:v>Integrity</c:v>
                </c:pt>
                <c:pt idx="5">
                  <c:v>Initiative </c:v>
                </c:pt>
                <c:pt idx="6">
                  <c:v>Dependability &amp; Reliability</c:v>
                </c:pt>
                <c:pt idx="7">
                  <c:v>Adaptability </c:v>
                </c:pt>
                <c:pt idx="8">
                  <c:v>Professionalism </c:v>
                </c:pt>
                <c:pt idx="9">
                  <c:v>Planning &amp; Organizing </c:v>
                </c:pt>
                <c:pt idx="10">
                  <c:v>Problem Solving</c:v>
                </c:pt>
                <c:pt idx="11">
                  <c:v>Decision-Making</c:v>
                </c:pt>
                <c:pt idx="12">
                  <c:v>Customer-Focused </c:v>
                </c:pt>
                <c:pt idx="13">
                  <c:v>Business Fundamentals </c:v>
                </c:pt>
                <c:pt idx="14">
                  <c:v>Drug-Free</c:v>
                </c:pt>
              </c:strCache>
            </c:strRef>
          </c:cat>
          <c:val>
            <c:numRef>
              <c:f>'Question 18'!$F$4:$F$18</c:f>
              <c:numCache>
                <c:formatCode>General</c:formatCode>
                <c:ptCount val="15"/>
                <c:pt idx="0">
                  <c:v>31</c:v>
                </c:pt>
                <c:pt idx="1">
                  <c:v>16</c:v>
                </c:pt>
                <c:pt idx="2">
                  <c:v>22</c:v>
                </c:pt>
                <c:pt idx="3">
                  <c:v>16</c:v>
                </c:pt>
                <c:pt idx="4">
                  <c:v>18</c:v>
                </c:pt>
                <c:pt idx="5">
                  <c:v>29</c:v>
                </c:pt>
                <c:pt idx="6">
                  <c:v>24</c:v>
                </c:pt>
                <c:pt idx="7">
                  <c:v>27</c:v>
                </c:pt>
                <c:pt idx="8">
                  <c:v>23</c:v>
                </c:pt>
                <c:pt idx="9">
                  <c:v>28</c:v>
                </c:pt>
                <c:pt idx="10">
                  <c:v>39</c:v>
                </c:pt>
                <c:pt idx="11">
                  <c:v>33</c:v>
                </c:pt>
                <c:pt idx="12">
                  <c:v>20</c:v>
                </c:pt>
                <c:pt idx="13">
                  <c:v>25</c:v>
                </c:pt>
                <c:pt idx="14">
                  <c:v>12</c:v>
                </c:pt>
              </c:numCache>
            </c:numRef>
          </c:val>
          <c:extLst xmlns:c16r2="http://schemas.microsoft.com/office/drawing/2015/06/chart">
            <c:ext xmlns:c16="http://schemas.microsoft.com/office/drawing/2014/chart" uri="{C3380CC4-5D6E-409C-BE32-E72D297353CC}">
              <c16:uniqueId val="{00000003-8F42-4EB5-9527-B74C26F8F853}"/>
            </c:ext>
          </c:extLst>
        </c:ser>
        <c:ser>
          <c:idx val="4"/>
          <c:order val="4"/>
          <c:tx>
            <c:strRef>
              <c:f>'Question 18'!$G$3</c:f>
              <c:strCache>
                <c:ptCount val="1"/>
                <c:pt idx="0">
                  <c:v>Very Difficult</c:v>
                </c:pt>
              </c:strCache>
            </c:strRef>
          </c:tx>
          <c:spPr>
            <a:solidFill>
              <a:schemeClr val="accent5"/>
            </a:solidFill>
            <a:ln>
              <a:noFill/>
            </a:ln>
            <a:effectLst/>
          </c:spPr>
          <c:invertIfNegative val="0"/>
          <c:cat>
            <c:strRef>
              <c:f>'Question 18'!$A$4:$B$18</c:f>
              <c:strCache>
                <c:ptCount val="15"/>
                <c:pt idx="0">
                  <c:v>Critical Thinking</c:v>
                </c:pt>
                <c:pt idx="1">
                  <c:v>Team Work</c:v>
                </c:pt>
                <c:pt idx="2">
                  <c:v>Communication</c:v>
                </c:pt>
                <c:pt idx="3">
                  <c:v>Respect</c:v>
                </c:pt>
                <c:pt idx="4">
                  <c:v>Integrity</c:v>
                </c:pt>
                <c:pt idx="5">
                  <c:v>Initiative </c:v>
                </c:pt>
                <c:pt idx="6">
                  <c:v>Dependability &amp; Reliability</c:v>
                </c:pt>
                <c:pt idx="7">
                  <c:v>Adaptability </c:v>
                </c:pt>
                <c:pt idx="8">
                  <c:v>Professionalism </c:v>
                </c:pt>
                <c:pt idx="9">
                  <c:v>Planning &amp; Organizing </c:v>
                </c:pt>
                <c:pt idx="10">
                  <c:v>Problem Solving</c:v>
                </c:pt>
                <c:pt idx="11">
                  <c:v>Decision-Making</c:v>
                </c:pt>
                <c:pt idx="12">
                  <c:v>Customer-Focused </c:v>
                </c:pt>
                <c:pt idx="13">
                  <c:v>Business Fundamentals </c:v>
                </c:pt>
                <c:pt idx="14">
                  <c:v>Drug-Free</c:v>
                </c:pt>
              </c:strCache>
            </c:strRef>
          </c:cat>
          <c:val>
            <c:numRef>
              <c:f>'Question 18'!$G$4:$G$18</c:f>
              <c:numCache>
                <c:formatCode>General</c:formatCode>
                <c:ptCount val="15"/>
                <c:pt idx="0">
                  <c:v>8</c:v>
                </c:pt>
                <c:pt idx="1">
                  <c:v>1</c:v>
                </c:pt>
                <c:pt idx="2">
                  <c:v>2</c:v>
                </c:pt>
                <c:pt idx="3">
                  <c:v>5</c:v>
                </c:pt>
                <c:pt idx="4">
                  <c:v>2</c:v>
                </c:pt>
                <c:pt idx="5">
                  <c:v>10</c:v>
                </c:pt>
                <c:pt idx="6">
                  <c:v>10</c:v>
                </c:pt>
                <c:pt idx="7">
                  <c:v>4</c:v>
                </c:pt>
                <c:pt idx="8">
                  <c:v>3</c:v>
                </c:pt>
                <c:pt idx="9">
                  <c:v>4</c:v>
                </c:pt>
                <c:pt idx="10">
                  <c:v>5</c:v>
                </c:pt>
                <c:pt idx="11">
                  <c:v>3</c:v>
                </c:pt>
                <c:pt idx="12">
                  <c:v>6</c:v>
                </c:pt>
                <c:pt idx="13">
                  <c:v>6</c:v>
                </c:pt>
                <c:pt idx="14">
                  <c:v>3</c:v>
                </c:pt>
              </c:numCache>
            </c:numRef>
          </c:val>
          <c:extLst xmlns:c16r2="http://schemas.microsoft.com/office/drawing/2015/06/chart">
            <c:ext xmlns:c16="http://schemas.microsoft.com/office/drawing/2014/chart" uri="{C3380CC4-5D6E-409C-BE32-E72D297353CC}">
              <c16:uniqueId val="{00000004-8F42-4EB5-9527-B74C26F8F853}"/>
            </c:ext>
          </c:extLst>
        </c:ser>
        <c:dLbls>
          <c:showLegendKey val="0"/>
          <c:showVal val="0"/>
          <c:showCatName val="0"/>
          <c:showSerName val="0"/>
          <c:showPercent val="0"/>
          <c:showBubbleSize val="0"/>
        </c:dLbls>
        <c:gapWidth val="150"/>
        <c:overlap val="100"/>
        <c:axId val="-591277360"/>
        <c:axId val="-591275184"/>
      </c:barChart>
      <c:catAx>
        <c:axId val="-591277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1275184"/>
        <c:crosses val="autoZero"/>
        <c:auto val="1"/>
        <c:lblAlgn val="ctr"/>
        <c:lblOffset val="100"/>
        <c:noMultiLvlLbl val="0"/>
      </c:catAx>
      <c:valAx>
        <c:axId val="-591275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2773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7987554491260319"/>
          <c:y val="0.92234680655105195"/>
          <c:w val="0.77999007844492974"/>
          <c:h val="7.71738056707216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Timeframe</a:t>
            </a:r>
            <a:r>
              <a:rPr lang="en-US" sz="2000" baseline="0"/>
              <a:t> to Fill Positions</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'Question 19'!$A$14:$B$14</c:f>
              <c:strCache>
                <c:ptCount val="2"/>
                <c:pt idx="0">
                  <c:v>Professional</c:v>
                </c:pt>
              </c:strCache>
            </c:strRef>
          </c:tx>
          <c:spPr>
            <a:solidFill>
              <a:schemeClr val="accent1"/>
            </a:solidFill>
            <a:ln>
              <a:noFill/>
            </a:ln>
            <a:effectLst/>
          </c:spPr>
          <c:invertIfNegative val="0"/>
          <c:cat>
            <c:strRef>
              <c:f>'Question 19'!$C$13:$G$13</c:f>
              <c:strCache>
                <c:ptCount val="5"/>
                <c:pt idx="0">
                  <c:v>Less than a month</c:v>
                </c:pt>
                <c:pt idx="1">
                  <c:v>1 to 6 months</c:v>
                </c:pt>
                <c:pt idx="2">
                  <c:v>6 months to a year</c:v>
                </c:pt>
                <c:pt idx="3">
                  <c:v>More than a year</c:v>
                </c:pt>
                <c:pt idx="4">
                  <c:v>Not Applicable</c:v>
                </c:pt>
              </c:strCache>
            </c:strRef>
          </c:cat>
          <c:val>
            <c:numRef>
              <c:f>'Question 19'!$C$14:$G$14</c:f>
              <c:numCache>
                <c:formatCode>0%</c:formatCode>
                <c:ptCount val="5"/>
                <c:pt idx="0">
                  <c:v>0.03</c:v>
                </c:pt>
                <c:pt idx="1">
                  <c:v>0.52</c:v>
                </c:pt>
                <c:pt idx="2">
                  <c:v>0.16</c:v>
                </c:pt>
                <c:pt idx="3">
                  <c:v>0.06</c:v>
                </c:pt>
                <c:pt idx="4">
                  <c:v>0.23</c:v>
                </c:pt>
              </c:numCache>
            </c:numRef>
          </c:val>
          <c:extLst xmlns:c16r2="http://schemas.microsoft.com/office/drawing/2015/06/chart">
            <c:ext xmlns:c16="http://schemas.microsoft.com/office/drawing/2014/chart" uri="{C3380CC4-5D6E-409C-BE32-E72D297353CC}">
              <c16:uniqueId val="{00000000-ACFC-4D31-AD80-5DE907EEDA85}"/>
            </c:ext>
          </c:extLst>
        </c:ser>
        <c:ser>
          <c:idx val="1"/>
          <c:order val="1"/>
          <c:tx>
            <c:strRef>
              <c:f>'Question 19'!$A$15:$B$15</c:f>
              <c:strCache>
                <c:ptCount val="2"/>
                <c:pt idx="0">
                  <c:v>Technical</c:v>
                </c:pt>
              </c:strCache>
            </c:strRef>
          </c:tx>
          <c:spPr>
            <a:solidFill>
              <a:schemeClr val="accent2"/>
            </a:solidFill>
            <a:ln>
              <a:noFill/>
            </a:ln>
            <a:effectLst/>
          </c:spPr>
          <c:invertIfNegative val="0"/>
          <c:dLbls>
            <c:dLbl>
              <c:idx val="4"/>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FC-4D31-AD80-5DE907EEDA8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19'!$C$13:$G$13</c:f>
              <c:strCache>
                <c:ptCount val="5"/>
                <c:pt idx="0">
                  <c:v>Less than a month</c:v>
                </c:pt>
                <c:pt idx="1">
                  <c:v>1 to 6 months</c:v>
                </c:pt>
                <c:pt idx="2">
                  <c:v>6 months to a year</c:v>
                </c:pt>
                <c:pt idx="3">
                  <c:v>More than a year</c:v>
                </c:pt>
                <c:pt idx="4">
                  <c:v>Not Applicable</c:v>
                </c:pt>
              </c:strCache>
            </c:strRef>
          </c:cat>
          <c:val>
            <c:numRef>
              <c:f>'Question 19'!$C$15:$G$15</c:f>
              <c:numCache>
                <c:formatCode>0%</c:formatCode>
                <c:ptCount val="5"/>
                <c:pt idx="0">
                  <c:v>0</c:v>
                </c:pt>
                <c:pt idx="1">
                  <c:v>0.46</c:v>
                </c:pt>
                <c:pt idx="2">
                  <c:v>0.12</c:v>
                </c:pt>
                <c:pt idx="3">
                  <c:v>0.04</c:v>
                </c:pt>
                <c:pt idx="4">
                  <c:v>0.39</c:v>
                </c:pt>
              </c:numCache>
            </c:numRef>
          </c:val>
          <c:extLst xmlns:c16r2="http://schemas.microsoft.com/office/drawing/2015/06/chart">
            <c:ext xmlns:c16="http://schemas.microsoft.com/office/drawing/2014/chart" uri="{C3380CC4-5D6E-409C-BE32-E72D297353CC}">
              <c16:uniqueId val="{00000002-ACFC-4D31-AD80-5DE907EEDA85}"/>
            </c:ext>
          </c:extLst>
        </c:ser>
        <c:ser>
          <c:idx val="2"/>
          <c:order val="2"/>
          <c:tx>
            <c:strRef>
              <c:f>'Question 19'!$A$16:$B$16</c:f>
              <c:strCache>
                <c:ptCount val="2"/>
                <c:pt idx="0">
                  <c:v>Skilled Trade</c:v>
                </c:pt>
              </c:strCache>
            </c:strRef>
          </c:tx>
          <c:spPr>
            <a:solidFill>
              <a:schemeClr val="accent3"/>
            </a:solidFill>
            <a:ln>
              <a:noFill/>
            </a:ln>
            <a:effectLst/>
          </c:spPr>
          <c:invertIfNegative val="0"/>
          <c:cat>
            <c:strRef>
              <c:f>'Question 19'!$C$13:$G$13</c:f>
              <c:strCache>
                <c:ptCount val="5"/>
                <c:pt idx="0">
                  <c:v>Less than a month</c:v>
                </c:pt>
                <c:pt idx="1">
                  <c:v>1 to 6 months</c:v>
                </c:pt>
                <c:pt idx="2">
                  <c:v>6 months to a year</c:v>
                </c:pt>
                <c:pt idx="3">
                  <c:v>More than a year</c:v>
                </c:pt>
                <c:pt idx="4">
                  <c:v>Not Applicable</c:v>
                </c:pt>
              </c:strCache>
            </c:strRef>
          </c:cat>
          <c:val>
            <c:numRef>
              <c:f>'Question 19'!$C$16:$G$16</c:f>
              <c:numCache>
                <c:formatCode>0%</c:formatCode>
                <c:ptCount val="5"/>
                <c:pt idx="0">
                  <c:v>0.05</c:v>
                </c:pt>
                <c:pt idx="1">
                  <c:v>0.45</c:v>
                </c:pt>
                <c:pt idx="2">
                  <c:v>0.19</c:v>
                </c:pt>
                <c:pt idx="3">
                  <c:v>0.02</c:v>
                </c:pt>
                <c:pt idx="4">
                  <c:v>0.28999999999999998</c:v>
                </c:pt>
              </c:numCache>
            </c:numRef>
          </c:val>
          <c:extLst xmlns:c16r2="http://schemas.microsoft.com/office/drawing/2015/06/chart">
            <c:ext xmlns:c16="http://schemas.microsoft.com/office/drawing/2014/chart" uri="{C3380CC4-5D6E-409C-BE32-E72D297353CC}">
              <c16:uniqueId val="{00000003-ACFC-4D31-AD80-5DE907EEDA85}"/>
            </c:ext>
          </c:extLst>
        </c:ser>
        <c:ser>
          <c:idx val="3"/>
          <c:order val="3"/>
          <c:tx>
            <c:strRef>
              <c:f>'Question 19'!$A$17:$B$17</c:f>
              <c:strCache>
                <c:ptCount val="2"/>
                <c:pt idx="0">
                  <c:v>Entry-Level/Support</c:v>
                </c:pt>
              </c:strCache>
            </c:strRef>
          </c:tx>
          <c:spPr>
            <a:solidFill>
              <a:schemeClr val="accent4"/>
            </a:solidFill>
            <a:ln>
              <a:noFill/>
            </a:ln>
            <a:effectLst/>
          </c:spPr>
          <c:invertIfNegative val="0"/>
          <c:cat>
            <c:strRef>
              <c:f>'Question 19'!$C$13:$G$13</c:f>
              <c:strCache>
                <c:ptCount val="5"/>
                <c:pt idx="0">
                  <c:v>Less than a month</c:v>
                </c:pt>
                <c:pt idx="1">
                  <c:v>1 to 6 months</c:v>
                </c:pt>
                <c:pt idx="2">
                  <c:v>6 months to a year</c:v>
                </c:pt>
                <c:pt idx="3">
                  <c:v>More than a year</c:v>
                </c:pt>
                <c:pt idx="4">
                  <c:v>Not Applicable</c:v>
                </c:pt>
              </c:strCache>
            </c:strRef>
          </c:cat>
          <c:val>
            <c:numRef>
              <c:f>'Question 19'!$C$17:$G$17</c:f>
              <c:numCache>
                <c:formatCode>0%</c:formatCode>
                <c:ptCount val="5"/>
                <c:pt idx="0">
                  <c:v>0.26</c:v>
                </c:pt>
                <c:pt idx="1">
                  <c:v>0.52</c:v>
                </c:pt>
                <c:pt idx="2">
                  <c:v>0.02</c:v>
                </c:pt>
                <c:pt idx="3">
                  <c:v>0.02</c:v>
                </c:pt>
                <c:pt idx="4">
                  <c:v>0.19</c:v>
                </c:pt>
              </c:numCache>
            </c:numRef>
          </c:val>
          <c:extLst xmlns:c16r2="http://schemas.microsoft.com/office/drawing/2015/06/chart">
            <c:ext xmlns:c16="http://schemas.microsoft.com/office/drawing/2014/chart" uri="{C3380CC4-5D6E-409C-BE32-E72D297353CC}">
              <c16:uniqueId val="{00000004-ACFC-4D31-AD80-5DE907EEDA85}"/>
            </c:ext>
          </c:extLst>
        </c:ser>
        <c:dLbls>
          <c:showLegendKey val="0"/>
          <c:showVal val="0"/>
          <c:showCatName val="0"/>
          <c:showSerName val="0"/>
          <c:showPercent val="0"/>
          <c:showBubbleSize val="0"/>
        </c:dLbls>
        <c:gapWidth val="182"/>
        <c:axId val="-591274096"/>
        <c:axId val="-591271376"/>
      </c:barChart>
      <c:catAx>
        <c:axId val="-591274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1271376"/>
        <c:crosses val="autoZero"/>
        <c:auto val="1"/>
        <c:lblAlgn val="ctr"/>
        <c:lblOffset val="100"/>
        <c:noMultiLvlLbl val="0"/>
      </c:catAx>
      <c:valAx>
        <c:axId val="-5912713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27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F6238-9927-473C-84C9-9BF4D683B1D8}" type="doc">
      <dgm:prSet loTypeId="urn:microsoft.com/office/officeart/2005/8/layout/vList3" loCatId="list" qsTypeId="urn:microsoft.com/office/officeart/2005/8/quickstyle/simple5" qsCatId="simple" csTypeId="urn:microsoft.com/office/officeart/2005/8/colors/accent2_3" csCatId="accent2" phldr="1"/>
      <dgm:spPr/>
      <dgm:t>
        <a:bodyPr/>
        <a:lstStyle/>
        <a:p>
          <a:endParaRPr lang="en-US"/>
        </a:p>
      </dgm:t>
    </dgm:pt>
    <dgm:pt modelId="{DFB04DDE-0B92-4B29-A65F-29D4897E06B8}">
      <dgm:prSet phldrT="[Text]" custT="1"/>
      <dgm:spPr>
        <a:scene3d>
          <a:camera prst="orthographicFront">
            <a:rot lat="0" lon="0" rev="0"/>
          </a:camera>
          <a:lightRig rig="threePt" dir="tl"/>
        </a:scene3d>
        <a:sp3d prstMaterial="plastic"/>
      </dgm:spPr>
      <dgm:t>
        <a:bodyPr lIns="274320"/>
        <a:lstStyle/>
        <a:p>
          <a:pPr algn="l"/>
          <a:r>
            <a:rPr lang="en-US" sz="1800" dirty="0"/>
            <a:t>Overview of Data and Targeted Industries</a:t>
          </a:r>
        </a:p>
      </dgm:t>
    </dgm:pt>
    <dgm:pt modelId="{532A08E8-8C19-41D1-B020-AC4407D9D839}" type="parTrans" cxnId="{414F564E-B67D-4B98-9883-5DA0904C0647}">
      <dgm:prSet/>
      <dgm:spPr/>
      <dgm:t>
        <a:bodyPr/>
        <a:lstStyle/>
        <a:p>
          <a:pPr algn="l"/>
          <a:endParaRPr lang="en-US"/>
        </a:p>
      </dgm:t>
    </dgm:pt>
    <dgm:pt modelId="{980A8B6E-6F50-4A0C-98BA-1D971C9E4250}" type="sibTrans" cxnId="{414F564E-B67D-4B98-9883-5DA0904C0647}">
      <dgm:prSet/>
      <dgm:spPr/>
      <dgm:t>
        <a:bodyPr/>
        <a:lstStyle/>
        <a:p>
          <a:pPr algn="l"/>
          <a:endParaRPr lang="en-US"/>
        </a:p>
      </dgm:t>
    </dgm:pt>
    <dgm:pt modelId="{41F5937F-7C1B-461C-9E82-BDDD68694BA7}">
      <dgm:prSet phldrT="[Text]" custT="1"/>
      <dgm:spPr>
        <a:scene3d>
          <a:camera prst="orthographicFront">
            <a:rot lat="0" lon="0" rev="0"/>
          </a:camera>
          <a:lightRig rig="threePt" dir="tl"/>
        </a:scene3d>
        <a:sp3d prstMaterial="plastic"/>
      </dgm:spPr>
      <dgm:t>
        <a:bodyPr lIns="274320"/>
        <a:lstStyle/>
        <a:p>
          <a:pPr algn="l"/>
          <a:r>
            <a:rPr lang="en-US" sz="1800" dirty="0"/>
            <a:t>Framework Initiatives</a:t>
          </a:r>
        </a:p>
      </dgm:t>
    </dgm:pt>
    <dgm:pt modelId="{89680080-A0C4-449D-BD98-B45982E7AF35}" type="parTrans" cxnId="{8D5E1D99-1DEF-4862-945F-B9DB46FFD09F}">
      <dgm:prSet/>
      <dgm:spPr/>
      <dgm:t>
        <a:bodyPr/>
        <a:lstStyle/>
        <a:p>
          <a:pPr algn="l"/>
          <a:endParaRPr lang="en-US"/>
        </a:p>
      </dgm:t>
    </dgm:pt>
    <dgm:pt modelId="{EDB16131-8F90-409F-910E-496BEEB7FFE6}" type="sibTrans" cxnId="{8D5E1D99-1DEF-4862-945F-B9DB46FFD09F}">
      <dgm:prSet/>
      <dgm:spPr/>
      <dgm:t>
        <a:bodyPr/>
        <a:lstStyle/>
        <a:p>
          <a:pPr algn="l"/>
          <a:endParaRPr lang="en-US"/>
        </a:p>
      </dgm:t>
    </dgm:pt>
    <dgm:pt modelId="{210C8417-C1F9-4A34-A740-206C2EC405BD}">
      <dgm:prSet phldrT="[Text]" custT="1"/>
      <dgm:spPr>
        <a:scene3d>
          <a:camera prst="orthographicFront">
            <a:rot lat="0" lon="0" rev="0"/>
          </a:camera>
          <a:lightRig rig="threePt" dir="tl"/>
        </a:scene3d>
        <a:sp3d prstMaterial="plastic"/>
      </dgm:spPr>
      <dgm:t>
        <a:bodyPr lIns="274320"/>
        <a:lstStyle/>
        <a:p>
          <a:pPr algn="l"/>
          <a:r>
            <a:rPr lang="en-US" sz="1800" dirty="0"/>
            <a:t>Question and Answer</a:t>
          </a:r>
        </a:p>
      </dgm:t>
    </dgm:pt>
    <dgm:pt modelId="{30E6C796-D65E-4720-9CDE-404D2634B4D0}" type="parTrans" cxnId="{73E8DC61-C8C7-489C-A155-D62C45C7D386}">
      <dgm:prSet/>
      <dgm:spPr/>
      <dgm:t>
        <a:bodyPr/>
        <a:lstStyle/>
        <a:p>
          <a:pPr algn="l"/>
          <a:endParaRPr lang="en-US"/>
        </a:p>
      </dgm:t>
    </dgm:pt>
    <dgm:pt modelId="{AB112CBB-81AE-47F1-954C-C3F229B9EF67}" type="sibTrans" cxnId="{73E8DC61-C8C7-489C-A155-D62C45C7D386}">
      <dgm:prSet/>
      <dgm:spPr/>
      <dgm:t>
        <a:bodyPr/>
        <a:lstStyle/>
        <a:p>
          <a:pPr algn="l"/>
          <a:endParaRPr lang="en-US"/>
        </a:p>
      </dgm:t>
    </dgm:pt>
    <dgm:pt modelId="{A9799C80-CC1C-49C3-8156-C16520CA4E59}">
      <dgm:prSet phldrT="[Text]" custT="1"/>
      <dgm:spPr>
        <a:scene3d>
          <a:camera prst="orthographicFront">
            <a:rot lat="0" lon="0" rev="0"/>
          </a:camera>
          <a:lightRig rig="threePt" dir="tl"/>
        </a:scene3d>
        <a:sp3d prstMaterial="plastic"/>
      </dgm:spPr>
      <dgm:t>
        <a:bodyPr lIns="274320"/>
        <a:lstStyle/>
        <a:p>
          <a:pPr algn="l"/>
          <a:r>
            <a:rPr lang="en-US" sz="1800" dirty="0"/>
            <a:t>GO Virginia </a:t>
          </a:r>
        </a:p>
      </dgm:t>
    </dgm:pt>
    <dgm:pt modelId="{BDB6912A-2005-4322-9868-68FC7BD34476}" type="parTrans" cxnId="{982A742C-7A20-40DA-B1EF-36DE5524614D}">
      <dgm:prSet/>
      <dgm:spPr/>
      <dgm:t>
        <a:bodyPr/>
        <a:lstStyle/>
        <a:p>
          <a:pPr algn="l"/>
          <a:endParaRPr lang="en-US"/>
        </a:p>
      </dgm:t>
    </dgm:pt>
    <dgm:pt modelId="{8FA0BBE2-3C8E-4966-A064-335DFB268F4F}" type="sibTrans" cxnId="{982A742C-7A20-40DA-B1EF-36DE5524614D}">
      <dgm:prSet/>
      <dgm:spPr/>
      <dgm:t>
        <a:bodyPr/>
        <a:lstStyle/>
        <a:p>
          <a:pPr algn="l"/>
          <a:endParaRPr lang="en-US"/>
        </a:p>
      </dgm:t>
    </dgm:pt>
    <dgm:pt modelId="{16550172-5B87-42C6-A1B0-61A9EF5D36B0}">
      <dgm:prSet phldrT="[Text]" custT="1"/>
      <dgm:spPr>
        <a:solidFill>
          <a:schemeClr val="accent1">
            <a:lumMod val="75000"/>
          </a:schemeClr>
        </a:solidFill>
      </dgm:spPr>
      <dgm:t>
        <a:bodyPr lIns="365760"/>
        <a:lstStyle/>
        <a:p>
          <a:pPr algn="l"/>
          <a:r>
            <a:rPr lang="en-US" sz="1600" dirty="0"/>
            <a:t>Talent Development</a:t>
          </a:r>
        </a:p>
      </dgm:t>
    </dgm:pt>
    <dgm:pt modelId="{185928ED-F37B-4053-8A3E-A6E0FAD8462B}" type="parTrans" cxnId="{D3178A51-2B13-42FA-B1EE-7957ADCF6903}">
      <dgm:prSet/>
      <dgm:spPr/>
      <dgm:t>
        <a:bodyPr/>
        <a:lstStyle/>
        <a:p>
          <a:endParaRPr lang="en-US"/>
        </a:p>
      </dgm:t>
    </dgm:pt>
    <dgm:pt modelId="{38E8B9BD-8A04-45A5-A746-9E57AB052F9E}" type="sibTrans" cxnId="{D3178A51-2B13-42FA-B1EE-7957ADCF6903}">
      <dgm:prSet/>
      <dgm:spPr/>
      <dgm:t>
        <a:bodyPr/>
        <a:lstStyle/>
        <a:p>
          <a:endParaRPr lang="en-US"/>
        </a:p>
      </dgm:t>
    </dgm:pt>
    <dgm:pt modelId="{D93F16EC-15A2-4292-A98C-13FE915FFEB6}">
      <dgm:prSet phldrT="[Text]" custT="1"/>
      <dgm:spPr>
        <a:solidFill>
          <a:schemeClr val="accent1"/>
        </a:solidFill>
      </dgm:spPr>
      <dgm:t>
        <a:bodyPr lIns="365760"/>
        <a:lstStyle/>
        <a:p>
          <a:pPr algn="l"/>
          <a:r>
            <a:rPr lang="en-US" sz="1600" dirty="0"/>
            <a:t>Growing Existing Businesses</a:t>
          </a:r>
        </a:p>
      </dgm:t>
    </dgm:pt>
    <dgm:pt modelId="{9CCCC12D-3B43-4DF9-8E90-32F70A6B6E40}" type="parTrans" cxnId="{982B4FA7-2653-4E19-BCDB-44E2BD0A3A10}">
      <dgm:prSet/>
      <dgm:spPr/>
      <dgm:t>
        <a:bodyPr/>
        <a:lstStyle/>
        <a:p>
          <a:endParaRPr lang="en-US"/>
        </a:p>
      </dgm:t>
    </dgm:pt>
    <dgm:pt modelId="{8A064D9A-FCC4-4903-953B-4149D060721C}" type="sibTrans" cxnId="{982B4FA7-2653-4E19-BCDB-44E2BD0A3A10}">
      <dgm:prSet/>
      <dgm:spPr/>
      <dgm:t>
        <a:bodyPr/>
        <a:lstStyle/>
        <a:p>
          <a:endParaRPr lang="en-US"/>
        </a:p>
      </dgm:t>
    </dgm:pt>
    <dgm:pt modelId="{A2713CC0-8EB2-4807-A517-9C0B83EE749D}">
      <dgm:prSet phldrT="[Text]" custT="1"/>
      <dgm:spPr>
        <a:solidFill>
          <a:schemeClr val="accent4"/>
        </a:solidFill>
      </dgm:spPr>
      <dgm:t>
        <a:bodyPr lIns="365760"/>
        <a:lstStyle/>
        <a:p>
          <a:pPr algn="l"/>
          <a:r>
            <a:rPr lang="en-US" sz="1600" dirty="0"/>
            <a:t>Startups/Innovation/Commercialization</a:t>
          </a:r>
        </a:p>
      </dgm:t>
    </dgm:pt>
    <dgm:pt modelId="{DBBA5890-1389-4AD0-AB24-E0649463F303}" type="parTrans" cxnId="{4750B63B-0E97-4522-9288-539ABD8F7C17}">
      <dgm:prSet/>
      <dgm:spPr/>
      <dgm:t>
        <a:bodyPr/>
        <a:lstStyle/>
        <a:p>
          <a:endParaRPr lang="en-US"/>
        </a:p>
      </dgm:t>
    </dgm:pt>
    <dgm:pt modelId="{95A55FA5-BF7E-41A0-BC36-D3E16BA2ED4F}" type="sibTrans" cxnId="{4750B63B-0E97-4522-9288-539ABD8F7C17}">
      <dgm:prSet/>
      <dgm:spPr/>
      <dgm:t>
        <a:bodyPr/>
        <a:lstStyle/>
        <a:p>
          <a:endParaRPr lang="en-US"/>
        </a:p>
      </dgm:t>
    </dgm:pt>
    <dgm:pt modelId="{1308E11A-B418-4DEB-AE62-BDB054DCD275}">
      <dgm:prSet phldrT="[Text]" custT="1"/>
      <dgm:spPr>
        <a:solidFill>
          <a:srgbClr val="348DD0"/>
        </a:solidFill>
      </dgm:spPr>
      <dgm:t>
        <a:bodyPr lIns="365760"/>
        <a:lstStyle/>
        <a:p>
          <a:pPr algn="l"/>
          <a:r>
            <a:rPr lang="en-US" sz="1600" dirty="0"/>
            <a:t>Sites</a:t>
          </a:r>
        </a:p>
      </dgm:t>
    </dgm:pt>
    <dgm:pt modelId="{6D62651C-9762-4724-8DDD-8DC3D4AA9FF5}" type="parTrans" cxnId="{97388875-2AF9-4162-BA39-3DA4D2368D9D}">
      <dgm:prSet/>
      <dgm:spPr/>
      <dgm:t>
        <a:bodyPr/>
        <a:lstStyle/>
        <a:p>
          <a:endParaRPr lang="en-US"/>
        </a:p>
      </dgm:t>
    </dgm:pt>
    <dgm:pt modelId="{5784DBFA-C39E-4DA4-8434-4E9BE2B49A59}" type="sibTrans" cxnId="{97388875-2AF9-4162-BA39-3DA4D2368D9D}">
      <dgm:prSet/>
      <dgm:spPr/>
      <dgm:t>
        <a:bodyPr/>
        <a:lstStyle/>
        <a:p>
          <a:endParaRPr lang="en-US"/>
        </a:p>
      </dgm:t>
    </dgm:pt>
    <dgm:pt modelId="{B4AB09D3-09F8-4F6A-B3F4-D3B86AED936A}">
      <dgm:prSet phldrT="[Text]" custT="1"/>
      <dgm:spPr>
        <a:solidFill>
          <a:schemeClr val="accent4">
            <a:lumMod val="60000"/>
            <a:lumOff val="40000"/>
          </a:schemeClr>
        </a:solidFill>
      </dgm:spPr>
      <dgm:t>
        <a:bodyPr lIns="365760"/>
        <a:lstStyle/>
        <a:p>
          <a:pPr algn="l"/>
          <a:r>
            <a:rPr lang="en-US" sz="1600" dirty="0"/>
            <a:t>Other Opportunities</a:t>
          </a:r>
        </a:p>
      </dgm:t>
    </dgm:pt>
    <dgm:pt modelId="{178E2929-28E6-4254-8E21-6A11177E2372}" type="parTrans" cxnId="{07FB3F16-0104-4A0E-9D74-2917C54F3A35}">
      <dgm:prSet/>
      <dgm:spPr/>
      <dgm:t>
        <a:bodyPr/>
        <a:lstStyle/>
        <a:p>
          <a:endParaRPr lang="en-US"/>
        </a:p>
      </dgm:t>
    </dgm:pt>
    <dgm:pt modelId="{5D748C77-37BB-4827-A603-60784CAAB131}" type="sibTrans" cxnId="{07FB3F16-0104-4A0E-9D74-2917C54F3A35}">
      <dgm:prSet/>
      <dgm:spPr/>
      <dgm:t>
        <a:bodyPr/>
        <a:lstStyle/>
        <a:p>
          <a:endParaRPr lang="en-US"/>
        </a:p>
      </dgm:t>
    </dgm:pt>
    <dgm:pt modelId="{481E12F8-8F86-4B17-B315-DE56BA9264E4}">
      <dgm:prSet phldrT="[Text]"/>
      <dgm:spPr>
        <a:scene3d>
          <a:camera prst="orthographicFront">
            <a:rot lat="0" lon="0" rev="0"/>
          </a:camera>
          <a:lightRig rig="threePt" dir="tl"/>
        </a:scene3d>
        <a:sp3d prstMaterial="plastic"/>
      </dgm:spPr>
      <dgm:t>
        <a:bodyPr lIns="274320"/>
        <a:lstStyle/>
        <a:p>
          <a:pPr algn="l"/>
          <a:r>
            <a:rPr lang="en-US" dirty="0"/>
            <a:t>Project Application Process </a:t>
          </a:r>
        </a:p>
      </dgm:t>
    </dgm:pt>
    <dgm:pt modelId="{BCD098B2-447B-43B2-BBEB-835329C8C67F}" type="parTrans" cxnId="{1AA38693-3984-4B4B-98F4-05FF7F982961}">
      <dgm:prSet/>
      <dgm:spPr/>
      <dgm:t>
        <a:bodyPr/>
        <a:lstStyle/>
        <a:p>
          <a:endParaRPr lang="en-US"/>
        </a:p>
      </dgm:t>
    </dgm:pt>
    <dgm:pt modelId="{4445CF3E-39C5-4C6E-AADD-CF6E14306FA1}" type="sibTrans" cxnId="{1AA38693-3984-4B4B-98F4-05FF7F982961}">
      <dgm:prSet/>
      <dgm:spPr/>
      <dgm:t>
        <a:bodyPr/>
        <a:lstStyle/>
        <a:p>
          <a:endParaRPr lang="en-US"/>
        </a:p>
      </dgm:t>
    </dgm:pt>
    <dgm:pt modelId="{E61CBF4F-67BF-4CD0-96B0-DDCE2E7F6AB8}" type="pres">
      <dgm:prSet presAssocID="{3D2F6238-9927-473C-84C9-9BF4D683B1D8}" presName="linearFlow" presStyleCnt="0">
        <dgm:presLayoutVars>
          <dgm:dir/>
          <dgm:resizeHandles val="exact"/>
        </dgm:presLayoutVars>
      </dgm:prSet>
      <dgm:spPr/>
      <dgm:t>
        <a:bodyPr/>
        <a:lstStyle/>
        <a:p>
          <a:endParaRPr lang="en-US"/>
        </a:p>
      </dgm:t>
    </dgm:pt>
    <dgm:pt modelId="{E8E3530C-1902-4BDF-AF92-C931C2CFE6CA}" type="pres">
      <dgm:prSet presAssocID="{A9799C80-CC1C-49C3-8156-C16520CA4E59}" presName="composite" presStyleCnt="0"/>
      <dgm:spPr/>
    </dgm:pt>
    <dgm:pt modelId="{F7C49D31-F7E5-491A-84EA-F21DD8FF6896}" type="pres">
      <dgm:prSet presAssocID="{A9799C80-CC1C-49C3-8156-C16520CA4E59}" presName="imgShp" presStyleLbl="fgImgPlace1" presStyleIdx="0" presStyleCnt="10" custScaleX="221781" custScaleY="221781" custLinFactNeighborX="-36932"/>
      <dgm:spPr>
        <a:blipFill rotWithShape="1">
          <a:blip xmlns:r="http://schemas.openxmlformats.org/officeDocument/2006/relationships" r:embed="rId1"/>
          <a:stretch>
            <a:fillRect/>
          </a:stretch>
        </a:blipFill>
      </dgm:spPr>
    </dgm:pt>
    <dgm:pt modelId="{4F4F9B88-8B8D-4433-9FFE-5D3B8ABEA586}" type="pres">
      <dgm:prSet presAssocID="{A9799C80-CC1C-49C3-8156-C16520CA4E59}" presName="txShp" presStyleLbl="node1" presStyleIdx="0" presStyleCnt="10" custScaleY="156697">
        <dgm:presLayoutVars>
          <dgm:bulletEnabled val="1"/>
        </dgm:presLayoutVars>
      </dgm:prSet>
      <dgm:spPr/>
      <dgm:t>
        <a:bodyPr/>
        <a:lstStyle/>
        <a:p>
          <a:endParaRPr lang="en-US"/>
        </a:p>
      </dgm:t>
    </dgm:pt>
    <dgm:pt modelId="{BF01872D-7186-40B0-B470-53E324EDAF5F}" type="pres">
      <dgm:prSet presAssocID="{8FA0BBE2-3C8E-4966-A064-335DFB268F4F}" presName="spacing" presStyleCnt="0"/>
      <dgm:spPr/>
    </dgm:pt>
    <dgm:pt modelId="{99B7BB90-D0AF-4FFD-9842-E0EB1FA97BF6}" type="pres">
      <dgm:prSet presAssocID="{DFB04DDE-0B92-4B29-A65F-29D4897E06B8}" presName="composite" presStyleCnt="0"/>
      <dgm:spPr/>
    </dgm:pt>
    <dgm:pt modelId="{5504F808-A588-49CF-9033-C0ABD082C6A4}" type="pres">
      <dgm:prSet presAssocID="{DFB04DDE-0B92-4B29-A65F-29D4897E06B8}" presName="imgShp" presStyleLbl="fgImgPlace1" presStyleIdx="1" presStyleCnt="10" custScaleX="221781" custScaleY="221781" custLinFactNeighborX="-36932"/>
      <dgm:spPr>
        <a:blipFill rotWithShape="1">
          <a:blip xmlns:r="http://schemas.openxmlformats.org/officeDocument/2006/relationships" r:embed="rId2"/>
          <a:stretch>
            <a:fillRect/>
          </a:stretch>
        </a:blipFill>
      </dgm:spPr>
    </dgm:pt>
    <dgm:pt modelId="{180AD008-7F92-41C0-A46B-D68399C68CFD}" type="pres">
      <dgm:prSet presAssocID="{DFB04DDE-0B92-4B29-A65F-29D4897E06B8}" presName="txShp" presStyleLbl="node1" presStyleIdx="1" presStyleCnt="10" custScaleY="156697">
        <dgm:presLayoutVars>
          <dgm:bulletEnabled val="1"/>
        </dgm:presLayoutVars>
      </dgm:prSet>
      <dgm:spPr/>
      <dgm:t>
        <a:bodyPr/>
        <a:lstStyle/>
        <a:p>
          <a:endParaRPr lang="en-US"/>
        </a:p>
      </dgm:t>
    </dgm:pt>
    <dgm:pt modelId="{6FC2F958-B91A-4D7D-8FA7-B11CE7D721C1}" type="pres">
      <dgm:prSet presAssocID="{980A8B6E-6F50-4A0C-98BA-1D971C9E4250}" presName="spacing" presStyleCnt="0"/>
      <dgm:spPr/>
    </dgm:pt>
    <dgm:pt modelId="{2AAB4992-E234-49B1-B99D-D9E09C537CA1}" type="pres">
      <dgm:prSet presAssocID="{41F5937F-7C1B-461C-9E82-BDDD68694BA7}" presName="composite" presStyleCnt="0"/>
      <dgm:spPr/>
    </dgm:pt>
    <dgm:pt modelId="{EBE15816-2597-4FF8-86AC-FEB41F9B1B02}" type="pres">
      <dgm:prSet presAssocID="{41F5937F-7C1B-461C-9E82-BDDD68694BA7}" presName="imgShp" presStyleLbl="fgImgPlace1" presStyleIdx="2" presStyleCnt="10" custScaleX="221781" custScaleY="221781" custLinFactNeighborX="-36932"/>
      <dgm:spPr>
        <a:blipFill rotWithShape="1">
          <a:blip xmlns:r="http://schemas.openxmlformats.org/officeDocument/2006/relationships" r:embed="rId3"/>
          <a:stretch>
            <a:fillRect/>
          </a:stretch>
        </a:blipFill>
      </dgm:spPr>
    </dgm:pt>
    <dgm:pt modelId="{0E7B7804-8A15-49D9-BBF1-0ABB90206C18}" type="pres">
      <dgm:prSet presAssocID="{41F5937F-7C1B-461C-9E82-BDDD68694BA7}" presName="txShp" presStyleLbl="node1" presStyleIdx="2" presStyleCnt="10" custScaleY="156697">
        <dgm:presLayoutVars>
          <dgm:bulletEnabled val="1"/>
        </dgm:presLayoutVars>
      </dgm:prSet>
      <dgm:spPr/>
      <dgm:t>
        <a:bodyPr/>
        <a:lstStyle/>
        <a:p>
          <a:endParaRPr lang="en-US"/>
        </a:p>
      </dgm:t>
    </dgm:pt>
    <dgm:pt modelId="{D1398CE8-58DB-4025-ABD7-B21A874C9C36}" type="pres">
      <dgm:prSet presAssocID="{EDB16131-8F90-409F-910E-496BEEB7FFE6}" presName="spacing" presStyleCnt="0"/>
      <dgm:spPr/>
    </dgm:pt>
    <dgm:pt modelId="{89DCA6A4-CC20-4F27-A499-682EDEB111F7}" type="pres">
      <dgm:prSet presAssocID="{16550172-5B87-42C6-A1B0-61A9EF5D36B0}" presName="composite" presStyleCnt="0"/>
      <dgm:spPr/>
    </dgm:pt>
    <dgm:pt modelId="{A7D2B984-DB3A-4CC1-8B58-FE7BCD18F98F}" type="pres">
      <dgm:prSet presAssocID="{16550172-5B87-42C6-A1B0-61A9EF5D36B0}" presName="imgShp" presStyleLbl="fgImgPlace1" presStyleIdx="3" presStyleCnt="10"/>
      <dgm:spPr>
        <a:noFill/>
        <a:ln>
          <a:noFill/>
        </a:ln>
      </dgm:spPr>
    </dgm:pt>
    <dgm:pt modelId="{85998A46-1B83-4332-AD37-88087CEDB822}" type="pres">
      <dgm:prSet presAssocID="{16550172-5B87-42C6-A1B0-61A9EF5D36B0}" presName="txShp" presStyleLbl="node1" presStyleIdx="3" presStyleCnt="10" custScaleX="86377" custScaleY="95049" custLinFactNeighborX="140">
        <dgm:presLayoutVars>
          <dgm:bulletEnabled val="1"/>
        </dgm:presLayoutVars>
      </dgm:prSet>
      <dgm:spPr/>
      <dgm:t>
        <a:bodyPr/>
        <a:lstStyle/>
        <a:p>
          <a:endParaRPr lang="en-US"/>
        </a:p>
      </dgm:t>
    </dgm:pt>
    <dgm:pt modelId="{291D24D8-2367-426B-AC09-0B5F232D18CE}" type="pres">
      <dgm:prSet presAssocID="{38E8B9BD-8A04-45A5-A746-9E57AB052F9E}" presName="spacing" presStyleCnt="0"/>
      <dgm:spPr/>
    </dgm:pt>
    <dgm:pt modelId="{C6183080-A8EC-4B02-A536-3F19EAA043BC}" type="pres">
      <dgm:prSet presAssocID="{D93F16EC-15A2-4292-A98C-13FE915FFEB6}" presName="composite" presStyleCnt="0"/>
      <dgm:spPr/>
    </dgm:pt>
    <dgm:pt modelId="{58BEDFBD-FA23-432C-8692-E62B4950190A}" type="pres">
      <dgm:prSet presAssocID="{D93F16EC-15A2-4292-A98C-13FE915FFEB6}" presName="imgShp" presStyleLbl="fgImgPlace1" presStyleIdx="4" presStyleCnt="10"/>
      <dgm:spPr>
        <a:noFill/>
        <a:ln>
          <a:noFill/>
        </a:ln>
      </dgm:spPr>
    </dgm:pt>
    <dgm:pt modelId="{D9EA8421-EAAB-4ECB-AEE7-ADAA152879D2}" type="pres">
      <dgm:prSet presAssocID="{D93F16EC-15A2-4292-A98C-13FE915FFEB6}" presName="txShp" presStyleLbl="node1" presStyleIdx="4" presStyleCnt="10" custScaleX="86377" custScaleY="95049" custLinFactNeighborX="140">
        <dgm:presLayoutVars>
          <dgm:bulletEnabled val="1"/>
        </dgm:presLayoutVars>
      </dgm:prSet>
      <dgm:spPr/>
      <dgm:t>
        <a:bodyPr/>
        <a:lstStyle/>
        <a:p>
          <a:endParaRPr lang="en-US"/>
        </a:p>
      </dgm:t>
    </dgm:pt>
    <dgm:pt modelId="{62833736-DE9B-454B-BAD0-26EB4C40BABF}" type="pres">
      <dgm:prSet presAssocID="{8A064D9A-FCC4-4903-953B-4149D060721C}" presName="spacing" presStyleCnt="0"/>
      <dgm:spPr/>
    </dgm:pt>
    <dgm:pt modelId="{27D44944-E47F-454A-AD9E-A3D7CA884019}" type="pres">
      <dgm:prSet presAssocID="{A2713CC0-8EB2-4807-A517-9C0B83EE749D}" presName="composite" presStyleCnt="0"/>
      <dgm:spPr/>
    </dgm:pt>
    <dgm:pt modelId="{54AFDC2B-B725-47F8-9E4E-2B1F6CA88E4F}" type="pres">
      <dgm:prSet presAssocID="{A2713CC0-8EB2-4807-A517-9C0B83EE749D}" presName="imgShp" presStyleLbl="fgImgPlace1" presStyleIdx="5" presStyleCnt="10"/>
      <dgm:spPr>
        <a:noFill/>
        <a:ln>
          <a:noFill/>
        </a:ln>
      </dgm:spPr>
    </dgm:pt>
    <dgm:pt modelId="{D727A500-DF4D-402D-BC65-F482C3C6EB86}" type="pres">
      <dgm:prSet presAssocID="{A2713CC0-8EB2-4807-A517-9C0B83EE749D}" presName="txShp" presStyleLbl="node1" presStyleIdx="5" presStyleCnt="10" custScaleX="86377" custScaleY="95049" custLinFactNeighborX="140">
        <dgm:presLayoutVars>
          <dgm:bulletEnabled val="1"/>
        </dgm:presLayoutVars>
      </dgm:prSet>
      <dgm:spPr/>
      <dgm:t>
        <a:bodyPr/>
        <a:lstStyle/>
        <a:p>
          <a:endParaRPr lang="en-US"/>
        </a:p>
      </dgm:t>
    </dgm:pt>
    <dgm:pt modelId="{D0FEE39B-F7EB-49AB-9F5E-220020675A54}" type="pres">
      <dgm:prSet presAssocID="{95A55FA5-BF7E-41A0-BC36-D3E16BA2ED4F}" presName="spacing" presStyleCnt="0"/>
      <dgm:spPr/>
    </dgm:pt>
    <dgm:pt modelId="{C878E85D-1730-4C7E-85D3-14FCDEAE2119}" type="pres">
      <dgm:prSet presAssocID="{1308E11A-B418-4DEB-AE62-BDB054DCD275}" presName="composite" presStyleCnt="0"/>
      <dgm:spPr/>
    </dgm:pt>
    <dgm:pt modelId="{B29382FC-44E7-46D5-8626-AA3092DCA18B}" type="pres">
      <dgm:prSet presAssocID="{1308E11A-B418-4DEB-AE62-BDB054DCD275}" presName="imgShp" presStyleLbl="fgImgPlace1" presStyleIdx="6" presStyleCnt="10"/>
      <dgm:spPr>
        <a:noFill/>
        <a:ln>
          <a:noFill/>
        </a:ln>
      </dgm:spPr>
    </dgm:pt>
    <dgm:pt modelId="{C320B988-FF5A-4212-BDE4-FFA7B9863902}" type="pres">
      <dgm:prSet presAssocID="{1308E11A-B418-4DEB-AE62-BDB054DCD275}" presName="txShp" presStyleLbl="node1" presStyleIdx="6" presStyleCnt="10" custScaleX="86377" custScaleY="95049" custLinFactNeighborX="140">
        <dgm:presLayoutVars>
          <dgm:bulletEnabled val="1"/>
        </dgm:presLayoutVars>
      </dgm:prSet>
      <dgm:spPr/>
      <dgm:t>
        <a:bodyPr/>
        <a:lstStyle/>
        <a:p>
          <a:endParaRPr lang="en-US"/>
        </a:p>
      </dgm:t>
    </dgm:pt>
    <dgm:pt modelId="{04917015-4E08-4E8A-905D-9A35DD55C6FC}" type="pres">
      <dgm:prSet presAssocID="{5784DBFA-C39E-4DA4-8434-4E9BE2B49A59}" presName="spacing" presStyleCnt="0"/>
      <dgm:spPr/>
    </dgm:pt>
    <dgm:pt modelId="{1C0E2525-D748-43EB-91E1-90E0FCB7B9AC}" type="pres">
      <dgm:prSet presAssocID="{B4AB09D3-09F8-4F6A-B3F4-D3B86AED936A}" presName="composite" presStyleCnt="0"/>
      <dgm:spPr/>
    </dgm:pt>
    <dgm:pt modelId="{7298BEE9-59B3-4F23-B290-AF0228E575C8}" type="pres">
      <dgm:prSet presAssocID="{B4AB09D3-09F8-4F6A-B3F4-D3B86AED936A}" presName="imgShp" presStyleLbl="fgImgPlace1" presStyleIdx="7" presStyleCnt="10"/>
      <dgm:spPr>
        <a:noFill/>
        <a:ln>
          <a:noFill/>
        </a:ln>
      </dgm:spPr>
    </dgm:pt>
    <dgm:pt modelId="{15DA1066-93A1-4E58-A304-20EE2E1515CC}" type="pres">
      <dgm:prSet presAssocID="{B4AB09D3-09F8-4F6A-B3F4-D3B86AED936A}" presName="txShp" presStyleLbl="node1" presStyleIdx="7" presStyleCnt="10" custScaleX="86377" custScaleY="95049" custLinFactNeighborX="149">
        <dgm:presLayoutVars>
          <dgm:bulletEnabled val="1"/>
        </dgm:presLayoutVars>
      </dgm:prSet>
      <dgm:spPr/>
      <dgm:t>
        <a:bodyPr/>
        <a:lstStyle/>
        <a:p>
          <a:endParaRPr lang="en-US"/>
        </a:p>
      </dgm:t>
    </dgm:pt>
    <dgm:pt modelId="{E58A9C9F-976C-4D78-8D8A-B28721AE39A7}" type="pres">
      <dgm:prSet presAssocID="{5D748C77-37BB-4827-A603-60784CAAB131}" presName="spacing" presStyleCnt="0"/>
      <dgm:spPr/>
    </dgm:pt>
    <dgm:pt modelId="{85B8B53E-9712-46FC-86C6-3FFD7E3AFA67}" type="pres">
      <dgm:prSet presAssocID="{210C8417-C1F9-4A34-A740-206C2EC405BD}" presName="composite" presStyleCnt="0"/>
      <dgm:spPr/>
    </dgm:pt>
    <dgm:pt modelId="{6F362467-02A3-4098-A470-BADFF0510076}" type="pres">
      <dgm:prSet presAssocID="{210C8417-C1F9-4A34-A740-206C2EC405BD}" presName="imgShp" presStyleLbl="fgImgPlace1" presStyleIdx="8" presStyleCnt="10" custScaleX="221781" custScaleY="221781" custLinFactNeighborX="-36932"/>
      <dgm:spPr>
        <a:blipFill rotWithShape="1">
          <a:blip xmlns:r="http://schemas.openxmlformats.org/officeDocument/2006/relationships" r:embed="rId4"/>
          <a:stretch>
            <a:fillRect/>
          </a:stretch>
        </a:blipFill>
      </dgm:spPr>
    </dgm:pt>
    <dgm:pt modelId="{58251030-C8D5-4350-8B75-51BB338EF088}" type="pres">
      <dgm:prSet presAssocID="{210C8417-C1F9-4A34-A740-206C2EC405BD}" presName="txShp" presStyleLbl="node1" presStyleIdx="8" presStyleCnt="10" custScaleY="156697">
        <dgm:presLayoutVars>
          <dgm:bulletEnabled val="1"/>
        </dgm:presLayoutVars>
      </dgm:prSet>
      <dgm:spPr/>
      <dgm:t>
        <a:bodyPr/>
        <a:lstStyle/>
        <a:p>
          <a:endParaRPr lang="en-US"/>
        </a:p>
      </dgm:t>
    </dgm:pt>
    <dgm:pt modelId="{B4E350F9-DE68-4A29-B36C-827997323A47}" type="pres">
      <dgm:prSet presAssocID="{AB112CBB-81AE-47F1-954C-C3F229B9EF67}" presName="spacing" presStyleCnt="0"/>
      <dgm:spPr/>
    </dgm:pt>
    <dgm:pt modelId="{8ABC21F2-7C55-4730-A511-3507B3AD2EBB}" type="pres">
      <dgm:prSet presAssocID="{481E12F8-8F86-4B17-B315-DE56BA9264E4}" presName="composite" presStyleCnt="0"/>
      <dgm:spPr/>
    </dgm:pt>
    <dgm:pt modelId="{C5346A11-BEF7-48DF-A2A3-2834050C87AD}" type="pres">
      <dgm:prSet presAssocID="{481E12F8-8F86-4B17-B315-DE56BA9264E4}" presName="imgShp" presStyleLbl="fgImgPlace1" presStyleIdx="9" presStyleCnt="10" custScaleX="221781" custScaleY="221781" custLinFactNeighborX="-36932"/>
      <dgm:spPr>
        <a:blipFill rotWithShape="1">
          <a:blip xmlns:r="http://schemas.openxmlformats.org/officeDocument/2006/relationships" r:embed="rId5"/>
          <a:stretch>
            <a:fillRect/>
          </a:stretch>
        </a:blipFill>
      </dgm:spPr>
    </dgm:pt>
    <dgm:pt modelId="{5958A70D-6000-4CA3-9E4C-45F7B50EF696}" type="pres">
      <dgm:prSet presAssocID="{481E12F8-8F86-4B17-B315-DE56BA9264E4}" presName="txShp" presStyleLbl="node1" presStyleIdx="9" presStyleCnt="10" custScaleY="156697">
        <dgm:presLayoutVars>
          <dgm:bulletEnabled val="1"/>
        </dgm:presLayoutVars>
      </dgm:prSet>
      <dgm:spPr/>
      <dgm:t>
        <a:bodyPr/>
        <a:lstStyle/>
        <a:p>
          <a:endParaRPr lang="en-US"/>
        </a:p>
      </dgm:t>
    </dgm:pt>
  </dgm:ptLst>
  <dgm:cxnLst>
    <dgm:cxn modelId="{29F27C63-7A01-4331-9E81-C2B0E9D67568}" type="presOf" srcId="{A9799C80-CC1C-49C3-8156-C16520CA4E59}" destId="{4F4F9B88-8B8D-4433-9FFE-5D3B8ABEA586}" srcOrd="0" destOrd="0" presId="urn:microsoft.com/office/officeart/2005/8/layout/vList3"/>
    <dgm:cxn modelId="{4750B63B-0E97-4522-9288-539ABD8F7C17}" srcId="{3D2F6238-9927-473C-84C9-9BF4D683B1D8}" destId="{A2713CC0-8EB2-4807-A517-9C0B83EE749D}" srcOrd="5" destOrd="0" parTransId="{DBBA5890-1389-4AD0-AB24-E0649463F303}" sibTransId="{95A55FA5-BF7E-41A0-BC36-D3E16BA2ED4F}"/>
    <dgm:cxn modelId="{454B8788-397E-4D48-B9FE-C752E6712174}" type="presOf" srcId="{41F5937F-7C1B-461C-9E82-BDDD68694BA7}" destId="{0E7B7804-8A15-49D9-BBF1-0ABB90206C18}" srcOrd="0" destOrd="0" presId="urn:microsoft.com/office/officeart/2005/8/layout/vList3"/>
    <dgm:cxn modelId="{28CD4B3D-7A02-420A-B223-0470DBAB2547}" type="presOf" srcId="{DFB04DDE-0B92-4B29-A65F-29D4897E06B8}" destId="{180AD008-7F92-41C0-A46B-D68399C68CFD}" srcOrd="0" destOrd="0" presId="urn:microsoft.com/office/officeart/2005/8/layout/vList3"/>
    <dgm:cxn modelId="{73E8DC61-C8C7-489C-A155-D62C45C7D386}" srcId="{3D2F6238-9927-473C-84C9-9BF4D683B1D8}" destId="{210C8417-C1F9-4A34-A740-206C2EC405BD}" srcOrd="8" destOrd="0" parTransId="{30E6C796-D65E-4720-9CDE-404D2634B4D0}" sibTransId="{AB112CBB-81AE-47F1-954C-C3F229B9EF67}"/>
    <dgm:cxn modelId="{A83F58E0-AD61-43C1-82DE-7FEFA037D068}" type="presOf" srcId="{A2713CC0-8EB2-4807-A517-9C0B83EE749D}" destId="{D727A500-DF4D-402D-BC65-F482C3C6EB86}" srcOrd="0" destOrd="0" presId="urn:microsoft.com/office/officeart/2005/8/layout/vList3"/>
    <dgm:cxn modelId="{20CE9B88-0A6C-4946-BA68-F8BA8F9F85A1}" type="presOf" srcId="{210C8417-C1F9-4A34-A740-206C2EC405BD}" destId="{58251030-C8D5-4350-8B75-51BB338EF088}" srcOrd="0" destOrd="0" presId="urn:microsoft.com/office/officeart/2005/8/layout/vList3"/>
    <dgm:cxn modelId="{342F3B06-DEC7-4676-BE8E-CB3AB7463C86}" type="presOf" srcId="{16550172-5B87-42C6-A1B0-61A9EF5D36B0}" destId="{85998A46-1B83-4332-AD37-88087CEDB822}" srcOrd="0" destOrd="0" presId="urn:microsoft.com/office/officeart/2005/8/layout/vList3"/>
    <dgm:cxn modelId="{8D5E1D99-1DEF-4862-945F-B9DB46FFD09F}" srcId="{3D2F6238-9927-473C-84C9-9BF4D683B1D8}" destId="{41F5937F-7C1B-461C-9E82-BDDD68694BA7}" srcOrd="2" destOrd="0" parTransId="{89680080-A0C4-449D-BD98-B45982E7AF35}" sibTransId="{EDB16131-8F90-409F-910E-496BEEB7FFE6}"/>
    <dgm:cxn modelId="{666F9790-7549-4EB3-BECE-F0D0ED1E1CFD}" type="presOf" srcId="{D93F16EC-15A2-4292-A98C-13FE915FFEB6}" destId="{D9EA8421-EAAB-4ECB-AEE7-ADAA152879D2}" srcOrd="0" destOrd="0" presId="urn:microsoft.com/office/officeart/2005/8/layout/vList3"/>
    <dgm:cxn modelId="{414F564E-B67D-4B98-9883-5DA0904C0647}" srcId="{3D2F6238-9927-473C-84C9-9BF4D683B1D8}" destId="{DFB04DDE-0B92-4B29-A65F-29D4897E06B8}" srcOrd="1" destOrd="0" parTransId="{532A08E8-8C19-41D1-B020-AC4407D9D839}" sibTransId="{980A8B6E-6F50-4A0C-98BA-1D971C9E4250}"/>
    <dgm:cxn modelId="{8BB9F95B-AF68-4236-BB06-A67CE711AC65}" type="presOf" srcId="{3D2F6238-9927-473C-84C9-9BF4D683B1D8}" destId="{E61CBF4F-67BF-4CD0-96B0-DDCE2E7F6AB8}" srcOrd="0" destOrd="0" presId="urn:microsoft.com/office/officeart/2005/8/layout/vList3"/>
    <dgm:cxn modelId="{0AC18E6F-D4AF-4F77-B13C-E70FEB134CF7}" type="presOf" srcId="{B4AB09D3-09F8-4F6A-B3F4-D3B86AED936A}" destId="{15DA1066-93A1-4E58-A304-20EE2E1515CC}" srcOrd="0" destOrd="0" presId="urn:microsoft.com/office/officeart/2005/8/layout/vList3"/>
    <dgm:cxn modelId="{97388875-2AF9-4162-BA39-3DA4D2368D9D}" srcId="{3D2F6238-9927-473C-84C9-9BF4D683B1D8}" destId="{1308E11A-B418-4DEB-AE62-BDB054DCD275}" srcOrd="6" destOrd="0" parTransId="{6D62651C-9762-4724-8DDD-8DC3D4AA9FF5}" sibTransId="{5784DBFA-C39E-4DA4-8434-4E9BE2B49A59}"/>
    <dgm:cxn modelId="{07FB3F16-0104-4A0E-9D74-2917C54F3A35}" srcId="{3D2F6238-9927-473C-84C9-9BF4D683B1D8}" destId="{B4AB09D3-09F8-4F6A-B3F4-D3B86AED936A}" srcOrd="7" destOrd="0" parTransId="{178E2929-28E6-4254-8E21-6A11177E2372}" sibTransId="{5D748C77-37BB-4827-A603-60784CAAB131}"/>
    <dgm:cxn modelId="{982A742C-7A20-40DA-B1EF-36DE5524614D}" srcId="{3D2F6238-9927-473C-84C9-9BF4D683B1D8}" destId="{A9799C80-CC1C-49C3-8156-C16520CA4E59}" srcOrd="0" destOrd="0" parTransId="{BDB6912A-2005-4322-9868-68FC7BD34476}" sibTransId="{8FA0BBE2-3C8E-4966-A064-335DFB268F4F}"/>
    <dgm:cxn modelId="{D3178A51-2B13-42FA-B1EE-7957ADCF6903}" srcId="{3D2F6238-9927-473C-84C9-9BF4D683B1D8}" destId="{16550172-5B87-42C6-A1B0-61A9EF5D36B0}" srcOrd="3" destOrd="0" parTransId="{185928ED-F37B-4053-8A3E-A6E0FAD8462B}" sibTransId="{38E8B9BD-8A04-45A5-A746-9E57AB052F9E}"/>
    <dgm:cxn modelId="{1AA38693-3984-4B4B-98F4-05FF7F982961}" srcId="{3D2F6238-9927-473C-84C9-9BF4D683B1D8}" destId="{481E12F8-8F86-4B17-B315-DE56BA9264E4}" srcOrd="9" destOrd="0" parTransId="{BCD098B2-447B-43B2-BBEB-835329C8C67F}" sibTransId="{4445CF3E-39C5-4C6E-AADD-CF6E14306FA1}"/>
    <dgm:cxn modelId="{FC15B3C4-C5A8-4A57-9033-7BB187636D0B}" type="presOf" srcId="{481E12F8-8F86-4B17-B315-DE56BA9264E4}" destId="{5958A70D-6000-4CA3-9E4C-45F7B50EF696}" srcOrd="0" destOrd="0" presId="urn:microsoft.com/office/officeart/2005/8/layout/vList3"/>
    <dgm:cxn modelId="{B8DB9C42-19CA-4D60-9040-B3E8FAE5835B}" type="presOf" srcId="{1308E11A-B418-4DEB-AE62-BDB054DCD275}" destId="{C320B988-FF5A-4212-BDE4-FFA7B9863902}" srcOrd="0" destOrd="0" presId="urn:microsoft.com/office/officeart/2005/8/layout/vList3"/>
    <dgm:cxn modelId="{982B4FA7-2653-4E19-BCDB-44E2BD0A3A10}" srcId="{3D2F6238-9927-473C-84C9-9BF4D683B1D8}" destId="{D93F16EC-15A2-4292-A98C-13FE915FFEB6}" srcOrd="4" destOrd="0" parTransId="{9CCCC12D-3B43-4DF9-8E90-32F70A6B6E40}" sibTransId="{8A064D9A-FCC4-4903-953B-4149D060721C}"/>
    <dgm:cxn modelId="{B3FAB7AF-33C0-4861-8C25-59FD45D643DD}" type="presParOf" srcId="{E61CBF4F-67BF-4CD0-96B0-DDCE2E7F6AB8}" destId="{E8E3530C-1902-4BDF-AF92-C931C2CFE6CA}" srcOrd="0" destOrd="0" presId="urn:microsoft.com/office/officeart/2005/8/layout/vList3"/>
    <dgm:cxn modelId="{C291919E-B9BA-4284-BCE7-EB4E0C80F462}" type="presParOf" srcId="{E8E3530C-1902-4BDF-AF92-C931C2CFE6CA}" destId="{F7C49D31-F7E5-491A-84EA-F21DD8FF6896}" srcOrd="0" destOrd="0" presId="urn:microsoft.com/office/officeart/2005/8/layout/vList3"/>
    <dgm:cxn modelId="{833E4638-27BD-4EA7-956D-17EC95E603EB}" type="presParOf" srcId="{E8E3530C-1902-4BDF-AF92-C931C2CFE6CA}" destId="{4F4F9B88-8B8D-4433-9FFE-5D3B8ABEA586}" srcOrd="1" destOrd="0" presId="urn:microsoft.com/office/officeart/2005/8/layout/vList3"/>
    <dgm:cxn modelId="{32D48776-7418-489A-B29A-81DD97F9AFE6}" type="presParOf" srcId="{E61CBF4F-67BF-4CD0-96B0-DDCE2E7F6AB8}" destId="{BF01872D-7186-40B0-B470-53E324EDAF5F}" srcOrd="1" destOrd="0" presId="urn:microsoft.com/office/officeart/2005/8/layout/vList3"/>
    <dgm:cxn modelId="{C8B52D67-7F3B-4F4A-BAB4-49F0180A1C0A}" type="presParOf" srcId="{E61CBF4F-67BF-4CD0-96B0-DDCE2E7F6AB8}" destId="{99B7BB90-D0AF-4FFD-9842-E0EB1FA97BF6}" srcOrd="2" destOrd="0" presId="urn:microsoft.com/office/officeart/2005/8/layout/vList3"/>
    <dgm:cxn modelId="{6EC39588-110A-47DE-A87C-3A8C7294D556}" type="presParOf" srcId="{99B7BB90-D0AF-4FFD-9842-E0EB1FA97BF6}" destId="{5504F808-A588-49CF-9033-C0ABD082C6A4}" srcOrd="0" destOrd="0" presId="urn:microsoft.com/office/officeart/2005/8/layout/vList3"/>
    <dgm:cxn modelId="{BEC28A31-0A3E-4336-BFBB-112D42DA2E43}" type="presParOf" srcId="{99B7BB90-D0AF-4FFD-9842-E0EB1FA97BF6}" destId="{180AD008-7F92-41C0-A46B-D68399C68CFD}" srcOrd="1" destOrd="0" presId="urn:microsoft.com/office/officeart/2005/8/layout/vList3"/>
    <dgm:cxn modelId="{702BCBA1-7904-4361-BD5C-085A749F5592}" type="presParOf" srcId="{E61CBF4F-67BF-4CD0-96B0-DDCE2E7F6AB8}" destId="{6FC2F958-B91A-4D7D-8FA7-B11CE7D721C1}" srcOrd="3" destOrd="0" presId="urn:microsoft.com/office/officeart/2005/8/layout/vList3"/>
    <dgm:cxn modelId="{B31446D2-100A-4959-908D-3049C07F5646}" type="presParOf" srcId="{E61CBF4F-67BF-4CD0-96B0-DDCE2E7F6AB8}" destId="{2AAB4992-E234-49B1-B99D-D9E09C537CA1}" srcOrd="4" destOrd="0" presId="urn:microsoft.com/office/officeart/2005/8/layout/vList3"/>
    <dgm:cxn modelId="{DA8AB1D6-C602-4534-AC26-ECB9F9417C71}" type="presParOf" srcId="{2AAB4992-E234-49B1-B99D-D9E09C537CA1}" destId="{EBE15816-2597-4FF8-86AC-FEB41F9B1B02}" srcOrd="0" destOrd="0" presId="urn:microsoft.com/office/officeart/2005/8/layout/vList3"/>
    <dgm:cxn modelId="{4E9698FB-4674-4EFE-9347-F3AEAA811A83}" type="presParOf" srcId="{2AAB4992-E234-49B1-B99D-D9E09C537CA1}" destId="{0E7B7804-8A15-49D9-BBF1-0ABB90206C18}" srcOrd="1" destOrd="0" presId="urn:microsoft.com/office/officeart/2005/8/layout/vList3"/>
    <dgm:cxn modelId="{99F7E07A-BFB8-4516-A8D9-F546BE635941}" type="presParOf" srcId="{E61CBF4F-67BF-4CD0-96B0-DDCE2E7F6AB8}" destId="{D1398CE8-58DB-4025-ABD7-B21A874C9C36}" srcOrd="5" destOrd="0" presId="urn:microsoft.com/office/officeart/2005/8/layout/vList3"/>
    <dgm:cxn modelId="{359E3E3F-D411-4BA1-BD55-35200226126C}" type="presParOf" srcId="{E61CBF4F-67BF-4CD0-96B0-DDCE2E7F6AB8}" destId="{89DCA6A4-CC20-4F27-A499-682EDEB111F7}" srcOrd="6" destOrd="0" presId="urn:microsoft.com/office/officeart/2005/8/layout/vList3"/>
    <dgm:cxn modelId="{C0A5753F-5056-43F5-B7E0-48E849DCA79B}" type="presParOf" srcId="{89DCA6A4-CC20-4F27-A499-682EDEB111F7}" destId="{A7D2B984-DB3A-4CC1-8B58-FE7BCD18F98F}" srcOrd="0" destOrd="0" presId="urn:microsoft.com/office/officeart/2005/8/layout/vList3"/>
    <dgm:cxn modelId="{9A954DB3-E0DE-418E-9BC2-17B145349959}" type="presParOf" srcId="{89DCA6A4-CC20-4F27-A499-682EDEB111F7}" destId="{85998A46-1B83-4332-AD37-88087CEDB822}" srcOrd="1" destOrd="0" presId="urn:microsoft.com/office/officeart/2005/8/layout/vList3"/>
    <dgm:cxn modelId="{AA7141F9-F23F-4136-82B3-15FED7A2245E}" type="presParOf" srcId="{E61CBF4F-67BF-4CD0-96B0-DDCE2E7F6AB8}" destId="{291D24D8-2367-426B-AC09-0B5F232D18CE}" srcOrd="7" destOrd="0" presId="urn:microsoft.com/office/officeart/2005/8/layout/vList3"/>
    <dgm:cxn modelId="{60118603-51B3-4429-9521-9C32117931F3}" type="presParOf" srcId="{E61CBF4F-67BF-4CD0-96B0-DDCE2E7F6AB8}" destId="{C6183080-A8EC-4B02-A536-3F19EAA043BC}" srcOrd="8" destOrd="0" presId="urn:microsoft.com/office/officeart/2005/8/layout/vList3"/>
    <dgm:cxn modelId="{BA594721-62DB-4DF2-B973-CB0C4D621F03}" type="presParOf" srcId="{C6183080-A8EC-4B02-A536-3F19EAA043BC}" destId="{58BEDFBD-FA23-432C-8692-E62B4950190A}" srcOrd="0" destOrd="0" presId="urn:microsoft.com/office/officeart/2005/8/layout/vList3"/>
    <dgm:cxn modelId="{892FE330-6FFF-4FA9-9216-64F6D78ECB46}" type="presParOf" srcId="{C6183080-A8EC-4B02-A536-3F19EAA043BC}" destId="{D9EA8421-EAAB-4ECB-AEE7-ADAA152879D2}" srcOrd="1" destOrd="0" presId="urn:microsoft.com/office/officeart/2005/8/layout/vList3"/>
    <dgm:cxn modelId="{9E8DF425-EC54-4AC4-B1E6-EAB173DB3371}" type="presParOf" srcId="{E61CBF4F-67BF-4CD0-96B0-DDCE2E7F6AB8}" destId="{62833736-DE9B-454B-BAD0-26EB4C40BABF}" srcOrd="9" destOrd="0" presId="urn:microsoft.com/office/officeart/2005/8/layout/vList3"/>
    <dgm:cxn modelId="{D3898ACA-AD69-49D3-8944-09A7001FD8A9}" type="presParOf" srcId="{E61CBF4F-67BF-4CD0-96B0-DDCE2E7F6AB8}" destId="{27D44944-E47F-454A-AD9E-A3D7CA884019}" srcOrd="10" destOrd="0" presId="urn:microsoft.com/office/officeart/2005/8/layout/vList3"/>
    <dgm:cxn modelId="{1868E61F-C9D7-424E-AE48-89929648CFC4}" type="presParOf" srcId="{27D44944-E47F-454A-AD9E-A3D7CA884019}" destId="{54AFDC2B-B725-47F8-9E4E-2B1F6CA88E4F}" srcOrd="0" destOrd="0" presId="urn:microsoft.com/office/officeart/2005/8/layout/vList3"/>
    <dgm:cxn modelId="{14CABD6D-A765-4997-9254-E200DC2F1888}" type="presParOf" srcId="{27D44944-E47F-454A-AD9E-A3D7CA884019}" destId="{D727A500-DF4D-402D-BC65-F482C3C6EB86}" srcOrd="1" destOrd="0" presId="urn:microsoft.com/office/officeart/2005/8/layout/vList3"/>
    <dgm:cxn modelId="{639CCCE9-4D35-471B-A97A-09727CA843A2}" type="presParOf" srcId="{E61CBF4F-67BF-4CD0-96B0-DDCE2E7F6AB8}" destId="{D0FEE39B-F7EB-49AB-9F5E-220020675A54}" srcOrd="11" destOrd="0" presId="urn:microsoft.com/office/officeart/2005/8/layout/vList3"/>
    <dgm:cxn modelId="{AE23BA6C-6DE3-4533-A002-FEE3DC0E97FE}" type="presParOf" srcId="{E61CBF4F-67BF-4CD0-96B0-DDCE2E7F6AB8}" destId="{C878E85D-1730-4C7E-85D3-14FCDEAE2119}" srcOrd="12" destOrd="0" presId="urn:microsoft.com/office/officeart/2005/8/layout/vList3"/>
    <dgm:cxn modelId="{9C38FDE2-57AB-4C26-9812-4EFD035471F0}" type="presParOf" srcId="{C878E85D-1730-4C7E-85D3-14FCDEAE2119}" destId="{B29382FC-44E7-46D5-8626-AA3092DCA18B}" srcOrd="0" destOrd="0" presId="urn:microsoft.com/office/officeart/2005/8/layout/vList3"/>
    <dgm:cxn modelId="{3D8E62DF-F6A6-4A7A-A8E0-444B4B6B4295}" type="presParOf" srcId="{C878E85D-1730-4C7E-85D3-14FCDEAE2119}" destId="{C320B988-FF5A-4212-BDE4-FFA7B9863902}" srcOrd="1" destOrd="0" presId="urn:microsoft.com/office/officeart/2005/8/layout/vList3"/>
    <dgm:cxn modelId="{4EA52B8D-EB5E-4A14-98EF-B7ECD865F24F}" type="presParOf" srcId="{E61CBF4F-67BF-4CD0-96B0-DDCE2E7F6AB8}" destId="{04917015-4E08-4E8A-905D-9A35DD55C6FC}" srcOrd="13" destOrd="0" presId="urn:microsoft.com/office/officeart/2005/8/layout/vList3"/>
    <dgm:cxn modelId="{E40DBE8F-4FD8-45EF-AF77-36F143A956C2}" type="presParOf" srcId="{E61CBF4F-67BF-4CD0-96B0-DDCE2E7F6AB8}" destId="{1C0E2525-D748-43EB-91E1-90E0FCB7B9AC}" srcOrd="14" destOrd="0" presId="urn:microsoft.com/office/officeart/2005/8/layout/vList3"/>
    <dgm:cxn modelId="{6DD1930D-0F0C-4226-BA64-5911AD0699EA}" type="presParOf" srcId="{1C0E2525-D748-43EB-91E1-90E0FCB7B9AC}" destId="{7298BEE9-59B3-4F23-B290-AF0228E575C8}" srcOrd="0" destOrd="0" presId="urn:microsoft.com/office/officeart/2005/8/layout/vList3"/>
    <dgm:cxn modelId="{9FEF94EE-0E2F-4BE8-832C-AEE06FA546AA}" type="presParOf" srcId="{1C0E2525-D748-43EB-91E1-90E0FCB7B9AC}" destId="{15DA1066-93A1-4E58-A304-20EE2E1515CC}" srcOrd="1" destOrd="0" presId="urn:microsoft.com/office/officeart/2005/8/layout/vList3"/>
    <dgm:cxn modelId="{BBF3845F-3938-4EFD-B0B3-1079EC6F6A74}" type="presParOf" srcId="{E61CBF4F-67BF-4CD0-96B0-DDCE2E7F6AB8}" destId="{E58A9C9F-976C-4D78-8D8A-B28721AE39A7}" srcOrd="15" destOrd="0" presId="urn:microsoft.com/office/officeart/2005/8/layout/vList3"/>
    <dgm:cxn modelId="{34A5FB67-13A8-4ED0-B6AD-D94B08B4516D}" type="presParOf" srcId="{E61CBF4F-67BF-4CD0-96B0-DDCE2E7F6AB8}" destId="{85B8B53E-9712-46FC-86C6-3FFD7E3AFA67}" srcOrd="16" destOrd="0" presId="urn:microsoft.com/office/officeart/2005/8/layout/vList3"/>
    <dgm:cxn modelId="{F86DBB74-9F59-462F-BECA-41AC58D233DD}" type="presParOf" srcId="{85B8B53E-9712-46FC-86C6-3FFD7E3AFA67}" destId="{6F362467-02A3-4098-A470-BADFF0510076}" srcOrd="0" destOrd="0" presId="urn:microsoft.com/office/officeart/2005/8/layout/vList3"/>
    <dgm:cxn modelId="{1509DB50-526F-4FCE-808A-8D7E84ED442E}" type="presParOf" srcId="{85B8B53E-9712-46FC-86C6-3FFD7E3AFA67}" destId="{58251030-C8D5-4350-8B75-51BB338EF088}" srcOrd="1" destOrd="0" presId="urn:microsoft.com/office/officeart/2005/8/layout/vList3"/>
    <dgm:cxn modelId="{3F212101-4B8F-426C-813E-6A1F0A4F4D5E}" type="presParOf" srcId="{E61CBF4F-67BF-4CD0-96B0-DDCE2E7F6AB8}" destId="{B4E350F9-DE68-4A29-B36C-827997323A47}" srcOrd="17" destOrd="0" presId="urn:microsoft.com/office/officeart/2005/8/layout/vList3"/>
    <dgm:cxn modelId="{F8AE4783-867E-4035-BED0-EA2D39335A52}" type="presParOf" srcId="{E61CBF4F-67BF-4CD0-96B0-DDCE2E7F6AB8}" destId="{8ABC21F2-7C55-4730-A511-3507B3AD2EBB}" srcOrd="18" destOrd="0" presId="urn:microsoft.com/office/officeart/2005/8/layout/vList3"/>
    <dgm:cxn modelId="{B27002B6-8258-4643-8F1A-962AD4C2C408}" type="presParOf" srcId="{8ABC21F2-7C55-4730-A511-3507B3AD2EBB}" destId="{C5346A11-BEF7-48DF-A2A3-2834050C87AD}" srcOrd="0" destOrd="0" presId="urn:microsoft.com/office/officeart/2005/8/layout/vList3"/>
    <dgm:cxn modelId="{B91A7CAA-077E-4BAD-8AF2-7D7B82C2C14B}" type="presParOf" srcId="{8ABC21F2-7C55-4730-A511-3507B3AD2EBB}" destId="{5958A70D-6000-4CA3-9E4C-45F7B50EF69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95F8BA6E-0933-4EC1-A946-3C2DA43A4A23}" type="datetimeFigureOut">
              <a:rPr lang="en-US" smtClean="0"/>
              <a:t>9/14/17</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36A193D7-0524-4B7C-B628-D6A98AD3D279}" type="slidenum">
              <a:rPr lang="en-US" smtClean="0"/>
              <a:t>‹#›</a:t>
            </a:fld>
            <a:endParaRPr lang="en-US"/>
          </a:p>
        </p:txBody>
      </p:sp>
    </p:spTree>
    <p:extLst>
      <p:ext uri="{BB962C8B-B14F-4D97-AF65-F5344CB8AC3E}">
        <p14:creationId xmlns:p14="http://schemas.microsoft.com/office/powerpoint/2010/main" val="1460902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D1466FA-A79B-154F-9705-4CCEE0B5FDB2}" type="datetimeFigureOut">
              <a:rPr lang="en-US" smtClean="0"/>
              <a:t>9/14/17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471078B-1F9F-9043-8A98-11D8F87482BB}" type="slidenum">
              <a:rPr lang="en-US" smtClean="0"/>
              <a:t>‹#›</a:t>
            </a:fld>
            <a:endParaRPr lang="en-US" dirty="0"/>
          </a:p>
        </p:txBody>
      </p:sp>
    </p:spTree>
    <p:extLst>
      <p:ext uri="{BB962C8B-B14F-4D97-AF65-F5344CB8AC3E}">
        <p14:creationId xmlns:p14="http://schemas.microsoft.com/office/powerpoint/2010/main" val="66072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here?</a:t>
            </a:r>
          </a:p>
          <a:p>
            <a:pPr marL="171450" indent="-171450">
              <a:buFont typeface="Arial" panose="020B0604020202020204" pitchFamily="34" charset="0"/>
              <a:buChar char="•"/>
            </a:pPr>
            <a:r>
              <a:rPr lang="en-US" dirty="0"/>
              <a:t>Work complete, engaged</a:t>
            </a:r>
            <a:r>
              <a:rPr lang="en-US" baseline="0" dirty="0"/>
              <a:t> stakeholders (100+), plan submitted</a:t>
            </a:r>
          </a:p>
          <a:p>
            <a:pPr marL="171450" indent="-171450">
              <a:buFont typeface="Arial" panose="020B0604020202020204" pitchFamily="34" charset="0"/>
              <a:buChar char="•"/>
            </a:pPr>
            <a:r>
              <a:rPr lang="en-US" baseline="0" dirty="0"/>
              <a:t>Public meeting to get the word out</a:t>
            </a:r>
          </a:p>
          <a:p>
            <a:pPr marL="171450" indent="-171450">
              <a:buFont typeface="Arial" panose="020B0604020202020204" pitchFamily="34" charset="0"/>
              <a:buChar char="•"/>
            </a:pPr>
            <a:r>
              <a:rPr lang="en-US" baseline="0" dirty="0"/>
              <a:t>Plan is not a full strategic plan, a framework only</a:t>
            </a:r>
          </a:p>
          <a:p>
            <a:pPr marL="171450" indent="-171450">
              <a:buFont typeface="Arial" panose="020B0604020202020204" pitchFamily="34" charset="0"/>
              <a:buChar char="•"/>
            </a:pPr>
            <a:r>
              <a:rPr lang="en-US" baseline="0" dirty="0"/>
              <a:t>Now we look for project</a:t>
            </a:r>
          </a:p>
          <a:p>
            <a:pPr marL="171450" indent="-171450">
              <a:buFont typeface="Arial" panose="020B0604020202020204" pitchFamily="34" charset="0"/>
              <a:buChar char="•"/>
            </a:pPr>
            <a:r>
              <a:rPr lang="en-US" baseline="0" dirty="0"/>
              <a:t>So, meeting is in part to solicit good projects that fit the framework</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1</a:t>
            </a:fld>
            <a:endParaRPr lang="en-US" dirty="0"/>
          </a:p>
        </p:txBody>
      </p:sp>
    </p:spTree>
    <p:extLst>
      <p:ext uri="{BB962C8B-B14F-4D97-AF65-F5344CB8AC3E}">
        <p14:creationId xmlns:p14="http://schemas.microsoft.com/office/powerpoint/2010/main" val="408044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UVA driving a huge amount of intellectual property with spin offs. Burgeoning cluster with talent and research happening at UVA. Greater investment amounts are expected</a:t>
            </a:r>
          </a:p>
          <a:p>
            <a:pPr marL="171450" indent="-171450">
              <a:buFont typeface="Arial" panose="020B0604020202020204" pitchFamily="34" charset="0"/>
              <a:buChar char="•"/>
            </a:pPr>
            <a:r>
              <a:rPr lang="en-US" dirty="0"/>
              <a:t>This is the only location for Biomedical Technology</a:t>
            </a:r>
          </a:p>
          <a:p>
            <a:pPr marL="171450" indent="-171450">
              <a:buFont typeface="Arial" panose="020B0604020202020204" pitchFamily="34" charset="0"/>
              <a:buChar char="•"/>
            </a:pPr>
            <a:r>
              <a:rPr lang="en-US" dirty="0"/>
              <a:t>Fits in well with </a:t>
            </a:r>
            <a:r>
              <a:rPr lang="en-US" dirty="0" err="1"/>
              <a:t>Eds</a:t>
            </a:r>
            <a:r>
              <a:rPr lang="en-US" dirty="0"/>
              <a:t> and Meds brand of the region</a:t>
            </a:r>
          </a:p>
          <a:p>
            <a:pPr marL="171450" indent="-171450">
              <a:buFont typeface="Arial" panose="020B0604020202020204" pitchFamily="34" charset="0"/>
              <a:buChar char="•"/>
            </a:pPr>
            <a:r>
              <a:rPr lang="en-US" dirty="0"/>
              <a:t>High paying, innovation based, exporting, growing across country</a:t>
            </a:r>
          </a:p>
          <a:p>
            <a:pPr marL="171450" indent="-171450">
              <a:buFont typeface="Arial" panose="020B0604020202020204" pitchFamily="34" charset="0"/>
              <a:buChar char="•"/>
            </a:pPr>
            <a:endParaRPr lang="en-US" dirty="0"/>
          </a:p>
          <a:p>
            <a:pPr>
              <a:defRPr/>
            </a:pPr>
            <a:r>
              <a:rPr lang="en-US" dirty="0"/>
              <a:t>EXAMPLES OF SUBSECTORS IN THIS INDUSTRY: Pharmaceutical and Medicine Manufacturing, Commercial and Service Industry Machinery Manufacturing, Navigational, Measuring, Electromedical, and Control Instruments Manufacturing, Industrial Machinery Manufacturing, Medical Equipment and Supplies Manufacturing, Scientific Research and Development Services, Waste Treatment and Disposal, Medical and Diagnostic Laboratories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71078B-1F9F-9043-8A98-11D8F87482B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4195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 ton of people with lots of talent leaving each morning to work elsewhere mostly into northern VA</a:t>
            </a:r>
          </a:p>
          <a:p>
            <a:pPr marL="171450" indent="-171450">
              <a:buFont typeface="Arial" panose="020B0604020202020204" pitchFamily="34" charset="0"/>
              <a:buChar char="•"/>
            </a:pPr>
            <a:r>
              <a:rPr lang="en-US" dirty="0"/>
              <a:t>Northern portion of region 9 is cost competitive relative to other more expensive NOVA.</a:t>
            </a:r>
          </a:p>
          <a:p>
            <a:pPr marL="171450" indent="-171450">
              <a:buFont typeface="Arial" panose="020B0604020202020204" pitchFamily="34" charset="0"/>
              <a:buChar char="•"/>
            </a:pPr>
            <a:r>
              <a:rPr lang="en-US" dirty="0"/>
              <a:t>Not been in the competition because Fauquier doesn’t have the sites or broadband yet to compete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defRPr/>
            </a:pPr>
            <a:r>
              <a:rPr lang="en-US" dirty="0"/>
              <a:t>EXAMPLES OF SUBSECTORS IN THIS INDUSTRY: Management, Scientific, and Technical Consulting Services, Legal Services, Accounting, Tax Preparation, Bookkeeping, and Payroll Services, Architectural, Engineering, and Related Services, Activities Related to Real Estate, Agencies, Brokerages, and Other Insurance Related Activities, Financial Investment Activities, Insurance Carriers, Advertising, Public Relations, and Related Services, Printing and Related Support Activities, Specialized Design Services,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71078B-1F9F-9043-8A98-11D8F87482B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1007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National growth in craft beverages</a:t>
            </a:r>
          </a:p>
          <a:p>
            <a:pPr marL="171450" indent="-171450">
              <a:buFont typeface="Arial" panose="020B0604020202020204" pitchFamily="34" charset="0"/>
              <a:buChar char="•"/>
            </a:pPr>
            <a:r>
              <a:rPr lang="en-US" dirty="0"/>
              <a:t>Region has already experienced growth in craft brewing, historically it has been strong in the winery business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 to NOVA markets</a:t>
            </a:r>
          </a:p>
          <a:p>
            <a:pPr marL="171450" indent="-171450">
              <a:buFont typeface="Arial" panose="020B0604020202020204" pitchFamily="34" charset="0"/>
              <a:buChar char="•"/>
            </a:pPr>
            <a:r>
              <a:rPr lang="en-US" dirty="0"/>
              <a:t>Fits well with agricultural base of the region.</a:t>
            </a:r>
          </a:p>
          <a:p>
            <a:pPr marL="171450" indent="-171450">
              <a:buFont typeface="Arial" panose="020B0604020202020204" pitchFamily="34" charset="0"/>
              <a:buChar char="•"/>
            </a:pPr>
            <a:r>
              <a:rPr lang="en-US" dirty="0"/>
              <a:t>Obstacle – getting water/sewer to available sites.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71078B-1F9F-9043-8A98-11D8F87482B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3622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like Food &amp; Beverage manufacturing, is</a:t>
            </a:r>
            <a:r>
              <a:rPr lang="en-US" baseline="0" dirty="0"/>
              <a:t> important to diversifying your ever increasing homogenous economy</a:t>
            </a:r>
            <a:endParaRPr lang="en-US" dirty="0"/>
          </a:p>
          <a:p>
            <a:pPr marL="171450" indent="-171450">
              <a:buFont typeface="Arial" panose="020B0604020202020204" pitchFamily="34" charset="0"/>
              <a:buChar char="•"/>
            </a:pPr>
            <a:r>
              <a:rPr lang="en-US" dirty="0"/>
              <a:t>These jobs can be higher paying within these counties, </a:t>
            </a:r>
          </a:p>
          <a:p>
            <a:pPr marL="171450" indent="-171450">
              <a:buFont typeface="Arial" panose="020B0604020202020204" pitchFamily="34" charset="0"/>
              <a:buChar char="•"/>
            </a:pPr>
            <a:r>
              <a:rPr lang="en-US" dirty="0"/>
              <a:t>Would want to focus on advanced manufacturing in particular for higher wage jobs</a:t>
            </a:r>
          </a:p>
          <a:p>
            <a:pPr marL="171450" indent="-171450">
              <a:buFont typeface="Arial" panose="020B0604020202020204" pitchFamily="34" charset="0"/>
              <a:buChar char="•"/>
            </a:pPr>
            <a:r>
              <a:rPr lang="en-US" dirty="0"/>
              <a:t>You may also have a little Transportation &amp; Warehousing as a target in a County such as Louisa where there is </a:t>
            </a:r>
            <a:r>
              <a:rPr lang="en-US" baseline="0" dirty="0"/>
              <a:t>access to Richmond market and highway</a:t>
            </a:r>
            <a:r>
              <a:rPr lang="en-US" dirty="0"/>
              <a:t>?</a:t>
            </a:r>
          </a:p>
          <a:p>
            <a:endParaRPr lang="en-US" dirty="0"/>
          </a:p>
          <a:p>
            <a:r>
              <a:rPr lang="en-US" dirty="0"/>
              <a:t>EXAMPLES OF SUBSECTORS IN THIS INDUSTRY: Plastics Product Manufacturing, Navigational, Measuring, Electromedical, and Control Instruments Manufacturing, Sawmills and Wood Preservation, Other Wood Product Manufacturing, Household and Institutional Furniture and Kitchen Cabinet Manufacturing, Aerospace Product and Parts Manufacturing, Printing and Related Support Activities, Semiconductor and Other Electronic Component Manufacturing, Ventilation, Heating, Air-Conditioning, and Commercial Refrigeration Equipment Manufacturing, Medical Equipment and Supplies Manufacturing</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71078B-1F9F-9043-8A98-11D8F87482B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863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MATTER – #1 business concern. </a:t>
            </a:r>
            <a:endParaRPr lang="en-US" baseline="0" dirty="0"/>
          </a:p>
          <a:p>
            <a:pPr marL="171450" indent="-171450">
              <a:buFont typeface="Arial" panose="020B0604020202020204" pitchFamily="34" charset="0"/>
              <a:buChar char="•"/>
            </a:pPr>
            <a:r>
              <a:rPr lang="en-US" baseline="0" dirty="0"/>
              <a:t>Our experience across the country – workforce has surpassed all other factors for economic growth</a:t>
            </a:r>
          </a:p>
          <a:p>
            <a:r>
              <a:rPr lang="en-US" baseline="0" dirty="0"/>
              <a:t>Super tight labor situation, need to focus on middle skills and upskilling current workforce, pulling up those underemployed or without credentials. </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14</a:t>
            </a:fld>
            <a:endParaRPr lang="en-US" dirty="0"/>
          </a:p>
        </p:txBody>
      </p:sp>
    </p:spTree>
    <p:extLst>
      <p:ext uri="{BB962C8B-B14F-4D97-AF65-F5344CB8AC3E}">
        <p14:creationId xmlns:p14="http://schemas.microsoft.com/office/powerpoint/2010/main" val="375112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to show that there were responses across many industries</a:t>
            </a:r>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15</a:t>
            </a:fld>
            <a:endParaRPr lang="en-US" dirty="0"/>
          </a:p>
        </p:txBody>
      </p:sp>
    </p:spTree>
    <p:extLst>
      <p:ext uri="{BB962C8B-B14F-4D97-AF65-F5344CB8AC3E}">
        <p14:creationId xmlns:p14="http://schemas.microsoft.com/office/powerpoint/2010/main" val="295231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Overall Challenges to Growth:</a:t>
            </a:r>
          </a:p>
          <a:p>
            <a:pPr marL="171450" indent="-171450">
              <a:buFont typeface="Arial" panose="020B0604020202020204" pitchFamily="34" charset="0"/>
              <a:buChar char="•"/>
            </a:pPr>
            <a:r>
              <a:rPr lang="en-US" dirty="0"/>
              <a:t>Workforce, workforce</a:t>
            </a:r>
            <a:r>
              <a:rPr lang="en-US" baseline="0" dirty="0"/>
              <a:t> and workforce</a:t>
            </a:r>
          </a:p>
          <a:p>
            <a:pPr marL="171450" indent="-171450">
              <a:buFont typeface="Arial" panose="020B0604020202020204" pitchFamily="34" charset="0"/>
              <a:buChar char="•"/>
            </a:pPr>
            <a:r>
              <a:rPr lang="en-US" baseline="0" dirty="0"/>
              <a:t>Regulation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Top Workforce Challenges:</a:t>
            </a:r>
          </a:p>
          <a:p>
            <a:pPr marL="171450" indent="-171450">
              <a:buFont typeface="Arial" panose="020B0604020202020204" pitchFamily="34" charset="0"/>
              <a:buChar char="•"/>
            </a:pPr>
            <a:r>
              <a:rPr lang="en-US" baseline="0" dirty="0"/>
              <a:t>Finding a qualified workforce</a:t>
            </a:r>
          </a:p>
          <a:p>
            <a:pPr marL="171450" indent="-171450">
              <a:buFont typeface="Arial" panose="020B0604020202020204" pitchFamily="34" charset="0"/>
              <a:buChar char="•"/>
            </a:pPr>
            <a:r>
              <a:rPr lang="en-US" baseline="0" dirty="0"/>
              <a:t>Meeting compensation needs</a:t>
            </a:r>
          </a:p>
          <a:p>
            <a:pPr marL="171450" indent="-171450">
              <a:buFont typeface="Arial" panose="020B0604020202020204" pitchFamily="34" charset="0"/>
              <a:buChar char="•"/>
            </a:pPr>
            <a:r>
              <a:rPr lang="en-US" baseline="0" dirty="0"/>
              <a:t>Soft skills</a:t>
            </a:r>
          </a:p>
          <a:p>
            <a:pPr marL="171450" indent="-171450">
              <a:buFont typeface="Arial" panose="020B0604020202020204" pitchFamily="34" charset="0"/>
              <a:buChar char="•"/>
            </a:pPr>
            <a:r>
              <a:rPr lang="en-US" baseline="0" dirty="0"/>
              <a:t>Retain employees</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16</a:t>
            </a:fld>
            <a:endParaRPr lang="en-US" dirty="0"/>
          </a:p>
        </p:txBody>
      </p:sp>
    </p:spTree>
    <p:extLst>
      <p:ext uri="{BB962C8B-B14F-4D97-AF65-F5344CB8AC3E}">
        <p14:creationId xmlns:p14="http://schemas.microsoft.com/office/powerpoint/2010/main" val="301595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Difficult:</a:t>
            </a:r>
          </a:p>
          <a:p>
            <a:pPr marL="171450" indent="-171450">
              <a:buFont typeface="Arial" panose="020B0604020202020204" pitchFamily="34" charset="0"/>
              <a:buChar char="•"/>
            </a:pPr>
            <a:r>
              <a:rPr lang="en-US" dirty="0"/>
              <a:t>Decision making</a:t>
            </a:r>
          </a:p>
          <a:p>
            <a:pPr marL="171450" indent="-171450">
              <a:buFont typeface="Arial" panose="020B0604020202020204" pitchFamily="34" charset="0"/>
              <a:buChar char="•"/>
            </a:pPr>
            <a:r>
              <a:rPr lang="en-US" dirty="0"/>
              <a:t>Problem solving</a:t>
            </a:r>
          </a:p>
          <a:p>
            <a:pPr marL="171450" indent="-171450">
              <a:buFont typeface="Arial" panose="020B0604020202020204" pitchFamily="34" charset="0"/>
              <a:buChar char="•"/>
            </a:pPr>
            <a:r>
              <a:rPr lang="en-US" dirty="0"/>
              <a:t>Critical thinking</a:t>
            </a:r>
          </a:p>
          <a:p>
            <a:pPr marL="0" indent="0">
              <a:buFont typeface="Arial" panose="020B0604020202020204" pitchFamily="34" charset="0"/>
              <a:buNone/>
            </a:pPr>
            <a:r>
              <a:rPr lang="en-US" dirty="0"/>
              <a:t>****May be reporting these as more difficult because you have a heavily weighted knowledge economy type businesses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the same reason the following may be reported as easier skills to find</a:t>
            </a:r>
          </a:p>
          <a:p>
            <a:pPr marL="0" indent="0">
              <a:buFont typeface="Arial" panose="020B0604020202020204" pitchFamily="34" charset="0"/>
              <a:buNone/>
            </a:pPr>
            <a:r>
              <a:rPr lang="en-US" dirty="0"/>
              <a:t>Easy:</a:t>
            </a:r>
          </a:p>
          <a:p>
            <a:pPr marL="171450" indent="-171450">
              <a:buFont typeface="Arial" panose="020B0604020202020204" pitchFamily="34" charset="0"/>
              <a:buChar char="•"/>
            </a:pPr>
            <a:r>
              <a:rPr lang="en-US" dirty="0"/>
              <a:t>Drug free</a:t>
            </a:r>
          </a:p>
          <a:p>
            <a:pPr marL="171450" indent="-171450">
              <a:buFont typeface="Arial" panose="020B0604020202020204" pitchFamily="34" charset="0"/>
              <a:buChar char="•"/>
            </a:pPr>
            <a:r>
              <a:rPr lang="en-US" dirty="0"/>
              <a:t>Customer focused</a:t>
            </a:r>
          </a:p>
          <a:p>
            <a:pPr marL="171450" indent="-171450">
              <a:buFont typeface="Arial" panose="020B0604020202020204" pitchFamily="34" charset="0"/>
              <a:buChar char="•"/>
            </a:pPr>
            <a:r>
              <a:rPr lang="en-US" dirty="0"/>
              <a:t>Team</a:t>
            </a:r>
            <a:r>
              <a:rPr lang="en-US" baseline="0" dirty="0"/>
              <a:t> work</a:t>
            </a:r>
          </a:p>
          <a:p>
            <a:pPr marL="171450" indent="-171450">
              <a:buFont typeface="Arial" panose="020B0604020202020204" pitchFamily="34" charset="0"/>
              <a:buChar char="•"/>
            </a:pPr>
            <a:r>
              <a:rPr lang="en-US" baseline="0" dirty="0"/>
              <a:t>Respect </a:t>
            </a:r>
          </a:p>
          <a:p>
            <a:pPr marL="171450" indent="-171450">
              <a:buFont typeface="Arial" panose="020B0604020202020204" pitchFamily="34" charset="0"/>
              <a:buChar char="•"/>
            </a:pPr>
            <a:r>
              <a:rPr lang="en-US" baseline="0" dirty="0"/>
              <a:t>Integrity</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17</a:t>
            </a:fld>
            <a:endParaRPr lang="en-US" dirty="0"/>
          </a:p>
        </p:txBody>
      </p:sp>
    </p:spTree>
    <p:extLst>
      <p:ext uri="{BB962C8B-B14F-4D97-AF65-F5344CB8AC3E}">
        <p14:creationId xmlns:p14="http://schemas.microsoft.com/office/powerpoint/2010/main" val="1193301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fill a technical position in less than a month, yet all others you can.</a:t>
            </a:r>
          </a:p>
          <a:p>
            <a:r>
              <a:rPr lang="en-US" dirty="0"/>
              <a:t>Taking a longer time to fill open entry level positions</a:t>
            </a:r>
          </a:p>
        </p:txBody>
      </p:sp>
      <p:sp>
        <p:nvSpPr>
          <p:cNvPr id="4" name="Slide Number Placeholder 3"/>
          <p:cNvSpPr>
            <a:spLocks noGrp="1"/>
          </p:cNvSpPr>
          <p:nvPr>
            <p:ph type="sldNum" sz="quarter" idx="10"/>
          </p:nvPr>
        </p:nvSpPr>
        <p:spPr/>
        <p:txBody>
          <a:bodyPr/>
          <a:lstStyle/>
          <a:p>
            <a:fld id="{2471078B-1F9F-9043-8A98-11D8F87482BB}" type="slidenum">
              <a:rPr lang="en-US" smtClean="0"/>
              <a:t>18</a:t>
            </a:fld>
            <a:endParaRPr lang="en-US" dirty="0"/>
          </a:p>
        </p:txBody>
      </p:sp>
    </p:spTree>
    <p:extLst>
      <p:ext uri="{BB962C8B-B14F-4D97-AF65-F5344CB8AC3E}">
        <p14:creationId xmlns:p14="http://schemas.microsoft.com/office/powerpoint/2010/main" val="1134922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The region should promote in-demand career opportunities to high school students and showcase quality industry opportunities that are available to those who want to enter the workforce, pursue technical training, or proceed to a four-year institution.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Recognize that this is already a priority for the WIB, more a matter of continuing to push this</a:t>
            </a:r>
            <a:r>
              <a:rPr lang="en-US" sz="1200" baseline="0" dirty="0">
                <a:solidFill>
                  <a:schemeClr val="tx1">
                    <a:lumMod val="65000"/>
                    <a:lumOff val="35000"/>
                  </a:schemeClr>
                </a:solidFill>
              </a:rPr>
              <a:t> in a coordinated fashion.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lumMod val="65000"/>
                    <a:lumOff val="35000"/>
                  </a:schemeClr>
                </a:solidFill>
              </a:rPr>
              <a:t>Nationally, an issue, as more and more kids being pushed automatically into a 4 year program, whether or not it is appropriate.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lumMod val="65000"/>
                    <a:lumOff val="35000"/>
                  </a:schemeClr>
                </a:solidFill>
              </a:rPr>
              <a:t>Either way, knowing the end game is important for kids.</a:t>
            </a:r>
            <a:endParaRPr lang="en-US" sz="1200" dirty="0">
              <a:solidFill>
                <a:schemeClr val="tx1">
                  <a:lumMod val="65000"/>
                  <a:lumOff val="35000"/>
                </a:schemeClr>
              </a:solidFill>
            </a:endParaRPr>
          </a:p>
          <a:p>
            <a:pPr marL="171450" indent="-171450">
              <a:buFont typeface="Arial" panose="020B0604020202020204" pitchFamily="34" charset="0"/>
              <a:buChar char="•"/>
            </a:pPr>
            <a:r>
              <a:rPr lang="en-US" dirty="0"/>
              <a:t>Need more work-based learning and mentorship opportunities.</a:t>
            </a:r>
          </a:p>
        </p:txBody>
      </p:sp>
      <p:sp>
        <p:nvSpPr>
          <p:cNvPr id="4" name="Slide Number Placeholder 3"/>
          <p:cNvSpPr>
            <a:spLocks noGrp="1"/>
          </p:cNvSpPr>
          <p:nvPr>
            <p:ph type="sldNum" sz="quarter" idx="10"/>
          </p:nvPr>
        </p:nvSpPr>
        <p:spPr/>
        <p:txBody>
          <a:bodyPr/>
          <a:lstStyle/>
          <a:p>
            <a:fld id="{2471078B-1F9F-9043-8A98-11D8F87482BB}" type="slidenum">
              <a:rPr lang="en-US" smtClean="0"/>
              <a:t>19</a:t>
            </a:fld>
            <a:endParaRPr lang="en-US" dirty="0"/>
          </a:p>
        </p:txBody>
      </p:sp>
    </p:spTree>
    <p:extLst>
      <p:ext uri="{BB962C8B-B14F-4D97-AF65-F5344CB8AC3E}">
        <p14:creationId xmlns:p14="http://schemas.microsoft.com/office/powerpoint/2010/main" val="394962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Cole to open meeting</a:t>
            </a:r>
          </a:p>
          <a:p>
            <a:r>
              <a:rPr lang="en-US" dirty="0"/>
              <a:t>Rob to do PPT</a:t>
            </a:r>
          </a:p>
          <a:p>
            <a:r>
              <a:rPr lang="en-US" dirty="0"/>
              <a:t>Helen to explain how applications will flow</a:t>
            </a:r>
          </a:p>
        </p:txBody>
      </p:sp>
      <p:sp>
        <p:nvSpPr>
          <p:cNvPr id="4" name="Slide Number Placeholder 3"/>
          <p:cNvSpPr>
            <a:spLocks noGrp="1"/>
          </p:cNvSpPr>
          <p:nvPr>
            <p:ph type="sldNum" sz="quarter" idx="10"/>
          </p:nvPr>
        </p:nvSpPr>
        <p:spPr/>
        <p:txBody>
          <a:bodyPr/>
          <a:lstStyle/>
          <a:p>
            <a:fld id="{2471078B-1F9F-9043-8A98-11D8F87482BB}" type="slidenum">
              <a:rPr lang="en-US" smtClean="0"/>
              <a:t>2</a:t>
            </a:fld>
            <a:endParaRPr lang="en-US" dirty="0"/>
          </a:p>
        </p:txBody>
      </p:sp>
    </p:spTree>
    <p:extLst>
      <p:ext uri="{BB962C8B-B14F-4D97-AF65-F5344CB8AC3E}">
        <p14:creationId xmlns:p14="http://schemas.microsoft.com/office/powerpoint/2010/main" val="781927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Led by the Piedmont Workforce Network, the region should reinforce partnerships throughout the talent development ecosystem to drive collaboration and become a more strategic workforce development system.</a:t>
            </a:r>
          </a:p>
          <a:p>
            <a:r>
              <a:rPr lang="en-US" dirty="0"/>
              <a:t>While the system needs to be driven by the demands of business, coordination among the entire talent development system, including workforce</a:t>
            </a:r>
            <a:r>
              <a:rPr lang="en-US" baseline="0" dirty="0"/>
              <a:t> development, economic development and education partners is essential. WIB should be at the center.</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20</a:t>
            </a:fld>
            <a:endParaRPr lang="en-US" dirty="0"/>
          </a:p>
        </p:txBody>
      </p:sp>
    </p:spTree>
    <p:extLst>
      <p:ext uri="{BB962C8B-B14F-4D97-AF65-F5344CB8AC3E}">
        <p14:creationId xmlns:p14="http://schemas.microsoft.com/office/powerpoint/2010/main" val="35119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The region should facilitate the creation of sector-specific workforce strategies to address talent demands through coordinated, collective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Targeted Sectors: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1">
                    <a:lumMod val="65000"/>
                    <a:lumOff val="35000"/>
                  </a:schemeClr>
                </a:solidFill>
              </a:rPr>
              <a:t>IT/Communications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1">
                    <a:lumMod val="65000"/>
                    <a:lumOff val="35000"/>
                  </a:schemeClr>
                </a:solidFill>
              </a:rPr>
              <a:t>Bio-medical</a:t>
            </a:r>
            <a:r>
              <a:rPr lang="en-US" sz="1200" baseline="0" dirty="0">
                <a:solidFill>
                  <a:schemeClr val="tx1">
                    <a:lumMod val="65000"/>
                    <a:lumOff val="35000"/>
                  </a:schemeClr>
                </a:solidFill>
              </a:rPr>
              <a:t> &amp; Life Sciences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Finance &amp; Business Services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Food &amp; Beverage Manufacturing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Light Manufacturing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aseline="0" dirty="0">
                <a:solidFill>
                  <a:schemeClr val="tx1">
                    <a:lumMod val="65000"/>
                    <a:lumOff val="35000"/>
                  </a:schemeClr>
                </a:solidFill>
              </a:rPr>
              <a:t>Convene businesses within target industry, identify common needs, establish strategies that will help. Must be driven my private industry folks.</a:t>
            </a:r>
            <a:endParaRPr lang="en-US" sz="11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21</a:t>
            </a:fld>
            <a:endParaRPr lang="en-US" dirty="0"/>
          </a:p>
        </p:txBody>
      </p:sp>
    </p:spTree>
    <p:extLst>
      <p:ext uri="{BB962C8B-B14F-4D97-AF65-F5344CB8AC3E}">
        <p14:creationId xmlns:p14="http://schemas.microsoft.com/office/powerpoint/2010/main" val="389454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The region should help workers advance in their careers by promoting “Career Pathways” through the existing workforce development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My Career</a:t>
            </a:r>
            <a:r>
              <a:rPr lang="en-US" sz="1200" baseline="0" dirty="0">
                <a:solidFill>
                  <a:schemeClr val="tx1">
                    <a:lumMod val="65000"/>
                    <a:lumOff val="35000"/>
                  </a:schemeClr>
                </a:solidFill>
              </a:rPr>
              <a:t> Path as an example: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Business education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Wall Street – trading room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Planning department intern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Masters degree in planning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Economic development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aseline="0" dirty="0">
                <a:solidFill>
                  <a:schemeClr val="tx1">
                    <a:lumMod val="65000"/>
                    <a:lumOff val="35000"/>
                  </a:schemeClr>
                </a:solidFill>
              </a:rPr>
              <a:t>Food Processing Career Ladder: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Certificate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2 year degree at community college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4 year degree at Cornell</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r>
              <a:rPr lang="en-US" dirty="0"/>
              <a:t>Region already doing</a:t>
            </a:r>
            <a:r>
              <a:rPr lang="en-US" baseline="0" dirty="0"/>
              <a:t> this (at least nominally), needs to deepen and broaden.</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22</a:t>
            </a:fld>
            <a:endParaRPr lang="en-US" dirty="0"/>
          </a:p>
        </p:txBody>
      </p:sp>
    </p:spTree>
    <p:extLst>
      <p:ext uri="{BB962C8B-B14F-4D97-AF65-F5344CB8AC3E}">
        <p14:creationId xmlns:p14="http://schemas.microsoft.com/office/powerpoint/2010/main" val="261106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DOES THIS MATTER</a:t>
            </a:r>
          </a:p>
          <a:p>
            <a:pPr marL="171450" indent="-171450">
              <a:buFont typeface="Arial" panose="020B0604020202020204" pitchFamily="34" charset="0"/>
              <a:buChar char="•"/>
            </a:pPr>
            <a:r>
              <a:rPr lang="en-US" baseline="0" dirty="0"/>
              <a:t>All of the initiatives serve existing businesses (e.g. workforce development stuff help existing businesses). But, here are a few very specific things in addition to the general ones we see as important.</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23</a:t>
            </a:fld>
            <a:endParaRPr lang="en-US" dirty="0"/>
          </a:p>
        </p:txBody>
      </p:sp>
    </p:spTree>
    <p:extLst>
      <p:ext uri="{BB962C8B-B14F-4D97-AF65-F5344CB8AC3E}">
        <p14:creationId xmlns:p14="http://schemas.microsoft.com/office/powerpoint/2010/main" val="3481703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Communities within Region 9 should help to greatly extend quality broadband to their citizens and businesses by entering into public-private partnerships to solve certain infrastructure shortcomings.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Very rural region with some underserved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My business could not exist in an area now that does not have reliable</a:t>
            </a:r>
            <a:r>
              <a:rPr lang="en-US" sz="1200" baseline="0" dirty="0">
                <a:solidFill>
                  <a:schemeClr val="tx1">
                    <a:lumMod val="65000"/>
                    <a:lumOff val="35000"/>
                  </a:schemeClr>
                </a:solidFill>
              </a:rPr>
              <a:t> broadband service</a:t>
            </a:r>
            <a:endParaRPr lang="en-US" sz="1200" dirty="0">
              <a:solidFill>
                <a:schemeClr val="tx1">
                  <a:lumMod val="65000"/>
                  <a:lumOff val="35000"/>
                </a:schemeClr>
              </a:solidFill>
            </a:endParaRPr>
          </a:p>
          <a:p>
            <a:endParaRPr lang="en-US" dirty="0"/>
          </a:p>
          <a:p>
            <a:r>
              <a:rPr lang="en-US" dirty="0"/>
              <a:t>Orange county model is very interesting – they are building out fiber to communication towers for public purposes,</a:t>
            </a:r>
            <a:r>
              <a:rPr lang="en-US" baseline="0" dirty="0"/>
              <a:t> will be spec-</a:t>
            </a:r>
            <a:r>
              <a:rPr lang="en-US" baseline="0" dirty="0" err="1"/>
              <a:t>ing</a:t>
            </a:r>
            <a:r>
              <a:rPr lang="en-US" baseline="0" dirty="0"/>
              <a:t> out the system to accommodate private use for wireless internet.</a:t>
            </a:r>
          </a:p>
          <a:p>
            <a:r>
              <a:rPr lang="en-US" baseline="0" dirty="0"/>
              <a:t>Bottom line – broadband is what electricity was 100 years ago, the push for basic service to all.</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24</a:t>
            </a:fld>
            <a:endParaRPr lang="en-US" dirty="0"/>
          </a:p>
        </p:txBody>
      </p:sp>
    </p:spTree>
    <p:extLst>
      <p:ext uri="{BB962C8B-B14F-4D97-AF65-F5344CB8AC3E}">
        <p14:creationId xmlns:p14="http://schemas.microsoft.com/office/powerpoint/2010/main" val="785491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The Innovation Corridor Branding initiative should raise the profile of the region to be a nationally-recognized “brand” for innovation, particularly within the biotech, defense, cybersecurity and financial services fields.</a:t>
            </a:r>
            <a:endParaRPr lang="en-US" sz="1400" dirty="0"/>
          </a:p>
          <a:p>
            <a:endParaRPr lang="en-US" dirty="0"/>
          </a:p>
          <a:p>
            <a:r>
              <a:rPr lang="en-US" dirty="0"/>
              <a:t>Research Triangle,</a:t>
            </a:r>
            <a:r>
              <a:rPr lang="en-US" baseline="0" dirty="0"/>
              <a:t> Route 128 Corridor in Boston, Silicon Valley… need an instantly recognizable name that people use. Success breeds success, but only if people know and understand.</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25</a:t>
            </a:fld>
            <a:endParaRPr lang="en-US" dirty="0"/>
          </a:p>
        </p:txBody>
      </p:sp>
    </p:spTree>
    <p:extLst>
      <p:ext uri="{BB962C8B-B14F-4D97-AF65-F5344CB8AC3E}">
        <p14:creationId xmlns:p14="http://schemas.microsoft.com/office/powerpoint/2010/main" val="2653783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The Biotech Hub should create a large amount of new square footage in a concentrated geographic area geared towards the biomedical and biotechnology industries to attain a critical mass of businesses, talent and intellectual property, thus making the region a leading national biotech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Currently have 400,000 sf,</a:t>
            </a:r>
            <a:r>
              <a:rPr lang="en-US" sz="1200" baseline="0" dirty="0">
                <a:solidFill>
                  <a:schemeClr val="tx1">
                    <a:lumMod val="65000"/>
                    <a:lumOff val="35000"/>
                  </a:schemeClr>
                </a:solidFill>
              </a:rPr>
              <a:t> likely need to double that, no where to put them. All want to be in Charlottesville. $350mm of researching going on there, tons of talent, tons of synergies. Don’t let this pass you by.</a:t>
            </a:r>
            <a:endParaRPr lang="en-US" sz="1400" dirty="0"/>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26</a:t>
            </a:fld>
            <a:endParaRPr lang="en-US" dirty="0"/>
          </a:p>
        </p:txBody>
      </p:sp>
    </p:spTree>
    <p:extLst>
      <p:ext uri="{BB962C8B-B14F-4D97-AF65-F5344CB8AC3E}">
        <p14:creationId xmlns:p14="http://schemas.microsoft.com/office/powerpoint/2010/main" val="3441992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 CARE?</a:t>
            </a:r>
          </a:p>
          <a:p>
            <a:pPr marL="171450" indent="-171450">
              <a:buFont typeface="Arial" panose="020B0604020202020204" pitchFamily="34" charset="0"/>
              <a:buChar char="•"/>
            </a:pPr>
            <a:r>
              <a:rPr lang="en-US" dirty="0"/>
              <a:t>These are potentially</a:t>
            </a:r>
            <a:r>
              <a:rPr lang="en-US" baseline="0" dirty="0"/>
              <a:t> the super high paying jobs with lots of spinoff activity. Keep your students and jobs here.</a:t>
            </a:r>
          </a:p>
          <a:p>
            <a:r>
              <a:rPr lang="en-US" u="sng" baseline="0" dirty="0"/>
              <a:t>Notes from Cathy: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found a large population of innovative, creative and entrepreneurial individuals in the region.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Compared to 5 and 10 years ago, a lot of progress, but it’s geographically concentrated in far north and south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Programs are skewed towards student-led and early stage entrepreneurs, but thinner at post-idea stage.</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folks all say they work together, there is competition for scarce resources for some types of offerings (e.g. the three new incubator projects all planned for C-</a:t>
            </a:r>
            <a:r>
              <a:rPr lang="en-US" sz="1200" kern="1200" dirty="0" err="1">
                <a:solidFill>
                  <a:schemeClr val="tx1"/>
                </a:solidFill>
                <a:effectLst/>
                <a:latin typeface="+mn-lt"/>
                <a:ea typeface="+mn-ea"/>
                <a:cs typeface="+mn-cs"/>
              </a:rPr>
              <a:t>ville</a:t>
            </a:r>
            <a:r>
              <a:rPr lang="en-US" sz="1200" kern="1200" dirty="0">
                <a:solidFill>
                  <a:schemeClr val="tx1"/>
                </a:solidFill>
                <a:effectLst/>
                <a:latin typeface="+mn-lt"/>
                <a:ea typeface="+mn-ea"/>
                <a:cs typeface="+mn-cs"/>
              </a:rPr>
              <a:t>) and no offerings elsewhere (e.g. Culpeper).</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Overall Objectives should be:</a:t>
            </a:r>
          </a:p>
          <a:p>
            <a:pPr lvl="1"/>
            <a:r>
              <a:rPr lang="en-US" sz="1200" kern="1200" dirty="0">
                <a:solidFill>
                  <a:schemeClr val="tx1"/>
                </a:solidFill>
                <a:effectLst/>
                <a:latin typeface="+mn-lt"/>
                <a:ea typeface="+mn-ea"/>
                <a:cs typeface="+mn-cs"/>
              </a:rPr>
              <a:t>-Take ecosystem to the next level in breadth and depth of assistance</a:t>
            </a:r>
          </a:p>
          <a:p>
            <a:pPr lvl="1"/>
            <a:r>
              <a:rPr lang="en-US" sz="1200" kern="1200" dirty="0">
                <a:solidFill>
                  <a:schemeClr val="tx1"/>
                </a:solidFill>
                <a:effectLst/>
                <a:latin typeface="+mn-lt"/>
                <a:ea typeface="+mn-ea"/>
                <a:cs typeface="+mn-cs"/>
              </a:rPr>
              <a:t>-Provide increased access to capital</a:t>
            </a:r>
          </a:p>
          <a:p>
            <a:pPr lvl="1"/>
            <a:r>
              <a:rPr lang="en-US" sz="1200" kern="1200" dirty="0">
                <a:solidFill>
                  <a:schemeClr val="tx1"/>
                </a:solidFill>
                <a:effectLst/>
                <a:latin typeface="+mn-lt"/>
                <a:ea typeface="+mn-ea"/>
                <a:cs typeface="+mn-cs"/>
              </a:rPr>
              <a:t>-All should support fast growing companies that can become substantial employers: tech, bio AND other.</a:t>
            </a:r>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27</a:t>
            </a:fld>
            <a:endParaRPr lang="en-US" dirty="0"/>
          </a:p>
        </p:txBody>
      </p:sp>
    </p:spTree>
    <p:extLst>
      <p:ext uri="{BB962C8B-B14F-4D97-AF65-F5344CB8AC3E}">
        <p14:creationId xmlns:p14="http://schemas.microsoft.com/office/powerpoint/2010/main" val="1087514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Region 9 should support the development and operations of strong entrepreneurial assistance programs throughout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Aim to eliminate duplication and increase collaboration, while consolidating operations to obtain critical mass.</a:t>
            </a:r>
            <a:r>
              <a:rPr lang="en-US" sz="1200" b="1" dirty="0">
                <a:solidFill>
                  <a:schemeClr val="tx1">
                    <a:lumMod val="65000"/>
                    <a:lumOff val="35000"/>
                  </a:schemeClr>
                </a:solidFill>
              </a:rPr>
              <a:t> </a:t>
            </a:r>
            <a:endParaRPr lang="en-US" sz="1200" dirty="0">
              <a:solidFill>
                <a:schemeClr val="tx1">
                  <a:lumMod val="65000"/>
                  <a:lumOff val="35000"/>
                </a:schemeClr>
              </a:solidFill>
            </a:endParaRPr>
          </a:p>
          <a:p>
            <a:pPr marL="171450" indent="-171450">
              <a:buFont typeface="Arial" panose="020B0604020202020204" pitchFamily="34" charset="0"/>
              <a:buChar char="•"/>
            </a:pPr>
            <a:r>
              <a:rPr lang="en-US" dirty="0"/>
              <a:t>Need not just office space, you need to provide a comprehensive suite of services to entrepreneurs. Region has a number of assets, but thin</a:t>
            </a:r>
            <a:r>
              <a:rPr lang="en-US" baseline="0" dirty="0"/>
              <a:t> and fragmented. </a:t>
            </a:r>
          </a:p>
          <a:p>
            <a:pPr marL="171450" indent="-171450">
              <a:buFont typeface="Arial" panose="020B0604020202020204" pitchFamily="34" charset="0"/>
              <a:buChar char="•"/>
            </a:pPr>
            <a:r>
              <a:rPr lang="en-US" baseline="0" dirty="0"/>
              <a:t>Start one in Culpeper to fill a hole, otherwise, consolidate and offer better and more services, specialized help.</a:t>
            </a:r>
          </a:p>
          <a:p>
            <a:r>
              <a:rPr lang="en-US" u="sng" baseline="0" dirty="0"/>
              <a:t>Cathy’s notes: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Would provide grants, technical assistance — objective - get folks to work together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Defined co-working, incubator, accelerator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Everyone should be within 45minutes of some facility or program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Relatively easy to gain $ for buildings, but hard to get operational monies. Entrepreneurship is a public good, could invest there.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all work together, can stop duplication, share resources, have more specialized expertise (e.g. bio, food-based,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Objective should be inclusive so all residents are empowered by access to opportunities to create their own employment.</a:t>
            </a:r>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28</a:t>
            </a:fld>
            <a:endParaRPr lang="en-US" dirty="0"/>
          </a:p>
        </p:txBody>
      </p:sp>
    </p:spTree>
    <p:extLst>
      <p:ext uri="{BB962C8B-B14F-4D97-AF65-F5344CB8AC3E}">
        <p14:creationId xmlns:p14="http://schemas.microsoft.com/office/powerpoint/2010/main" val="1843498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Region 9 should increase the capital available for locally-grown businesses by providing a local tax incentive that builds on the Commonwealth's investment tax credit.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Lobby</a:t>
            </a:r>
            <a:r>
              <a:rPr lang="en-US" sz="1200" baseline="0" dirty="0">
                <a:solidFill>
                  <a:schemeClr val="tx1">
                    <a:lumMod val="65000"/>
                    <a:lumOff val="35000"/>
                  </a:schemeClr>
                </a:solidFill>
              </a:rPr>
              <a:t> for increase in the $5mm cap.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lumMod val="65000"/>
                    <a:lumOff val="35000"/>
                  </a:schemeClr>
                </a:solidFill>
              </a:rPr>
              <a:t>Locally, Region could fund a 50% booster to the credit. Example being Montgomery County MD which match’s Maryland’s Biotechnology Investment Tax Credit program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lumMod val="65000"/>
                    <a:lumOff val="35000"/>
                  </a:schemeClr>
                </a:solidFill>
              </a:rPr>
              <a:t>Cathy’s notes: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Objective, increased capital availability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2014, 254 investors claimed the existing tax credit on their VA returns. Some smaller portion of these folks invested in R9 companies (not known how many), but trying to get an idea how much this would cost.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Like Montgomery County, MD, a grant to match state tax credit.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 that these types of tax credits expand local investment, bring in outside $ and new $ (e.g., Minnesota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29</a:t>
            </a:fld>
            <a:endParaRPr lang="en-US" dirty="0"/>
          </a:p>
        </p:txBody>
      </p:sp>
    </p:spTree>
    <p:extLst>
      <p:ext uri="{BB962C8B-B14F-4D97-AF65-F5344CB8AC3E}">
        <p14:creationId xmlns:p14="http://schemas.microsoft.com/office/powerpoint/2010/main" val="125200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GO Virginia?</a:t>
            </a:r>
            <a:r>
              <a:rPr lang="en-US" baseline="0" dirty="0"/>
              <a:t> </a:t>
            </a:r>
          </a:p>
          <a:p>
            <a:pPr marL="171450" indent="-171450">
              <a:buFont typeface="Arial" panose="020B0604020202020204" pitchFamily="34" charset="0"/>
              <a:buChar char="•"/>
            </a:pPr>
            <a:r>
              <a:rPr lang="en-US" baseline="0" dirty="0"/>
              <a:t>Initiative 2 years in the making, The way forward in the field of economic development, Regionalizing economic development efforts</a:t>
            </a:r>
          </a:p>
          <a:p>
            <a:pPr marL="171450" indent="-171450">
              <a:buFont typeface="Arial" panose="020B0604020202020204" pitchFamily="34" charset="0"/>
              <a:buChar char="•"/>
            </a:pPr>
            <a:r>
              <a:rPr lang="en-US" baseline="0" dirty="0"/>
              <a:t>Greater collaboration and coordination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Combining resources for greater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Examples in NC, MI, NY, SC</a:t>
            </a:r>
          </a:p>
          <a:p>
            <a:pPr marL="171450" indent="-171450">
              <a:buFont typeface="Arial" panose="020B0604020202020204" pitchFamily="34" charset="0"/>
              <a:buChar char="•"/>
            </a:pPr>
            <a:endParaRPr lang="en-US" baseline="0" dirty="0"/>
          </a:p>
          <a:p>
            <a:r>
              <a:rPr lang="en-US" baseline="0" dirty="0"/>
              <a:t>Why should you care? </a:t>
            </a:r>
          </a:p>
          <a:p>
            <a:pPr marL="171450" indent="-171450">
              <a:buFont typeface="Arial" panose="020B0604020202020204" pitchFamily="34" charset="0"/>
              <a:buChar char="•"/>
            </a:pPr>
            <a:r>
              <a:rPr lang="en-US" baseline="0" dirty="0"/>
              <a:t>More and more money will be funneled thru GOVA</a:t>
            </a:r>
          </a:p>
          <a:p>
            <a:pPr marL="171450" indent="-171450">
              <a:buFont typeface="Arial" panose="020B0604020202020204" pitchFamily="34" charset="0"/>
              <a:buChar char="•"/>
            </a:pPr>
            <a:r>
              <a:rPr lang="en-US" baseline="0" dirty="0"/>
              <a:t>More and more of the decision making will happen at the regional level</a:t>
            </a:r>
          </a:p>
          <a:p>
            <a:pPr marL="171450" indent="-171450">
              <a:buFont typeface="Arial" panose="020B0604020202020204" pitchFamily="34" charset="0"/>
              <a:buChar char="•"/>
            </a:pPr>
            <a:r>
              <a:rPr lang="en-US" baseline="0" dirty="0"/>
              <a:t>Time to get in the game, take a seat at the table, and work as a region</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a:t>
            </a:fld>
            <a:endParaRPr lang="en-US" dirty="0"/>
          </a:p>
        </p:txBody>
      </p:sp>
    </p:spTree>
    <p:extLst>
      <p:ext uri="{BB962C8B-B14F-4D97-AF65-F5344CB8AC3E}">
        <p14:creationId xmlns:p14="http://schemas.microsoft.com/office/powerpoint/2010/main" val="771663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The Additional Capital for Expansion program should help high-growth companies in Region 9 accelerate and stay in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Seed and venture</a:t>
            </a:r>
            <a:r>
              <a:rPr lang="en-US" sz="1200" baseline="0" dirty="0">
                <a:solidFill>
                  <a:schemeClr val="tx1">
                    <a:lumMod val="65000"/>
                    <a:lumOff val="35000"/>
                  </a:schemeClr>
                </a:solidFill>
              </a:rPr>
              <a:t> is okay, but Series A, B and C is more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lumMod val="65000"/>
                    <a:lumOff val="35000"/>
                  </a:schemeClr>
                </a:solidFill>
              </a:rPr>
              <a:t>Consider a hybrid fund – public money thrown in with private equity money that runs the fund. Examples: Michigan Accelerator Fund and the Ohio Rev 1 Fund.</a:t>
            </a:r>
            <a:endParaRPr lang="en-US" sz="1400" dirty="0"/>
          </a:p>
          <a:p>
            <a:endParaRPr lang="en-US" dirty="0"/>
          </a:p>
          <a:p>
            <a:r>
              <a:rPr lang="en-US" u="sng" dirty="0"/>
              <a:t>Cathy’s Notes: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Objective: provide capital for fast growing young businesses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Known that companies are leaving area b/c latter stage investors from away are requiring relocation.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Either attract VCs to open offices here (they tend to invest locally) AND/OR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a hybrid fund where state and private dollars are invested alongside, with same goal - financial returns. [Note I gave Jim Cheng the paper on this at his request.]</a:t>
            </a:r>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30</a:t>
            </a:fld>
            <a:endParaRPr lang="en-US" dirty="0"/>
          </a:p>
        </p:txBody>
      </p:sp>
    </p:spTree>
    <p:extLst>
      <p:ext uri="{BB962C8B-B14F-4D97-AF65-F5344CB8AC3E}">
        <p14:creationId xmlns:p14="http://schemas.microsoft.com/office/powerpoint/2010/main" val="2349719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SHOULD YOU CARE</a:t>
            </a:r>
          </a:p>
          <a:p>
            <a:r>
              <a:rPr lang="en-US" baseline="0" dirty="0"/>
              <a:t>This was clearly one of the biggest issues (#2 only to workforce) the Region faces. You simply have little or no “product” to offer. Companies are leaving. No way to attract new companies.</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31</a:t>
            </a:fld>
            <a:endParaRPr lang="en-US" dirty="0"/>
          </a:p>
        </p:txBody>
      </p:sp>
    </p:spTree>
    <p:extLst>
      <p:ext uri="{BB962C8B-B14F-4D97-AF65-F5344CB8AC3E}">
        <p14:creationId xmlns:p14="http://schemas.microsoft.com/office/powerpoint/2010/main" val="1093003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Sites in 6</a:t>
            </a:r>
            <a:r>
              <a:rPr lang="en-US" baseline="0" dirty="0"/>
              <a:t> of the 10 counties</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32</a:t>
            </a:fld>
            <a:endParaRPr lang="en-US" dirty="0"/>
          </a:p>
        </p:txBody>
      </p:sp>
    </p:spTree>
    <p:extLst>
      <p:ext uri="{BB962C8B-B14F-4D97-AF65-F5344CB8AC3E}">
        <p14:creationId xmlns:p14="http://schemas.microsoft.com/office/powerpoint/2010/main" val="2148687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 place to put biomedical/biotechnology</a:t>
            </a:r>
          </a:p>
          <a:p>
            <a:pPr marL="171450" indent="-171450">
              <a:buFont typeface="Arial" panose="020B0604020202020204" pitchFamily="34" charset="0"/>
              <a:buChar char="•"/>
            </a:pPr>
            <a:r>
              <a:rPr lang="en-US" dirty="0"/>
              <a:t>Very limited sites for</a:t>
            </a:r>
            <a:r>
              <a:rPr lang="en-US" baseline="0" dirty="0"/>
              <a:t> the other industries</a:t>
            </a:r>
          </a:p>
          <a:p>
            <a:pPr marL="171450" indent="-171450">
              <a:buFont typeface="Arial" panose="020B0604020202020204" pitchFamily="34" charset="0"/>
              <a:buChar char="•"/>
            </a:pPr>
            <a:r>
              <a:rPr lang="en-US" baseline="0" dirty="0"/>
              <a:t>Clearly a limiting factor for the Region</a:t>
            </a:r>
          </a:p>
          <a:p>
            <a:pPr marL="171450" indent="-171450">
              <a:buFont typeface="Arial" panose="020B0604020202020204" pitchFamily="34" charset="0"/>
              <a:buChar char="•"/>
            </a:pPr>
            <a:r>
              <a:rPr lang="en-US" baseline="0" dirty="0"/>
              <a:t>Good news – some needs are low cost to address – Phase I ESAs, wetlands delineation, geotechnical. </a:t>
            </a:r>
          </a:p>
          <a:p>
            <a:pPr marL="171450" indent="-171450">
              <a:buFont typeface="Arial" panose="020B0604020202020204" pitchFamily="34" charset="0"/>
              <a:buChar char="•"/>
            </a:pPr>
            <a:r>
              <a:rPr lang="en-US" baseline="0" dirty="0"/>
              <a:t>Bad news – many sites will require a large infrastructure investment.</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33</a:t>
            </a:fld>
            <a:endParaRPr lang="en-US" dirty="0"/>
          </a:p>
        </p:txBody>
      </p:sp>
    </p:spTree>
    <p:extLst>
      <p:ext uri="{BB962C8B-B14F-4D97-AF65-F5344CB8AC3E}">
        <p14:creationId xmlns:p14="http://schemas.microsoft.com/office/powerpoint/2010/main" val="1905804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34</a:t>
            </a:fld>
            <a:endParaRPr lang="en-US" dirty="0"/>
          </a:p>
        </p:txBody>
      </p:sp>
    </p:spTree>
    <p:extLst>
      <p:ext uri="{BB962C8B-B14F-4D97-AF65-F5344CB8AC3E}">
        <p14:creationId xmlns:p14="http://schemas.microsoft.com/office/powerpoint/2010/main" val="3251529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1078B-1F9F-9043-8A98-11D8F87482BB}" type="slidenum">
              <a:rPr lang="en-US" smtClean="0"/>
              <a:t>35</a:t>
            </a:fld>
            <a:endParaRPr lang="en-US" dirty="0"/>
          </a:p>
        </p:txBody>
      </p:sp>
    </p:spTree>
    <p:extLst>
      <p:ext uri="{BB962C8B-B14F-4D97-AF65-F5344CB8AC3E}">
        <p14:creationId xmlns:p14="http://schemas.microsoft.com/office/powerpoint/2010/main" val="3708953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recommended improvements to be made, possibly</a:t>
            </a:r>
            <a:r>
              <a:rPr lang="en-US" baseline="0" dirty="0"/>
              <a:t> through GOVA. (covered in later slides)</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36</a:t>
            </a:fld>
            <a:endParaRPr lang="en-US" dirty="0"/>
          </a:p>
        </p:txBody>
      </p:sp>
    </p:spTree>
    <p:extLst>
      <p:ext uri="{BB962C8B-B14F-4D97-AF65-F5344CB8AC3E}">
        <p14:creationId xmlns:p14="http://schemas.microsoft.com/office/powerpoint/2010/main" val="1555165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a:t>
            </a:r>
            <a:r>
              <a:rPr lang="en-US" baseline="0" dirty="0"/>
              <a:t> have to fly through these slides, so I don’t need to do notes. Just focus on the site improvement action items.</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37</a:t>
            </a:fld>
            <a:endParaRPr lang="en-US" dirty="0"/>
          </a:p>
        </p:txBody>
      </p:sp>
    </p:spTree>
    <p:extLst>
      <p:ext uri="{BB962C8B-B14F-4D97-AF65-F5344CB8AC3E}">
        <p14:creationId xmlns:p14="http://schemas.microsoft.com/office/powerpoint/2010/main" val="1652147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a:t>
            </a:r>
            <a:r>
              <a:rPr lang="en-US" baseline="0" dirty="0"/>
              <a:t> have to fly through these slides, so I don’t need to do notes. Just focus on the site improvement action items.</a:t>
            </a:r>
            <a:endParaRPr lang="en-US" dirty="0"/>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38</a:t>
            </a:fld>
            <a:endParaRPr lang="en-US" dirty="0"/>
          </a:p>
        </p:txBody>
      </p:sp>
    </p:spTree>
    <p:extLst>
      <p:ext uri="{BB962C8B-B14F-4D97-AF65-F5344CB8AC3E}">
        <p14:creationId xmlns:p14="http://schemas.microsoft.com/office/powerpoint/2010/main" val="398729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a:t>
            </a:r>
            <a:r>
              <a:rPr lang="en-US" baseline="0" dirty="0"/>
              <a:t> have to fly through these slides, so I don’t need to do notes. Just focus on the site improvement action items.</a:t>
            </a:r>
            <a:endParaRPr lang="en-US" dirty="0"/>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39</a:t>
            </a:fld>
            <a:endParaRPr lang="en-US" dirty="0"/>
          </a:p>
        </p:txBody>
      </p:sp>
    </p:spTree>
    <p:extLst>
      <p:ext uri="{BB962C8B-B14F-4D97-AF65-F5344CB8AC3E}">
        <p14:creationId xmlns:p14="http://schemas.microsoft.com/office/powerpoint/2010/main" val="141093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briefly describe the work that was completed. Focus on</a:t>
            </a:r>
            <a:r>
              <a:rPr lang="en-US" baseline="0" dirty="0"/>
              <a:t> stakeholder engagement (100+) plus business survey.</a:t>
            </a:r>
          </a:p>
          <a:p>
            <a:endParaRPr lang="en-US" baseline="0" dirty="0"/>
          </a:p>
          <a:p>
            <a:r>
              <a:rPr lang="en-US" baseline="0" dirty="0"/>
              <a:t>Work that was done to identify the framework:</a:t>
            </a:r>
          </a:p>
          <a:p>
            <a:pPr marL="228600" indent="-228600">
              <a:buFont typeface="+mj-lt"/>
              <a:buAutoNum type="arabicPeriod"/>
            </a:pPr>
            <a:r>
              <a:rPr lang="en-US" baseline="0" dirty="0"/>
              <a:t>Business survey</a:t>
            </a:r>
          </a:p>
          <a:p>
            <a:pPr marL="228600" indent="-228600">
              <a:buFont typeface="+mj-lt"/>
              <a:buAutoNum type="arabicPeriod"/>
            </a:pPr>
            <a:r>
              <a:rPr lang="en-US" baseline="0" dirty="0"/>
              <a:t>Economic analysis – past and projected</a:t>
            </a:r>
          </a:p>
          <a:p>
            <a:pPr marL="228600" indent="-228600">
              <a:buFont typeface="+mj-lt"/>
              <a:buAutoNum type="arabicPeriod"/>
            </a:pPr>
            <a:r>
              <a:rPr lang="en-US" baseline="0" dirty="0"/>
              <a:t>Workforce – occupations, labor skills vs. demands</a:t>
            </a:r>
          </a:p>
          <a:p>
            <a:pPr marL="228600" indent="-228600">
              <a:buFont typeface="+mj-lt"/>
              <a:buAutoNum type="arabicPeriod"/>
            </a:pPr>
            <a:r>
              <a:rPr lang="en-US" baseline="0" dirty="0"/>
              <a:t>Inventory of innovation assets – because to remain healthy, regional economies need to create an environment in which new businesses and industries can thrive</a:t>
            </a:r>
          </a:p>
          <a:p>
            <a:pPr marL="228600" indent="-228600">
              <a:buFont typeface="+mj-lt"/>
              <a:buAutoNum type="arabicPeriod"/>
            </a:pPr>
            <a:r>
              <a:rPr lang="en-US" baseline="0" dirty="0"/>
              <a:t>Inventory and assessment of commercial and industrial sites</a:t>
            </a:r>
          </a:p>
          <a:p>
            <a:pPr marL="228600" indent="-228600">
              <a:buFont typeface="+mj-lt"/>
              <a:buAutoNum type="arabicPeriod"/>
            </a:pPr>
            <a:r>
              <a:rPr lang="en-US" baseline="0" dirty="0"/>
              <a:t>Interviews with business leaders, public officials, economic development and workforce officials, and numerous stakeholders</a:t>
            </a:r>
          </a:p>
          <a:p>
            <a:pPr marL="228600" indent="-228600">
              <a:buFont typeface="+mj-lt"/>
              <a:buAutoNum type="arabicPeriod"/>
            </a:pPr>
            <a:r>
              <a:rPr lang="en-US" baseline="0" dirty="0"/>
              <a:t>Identification of competitive industries</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4</a:t>
            </a:fld>
            <a:endParaRPr lang="en-US" dirty="0"/>
          </a:p>
        </p:txBody>
      </p:sp>
    </p:spTree>
    <p:extLst>
      <p:ext uri="{BB962C8B-B14F-4D97-AF65-F5344CB8AC3E}">
        <p14:creationId xmlns:p14="http://schemas.microsoft.com/office/powerpoint/2010/main" val="3387687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a:t>
            </a:r>
            <a:r>
              <a:rPr lang="en-US" baseline="0" dirty="0"/>
              <a:t> have to fly through these slides, so I don’t need to do notes. Just focus on the site improvement action items.</a:t>
            </a:r>
            <a:endParaRPr lang="en-US" dirty="0"/>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40</a:t>
            </a:fld>
            <a:endParaRPr lang="en-US" dirty="0"/>
          </a:p>
        </p:txBody>
      </p:sp>
    </p:spTree>
    <p:extLst>
      <p:ext uri="{BB962C8B-B14F-4D97-AF65-F5344CB8AC3E}">
        <p14:creationId xmlns:p14="http://schemas.microsoft.com/office/powerpoint/2010/main" val="1505145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a:t>
            </a:r>
            <a:r>
              <a:rPr lang="en-US" baseline="0" dirty="0"/>
              <a:t> have to fly through these slides, so I don’t need to do notes. Just focus on the site improvement action items.</a:t>
            </a:r>
            <a:endParaRPr lang="en-US" dirty="0"/>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41</a:t>
            </a:fld>
            <a:endParaRPr lang="en-US" dirty="0"/>
          </a:p>
        </p:txBody>
      </p:sp>
    </p:spTree>
    <p:extLst>
      <p:ext uri="{BB962C8B-B14F-4D97-AF65-F5344CB8AC3E}">
        <p14:creationId xmlns:p14="http://schemas.microsoft.com/office/powerpoint/2010/main" val="3579640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a:t>
            </a:r>
            <a:r>
              <a:rPr lang="en-US" baseline="0" dirty="0"/>
              <a:t> have to fly through these slides, so I don’t need to do notes. Just focus on the site improvement action items.</a:t>
            </a:r>
            <a:endParaRPr lang="en-US" dirty="0"/>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42</a:t>
            </a:fld>
            <a:endParaRPr lang="en-US" dirty="0"/>
          </a:p>
        </p:txBody>
      </p:sp>
    </p:spTree>
    <p:extLst>
      <p:ext uri="{BB962C8B-B14F-4D97-AF65-F5344CB8AC3E}">
        <p14:creationId xmlns:p14="http://schemas.microsoft.com/office/powerpoint/2010/main" val="3261718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This initiative would position the UVA Research Park to be the premier office and research park in the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Master plan just completed, they appear to be opening up to other 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Our</a:t>
            </a:r>
            <a:r>
              <a:rPr lang="en-US" sz="1200" baseline="0" dirty="0">
                <a:solidFill>
                  <a:schemeClr val="tx1">
                    <a:lumMod val="65000"/>
                    <a:lumOff val="35000"/>
                  </a:schemeClr>
                </a:solidFill>
              </a:rPr>
              <a:t> initial outreach to them indicated that they would be willing to consider non-UVA-users.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lumMod val="65000"/>
                    <a:lumOff val="35000"/>
                  </a:schemeClr>
                </a:solidFill>
              </a:rPr>
              <a:t>This is the top park in the Region for readiness.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lumMod val="65000"/>
                    <a:lumOff val="35000"/>
                  </a:schemeClr>
                </a:solidFill>
              </a:rPr>
              <a:t>We did not profile it because, until August, it was not even clear if UVA would accept anything but a college-use there.</a:t>
            </a:r>
            <a:endParaRPr lang="en-US" sz="1200" dirty="0">
              <a:solidFill>
                <a:schemeClr val="tx1">
                  <a:lumMod val="65000"/>
                  <a:lumOff val="35000"/>
                </a:schemeClr>
              </a:solidFill>
            </a:endParaRPr>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43</a:t>
            </a:fld>
            <a:endParaRPr lang="en-US" dirty="0"/>
          </a:p>
        </p:txBody>
      </p:sp>
    </p:spTree>
    <p:extLst>
      <p:ext uri="{BB962C8B-B14F-4D97-AF65-F5344CB8AC3E}">
        <p14:creationId xmlns:p14="http://schemas.microsoft.com/office/powerpoint/2010/main" val="16136980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Region 9 should encourage additional site development activities beyond the six aforementioned sites and the UVA Research Park.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Why – B/C site development takes many years, need to get</a:t>
            </a:r>
            <a:r>
              <a:rPr lang="en-US" sz="1200" baseline="0" dirty="0">
                <a:solidFill>
                  <a:schemeClr val="tx1">
                    <a:lumMod val="65000"/>
                    <a:lumOff val="35000"/>
                  </a:schemeClr>
                </a:solidFill>
              </a:rPr>
              <a:t> “product” into the “pipeline”.</a:t>
            </a:r>
            <a:endParaRPr lang="en-US" sz="1200" dirty="0">
              <a:solidFill>
                <a:schemeClr val="tx1">
                  <a:lumMod val="65000"/>
                  <a:lumOff val="35000"/>
                </a:schemeClr>
              </a:solidFill>
            </a:endParaRPr>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44</a:t>
            </a:fld>
            <a:endParaRPr lang="en-US" dirty="0"/>
          </a:p>
        </p:txBody>
      </p:sp>
    </p:spTree>
    <p:extLst>
      <p:ext uri="{BB962C8B-B14F-4D97-AF65-F5344CB8AC3E}">
        <p14:creationId xmlns:p14="http://schemas.microsoft.com/office/powerpoint/2010/main" val="1051090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these are important:</a:t>
            </a:r>
          </a:p>
          <a:p>
            <a:pPr marL="171450" indent="-171450">
              <a:buFont typeface="Arial" panose="020B0604020202020204" pitchFamily="34" charset="0"/>
              <a:buChar char="•"/>
            </a:pPr>
            <a:r>
              <a:rPr lang="en-US" dirty="0"/>
              <a:t>Need direction, leadership and funding</a:t>
            </a:r>
          </a:p>
        </p:txBody>
      </p:sp>
      <p:sp>
        <p:nvSpPr>
          <p:cNvPr id="4" name="Slide Number Placeholder 3"/>
          <p:cNvSpPr>
            <a:spLocks noGrp="1"/>
          </p:cNvSpPr>
          <p:nvPr>
            <p:ph type="sldNum" sz="quarter" idx="10"/>
          </p:nvPr>
        </p:nvSpPr>
        <p:spPr/>
        <p:txBody>
          <a:bodyPr/>
          <a:lstStyle/>
          <a:p>
            <a:fld id="{2471078B-1F9F-9043-8A98-11D8F87482BB}" type="slidenum">
              <a:rPr lang="en-US" smtClean="0"/>
              <a:t>45</a:t>
            </a:fld>
            <a:endParaRPr lang="en-US" dirty="0"/>
          </a:p>
        </p:txBody>
      </p:sp>
    </p:spTree>
    <p:extLst>
      <p:ext uri="{BB962C8B-B14F-4D97-AF65-F5344CB8AC3E}">
        <p14:creationId xmlns:p14="http://schemas.microsoft.com/office/powerpoint/2010/main" val="1296732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Recession and shift in local economies has forced regional EDOs to rethink</a:t>
            </a:r>
            <a:r>
              <a:rPr lang="en-US" sz="1200" baseline="0" dirty="0">
                <a:solidFill>
                  <a:schemeClr val="tx1">
                    <a:lumMod val="65000"/>
                    <a:lumOff val="35000"/>
                  </a:schemeClr>
                </a:solidFill>
              </a:rPr>
              <a:t> what they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lumMod val="65000"/>
                    <a:lumOff val="35000"/>
                  </a:schemeClr>
                </a:solidFill>
              </a:rPr>
              <a:t>Once marketing and attraction, now WF, access to capital, BR&amp;E, site development, quality of life initiatives….</a:t>
            </a:r>
            <a:endParaRPr lang="en-US"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The Central Virginia Partnership leadership needs to shift resources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provide additional site readiness support to municipal EDOs within the region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facilitate greater coordination between regional stakeholders and the University of Virginia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UVA is the economic development driver for the region.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Start ups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Medical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R&amp;D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Research park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lumMod val="65000"/>
                  <a:lumOff val="35000"/>
                </a:schemeClr>
              </a:solidFill>
            </a:endParaRPr>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46</a:t>
            </a:fld>
            <a:endParaRPr lang="en-US" dirty="0"/>
          </a:p>
        </p:txBody>
      </p:sp>
    </p:spTree>
    <p:extLst>
      <p:ext uri="{BB962C8B-B14F-4D97-AF65-F5344CB8AC3E}">
        <p14:creationId xmlns:p14="http://schemas.microsoft.com/office/powerpoint/2010/main" val="3146948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National trend for regional EDOs is greater private funding support and the</a:t>
            </a:r>
            <a:r>
              <a:rPr lang="en-US" sz="1200" baseline="0" dirty="0">
                <a:solidFill>
                  <a:schemeClr val="tx1">
                    <a:lumMod val="65000"/>
                    <a:lumOff val="35000"/>
                  </a:schemeClr>
                </a:solidFill>
              </a:rPr>
              <a:t> raising of funds through organized funding campaigns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lumMod val="65000"/>
                    <a:lumOff val="35000"/>
                  </a:schemeClr>
                </a:solidFill>
              </a:rPr>
              <a:t>This is a very unique region with a unique set of challenges (attitudes toward more development, ability of existing businesses to find space) and opportunities (innovation, commercialization of R&amp;D and new business start-ups)</a:t>
            </a:r>
            <a:endParaRPr 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Develop a sustainable funding mechanism that will give Region 9’s support organization the financial resources needed to address these emerging challenges and opportunities and allow for Plan execution.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rPr>
              <a:t>Will also provide funding to leverage</a:t>
            </a:r>
            <a:r>
              <a:rPr lang="en-US" sz="1200" baseline="0" dirty="0">
                <a:solidFill>
                  <a:schemeClr val="tx1">
                    <a:lumMod val="65000"/>
                    <a:lumOff val="35000"/>
                  </a:schemeClr>
                </a:solidFill>
              </a:rPr>
              <a:t> GOVA investment that will be required</a:t>
            </a:r>
            <a:endParaRPr lang="en-US" sz="1200" dirty="0">
              <a:solidFill>
                <a:schemeClr val="tx1">
                  <a:lumMod val="65000"/>
                  <a:lumOff val="35000"/>
                </a:schemeClr>
              </a:solidFill>
            </a:endParaRPr>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47</a:t>
            </a:fld>
            <a:endParaRPr lang="en-US" dirty="0"/>
          </a:p>
        </p:txBody>
      </p:sp>
    </p:spTree>
    <p:extLst>
      <p:ext uri="{BB962C8B-B14F-4D97-AF65-F5344CB8AC3E}">
        <p14:creationId xmlns:p14="http://schemas.microsoft.com/office/powerpoint/2010/main" val="1136553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71078B-1F9F-9043-8A98-11D8F87482B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40933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Helen Slide</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49</a:t>
            </a:fld>
            <a:endParaRPr lang="en-US" dirty="0"/>
          </a:p>
        </p:txBody>
      </p:sp>
    </p:spTree>
    <p:extLst>
      <p:ext uri="{BB962C8B-B14F-4D97-AF65-F5344CB8AC3E}">
        <p14:creationId xmlns:p14="http://schemas.microsoft.com/office/powerpoint/2010/main" val="159442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326 pages. </a:t>
            </a:r>
          </a:p>
          <a:p>
            <a:pPr marL="171450" indent="-171450">
              <a:buFont typeface="Arial" panose="020B0604020202020204" pitchFamily="34" charset="0"/>
              <a:buChar char="•"/>
            </a:pPr>
            <a:r>
              <a:rPr lang="en-US" dirty="0"/>
              <a:t>Herculean  </a:t>
            </a:r>
          </a:p>
          <a:p>
            <a:pPr marL="171450" indent="-171450">
              <a:buFont typeface="Arial" panose="020B0604020202020204" pitchFamily="34" charset="0"/>
              <a:buChar char="•"/>
            </a:pPr>
            <a:r>
              <a:rPr lang="en-US" dirty="0"/>
              <a:t>DHCD has reviewed, very minor edits submitted</a:t>
            </a:r>
          </a:p>
          <a:p>
            <a:pPr marL="171450" indent="-171450">
              <a:buFont typeface="Arial" panose="020B0604020202020204" pitchFamily="34" charset="0"/>
              <a:buChar char="•"/>
            </a:pPr>
            <a:r>
              <a:rPr lang="en-US" dirty="0"/>
              <a:t>Expect approval</a:t>
            </a:r>
          </a:p>
        </p:txBody>
      </p:sp>
      <p:sp>
        <p:nvSpPr>
          <p:cNvPr id="4" name="Slide Number Placeholder 3"/>
          <p:cNvSpPr>
            <a:spLocks noGrp="1"/>
          </p:cNvSpPr>
          <p:nvPr>
            <p:ph type="sldNum" sz="quarter" idx="10"/>
          </p:nvPr>
        </p:nvSpPr>
        <p:spPr/>
        <p:txBody>
          <a:bodyPr/>
          <a:lstStyle/>
          <a:p>
            <a:fld id="{2471078B-1F9F-9043-8A98-11D8F87482BB}" type="slidenum">
              <a:rPr lang="en-US" smtClean="0"/>
              <a:t>5</a:t>
            </a:fld>
            <a:endParaRPr lang="en-US" dirty="0"/>
          </a:p>
        </p:txBody>
      </p:sp>
    </p:spTree>
    <p:extLst>
      <p:ext uri="{BB962C8B-B14F-4D97-AF65-F5344CB8AC3E}">
        <p14:creationId xmlns:p14="http://schemas.microsoft.com/office/powerpoint/2010/main" val="285913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You lost 7,000 jobs during the recession, but r</a:t>
            </a:r>
            <a:r>
              <a:rPr lang="en-US" sz="1200" dirty="0"/>
              <a:t>egion grew by 18,500 jobs or (10.5%) in the last </a:t>
            </a:r>
            <a:r>
              <a:rPr lang="en-US" dirty="0"/>
              <a:t>ten years</a:t>
            </a:r>
            <a:r>
              <a:rPr lang="en-US" sz="1200" dirty="0"/>
              <a:t>, outpacing</a:t>
            </a:r>
            <a:r>
              <a:rPr lang="en-US" sz="1200" baseline="0" dirty="0"/>
              <a:t> the rest of the country which grew at 4.5%</a:t>
            </a:r>
          </a:p>
          <a:p>
            <a:pPr marL="171450" indent="-171450">
              <a:buFont typeface="Arial" panose="020B0604020202020204" pitchFamily="34" charset="0"/>
              <a:buChar char="•"/>
              <a:defRPr/>
            </a:pPr>
            <a:r>
              <a:rPr lang="en-US" sz="1200" baseline="0" dirty="0"/>
              <a:t>So one might look at that and say, hey we are ok.</a:t>
            </a:r>
          </a:p>
          <a:p>
            <a:pPr marL="171450" indent="-171450">
              <a:buFont typeface="Arial" panose="020B0604020202020204" pitchFamily="34" charset="0"/>
              <a:buChar char="•"/>
              <a:defRPr/>
            </a:pPr>
            <a:r>
              <a:rPr lang="en-US" sz="1200" baseline="0" dirty="0"/>
              <a:t>But here is where there is concern:</a:t>
            </a:r>
          </a:p>
          <a:p>
            <a:pPr marL="628650" lvl="1" indent="-171450">
              <a:buFont typeface="Arial" panose="020B0604020202020204" pitchFamily="34" charset="0"/>
              <a:buChar char="•"/>
              <a:defRPr/>
            </a:pPr>
            <a:r>
              <a:rPr lang="en-US" sz="1200" baseline="0" dirty="0"/>
              <a:t>All the growth occurred in the Thomas Jefferson Planning area</a:t>
            </a:r>
          </a:p>
          <a:p>
            <a:pPr marL="628650" lvl="1" indent="-171450">
              <a:buFont typeface="Arial" panose="020B0604020202020204" pitchFamily="34" charset="0"/>
              <a:buChar char="•"/>
              <a:defRPr/>
            </a:pPr>
            <a:r>
              <a:rPr lang="en-US" sz="1200" baseline="0" dirty="0"/>
              <a:t>And there is still significant job loss in blue collar positions</a:t>
            </a:r>
            <a:endParaRPr lang="en-US" sz="1200" dirty="0"/>
          </a:p>
          <a:p>
            <a:pPr marL="171450" indent="-171450">
              <a:buFont typeface="Arial" panose="020B0604020202020204" pitchFamily="34" charset="0"/>
              <a:buChar char="•"/>
              <a:defRPr/>
            </a:pPr>
            <a:r>
              <a:rPr lang="en-US" dirty="0"/>
              <a:t>You now have a very different job mix.</a:t>
            </a:r>
          </a:p>
          <a:p>
            <a:pPr marL="171450" indent="-171450">
              <a:buFont typeface="Arial" panose="020B0604020202020204" pitchFamily="34" charset="0"/>
              <a:buChar char="•"/>
              <a:defRPr/>
            </a:pPr>
            <a:r>
              <a:rPr lang="en-US" dirty="0"/>
              <a:t>Region is projected to grow another 28,800 jobs or 15% over the next</a:t>
            </a:r>
            <a:r>
              <a:rPr lang="en-US" baseline="0" dirty="0"/>
              <a:t> 10 years!!</a:t>
            </a:r>
          </a:p>
          <a:p>
            <a:pPr marL="171450" indent="-17145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6</a:t>
            </a:fld>
            <a:endParaRPr lang="en-US" dirty="0"/>
          </a:p>
        </p:txBody>
      </p:sp>
    </p:spTree>
    <p:extLst>
      <p:ext uri="{BB962C8B-B14F-4D97-AF65-F5344CB8AC3E}">
        <p14:creationId xmlns:p14="http://schemas.microsoft.com/office/powerpoint/2010/main" val="291468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Don’t try to interpret – we just want you to know that we are looking at industries by County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Since 2006 your economy is down almost 8,000 jobs in construction, manufacturing and wholesale and has increased almost 10,000 jobs in industries that require advanced degrees</a:t>
            </a:r>
          </a:p>
          <a:p>
            <a:pPr marL="171450" indent="-171450">
              <a:buFont typeface="Arial" panose="020B0604020202020204" pitchFamily="34" charset="0"/>
              <a:buChar char="•"/>
            </a:pPr>
            <a:r>
              <a:rPr lang="en-US" baseline="0" dirty="0"/>
              <a:t>Manufacturing still down 1,000 jobs for the region, and was down everywhere except in Nelson and Orange</a:t>
            </a:r>
          </a:p>
          <a:p>
            <a:pPr marL="171450" indent="-171450">
              <a:buFont typeface="Arial" panose="020B0604020202020204" pitchFamily="34" charset="0"/>
              <a:buChar char="•"/>
            </a:pPr>
            <a:r>
              <a:rPr lang="en-US" baseline="0" dirty="0"/>
              <a:t>Lost 1/3 of your workforce in construction which is down everywhere</a:t>
            </a:r>
          </a:p>
          <a:p>
            <a:pPr marL="171450" indent="-171450">
              <a:buFont typeface="Arial" panose="020B0604020202020204" pitchFamily="34" charset="0"/>
              <a:buChar char="•"/>
            </a:pPr>
            <a:r>
              <a:rPr lang="en-US" dirty="0"/>
              <a:t>Vast majority of job expansion happened in just Albemarle/Charlottesville (plus Louisa County), biggest chunk of that was education (public university).</a:t>
            </a:r>
          </a:p>
          <a:p>
            <a:pPr marL="171450" indent="-171450">
              <a:buFont typeface="Arial" panose="020B0604020202020204" pitchFamily="34" charset="0"/>
              <a:buChar char="•"/>
            </a:pPr>
            <a:r>
              <a:rPr lang="en-US" dirty="0"/>
              <a:t>Your economy is becoming very homogenous</a:t>
            </a:r>
          </a:p>
          <a:p>
            <a:pPr marL="171450" indent="-171450">
              <a:buFont typeface="Arial" panose="020B0604020202020204" pitchFamily="34" charset="0"/>
              <a:buChar char="•"/>
            </a:pPr>
            <a:r>
              <a:rPr lang="en-US" dirty="0"/>
              <a:t>GO VA is about growth and diversification</a:t>
            </a:r>
          </a:p>
        </p:txBody>
      </p:sp>
      <p:sp>
        <p:nvSpPr>
          <p:cNvPr id="4" name="Slide Number Placeholder 3"/>
          <p:cNvSpPr>
            <a:spLocks noGrp="1"/>
          </p:cNvSpPr>
          <p:nvPr>
            <p:ph type="sldNum" sz="quarter" idx="10"/>
          </p:nvPr>
        </p:nvSpPr>
        <p:spPr/>
        <p:txBody>
          <a:bodyPr/>
          <a:lstStyle/>
          <a:p>
            <a:fld id="{2471078B-1F9F-9043-8A98-11D8F87482BB}" type="slidenum">
              <a:rPr lang="en-US" smtClean="0"/>
              <a:t>7</a:t>
            </a:fld>
            <a:endParaRPr lang="en-US" dirty="0"/>
          </a:p>
        </p:txBody>
      </p:sp>
    </p:spTree>
    <p:extLst>
      <p:ext uri="{BB962C8B-B14F-4D97-AF65-F5344CB8AC3E}">
        <p14:creationId xmlns:p14="http://schemas.microsoft.com/office/powerpoint/2010/main" val="367323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component of GOV was to get regions to focus on their competitive industries.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Targeted Sectors: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1">
                    <a:lumMod val="65000"/>
                    <a:lumOff val="35000"/>
                  </a:schemeClr>
                </a:solidFill>
              </a:rPr>
              <a:t>IT/Communications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1">
                    <a:lumMod val="65000"/>
                    <a:lumOff val="35000"/>
                  </a:schemeClr>
                </a:solidFill>
              </a:rPr>
              <a:t>Bio-medical</a:t>
            </a:r>
            <a:r>
              <a:rPr lang="en-US" sz="1200" baseline="0" dirty="0">
                <a:solidFill>
                  <a:schemeClr val="tx1">
                    <a:lumMod val="65000"/>
                    <a:lumOff val="35000"/>
                  </a:schemeClr>
                </a:solidFill>
              </a:rPr>
              <a:t> &amp; Life Sciences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Finance &amp; Business Services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Food &amp; Beverage Manufacturing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tx1">
                    <a:lumMod val="65000"/>
                    <a:lumOff val="35000"/>
                  </a:schemeClr>
                </a:solidFill>
              </a:rPr>
              <a:t>Light Manufacturing</a:t>
            </a:r>
            <a:endParaRPr lang="en-US" dirty="0"/>
          </a:p>
        </p:txBody>
      </p:sp>
      <p:sp>
        <p:nvSpPr>
          <p:cNvPr id="4" name="Slide Number Placeholder 3"/>
          <p:cNvSpPr>
            <a:spLocks noGrp="1"/>
          </p:cNvSpPr>
          <p:nvPr>
            <p:ph type="sldNum" sz="quarter" idx="10"/>
          </p:nvPr>
        </p:nvSpPr>
        <p:spPr/>
        <p:txBody>
          <a:bodyPr/>
          <a:lstStyle/>
          <a:p>
            <a:fld id="{2471078B-1F9F-9043-8A98-11D8F87482BB}" type="slidenum">
              <a:rPr lang="en-US" smtClean="0"/>
              <a:t>8</a:t>
            </a:fld>
            <a:endParaRPr lang="en-US" dirty="0"/>
          </a:p>
        </p:txBody>
      </p:sp>
    </p:spTree>
    <p:extLst>
      <p:ext uri="{BB962C8B-B14F-4D97-AF65-F5344CB8AC3E}">
        <p14:creationId xmlns:p14="http://schemas.microsoft.com/office/powerpoint/2010/main" val="221868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Lots of nearby IT growth – NOVA and other counties, huge federal demand. We are seeing this spread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growth</a:t>
            </a:r>
          </a:p>
          <a:p>
            <a:pPr marL="171450" indent="-171450">
              <a:buFont typeface="Arial" panose="020B0604020202020204" pitchFamily="34" charset="0"/>
              <a:buChar char="•"/>
            </a:pPr>
            <a:r>
              <a:rPr lang="en-US" dirty="0"/>
              <a:t>High wage, growing and already prevalent, innovation economy and aligned politically – what people want.</a:t>
            </a:r>
          </a:p>
          <a:p>
            <a:pPr marL="171450" indent="-171450">
              <a:buFont typeface="Arial" panose="020B0604020202020204" pitchFamily="34" charset="0"/>
              <a:buChar char="•"/>
            </a:pPr>
            <a:r>
              <a:rPr lang="en-US" dirty="0"/>
              <a:t>Culpeper – already has an existing data center</a:t>
            </a:r>
          </a:p>
          <a:p>
            <a:pPr marL="171450" indent="-171450">
              <a:buFont typeface="Arial" panose="020B0604020202020204" pitchFamily="34" charset="0"/>
              <a:buChar char="•"/>
            </a:pPr>
            <a:r>
              <a:rPr lang="en-US" dirty="0"/>
              <a:t>Fauquier has the talent base – commutation patterns</a:t>
            </a:r>
          </a:p>
          <a:p>
            <a:pPr marL="171450" indent="-171450">
              <a:buFont typeface="Arial" panose="020B0604020202020204" pitchFamily="34" charset="0"/>
              <a:buChar char="•"/>
            </a:pPr>
            <a:r>
              <a:rPr lang="en-US" dirty="0"/>
              <a:t>Albemarle – a lot of small company formation and IT assets as well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OBSTACLE: need better broadband, cell service and good office sites/buildings</a:t>
            </a:r>
          </a:p>
          <a:p>
            <a:endParaRPr lang="en-US" dirty="0"/>
          </a:p>
          <a:p>
            <a:pPr>
              <a:defRPr/>
            </a:pPr>
            <a:r>
              <a:rPr lang="en-US" dirty="0"/>
              <a:t>EXAMPLES OF SUBSECTORS IN THIS INDUSTRY: Computer Systems Design and Related Services, Building Equipment Contractors, Management, Scientific, and Technical Consulting Services, Scientific Research and Development Services, Navigational, Measuring, Electromedical, and Control Instruments Manufacturing, Wired Telecommunications Carriers, Data Processing, Hosting, and Related Services, Software Publishers, Household Appliances and Electronic Goods Merchant Wholesalers, Industrial Machinery Manufacturing, Electrical Equipment Manufacturing,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71078B-1F9F-9043-8A98-11D8F87482B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6711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309002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377010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3042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314616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6284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331600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3872332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106333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677334" y="6382351"/>
            <a:ext cx="1269287" cy="397989"/>
          </a:xfrm>
          <a:prstGeom prst="rect">
            <a:avLst/>
          </a:prstGeom>
        </p:spPr>
      </p:pic>
    </p:spTree>
    <p:extLst>
      <p:ext uri="{BB962C8B-B14F-4D97-AF65-F5344CB8AC3E}">
        <p14:creationId xmlns:p14="http://schemas.microsoft.com/office/powerpoint/2010/main" val="407573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A8547-8165-DA49-964F-B7D3CAE88EAF}" type="datetimeFigureOut">
              <a:rPr lang="en-US" smtClean="0"/>
              <a:t>9/14/17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237071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A8547-8165-DA49-964F-B7D3CAE88EAF}" type="datetimeFigureOut">
              <a:rPr lang="en-US" smtClean="0"/>
              <a:t>9/14/17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248873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A8547-8165-DA49-964F-B7D3CAE88EAF}" type="datetimeFigureOut">
              <a:rPr lang="en-US" smtClean="0"/>
              <a:t>9/14/17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52627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A8547-8165-DA49-964F-B7D3CAE88EAF}" type="datetimeFigureOut">
              <a:rPr lang="en-US" smtClean="0"/>
              <a:t>9/14/17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265893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A8547-8165-DA49-964F-B7D3CAE88EAF}" type="datetimeFigureOut">
              <a:rPr lang="en-US" smtClean="0"/>
              <a:t>9/14/17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383317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A8547-8165-DA49-964F-B7D3CAE88EAF}" type="datetimeFigureOut">
              <a:rPr lang="en-US" smtClean="0"/>
              <a:t>9/14/17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3279A2-818F-FF49-A742-FD5DD1D41E23}" type="slidenum">
              <a:rPr lang="en-US" smtClean="0"/>
              <a:t>‹#›</a:t>
            </a:fld>
            <a:endParaRPr lang="en-US" dirty="0"/>
          </a:p>
        </p:txBody>
      </p:sp>
    </p:spTree>
    <p:extLst>
      <p:ext uri="{BB962C8B-B14F-4D97-AF65-F5344CB8AC3E}">
        <p14:creationId xmlns:p14="http://schemas.microsoft.com/office/powerpoint/2010/main" val="331445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3279A2-818F-FF49-A742-FD5DD1D41E23}" type="slidenum">
              <a:rPr lang="en-US" smtClean="0"/>
              <a:t>‹#›</a:t>
            </a:fld>
            <a:endParaRPr lang="en-US" dirty="0"/>
          </a:p>
        </p:txBody>
      </p:sp>
      <p:sp>
        <p:nvSpPr>
          <p:cNvPr id="5" name="Date Placeholder 4"/>
          <p:cNvSpPr>
            <a:spLocks noGrp="1"/>
          </p:cNvSpPr>
          <p:nvPr>
            <p:ph type="dt" sz="half" idx="10"/>
          </p:nvPr>
        </p:nvSpPr>
        <p:spPr/>
        <p:txBody>
          <a:bodyPr/>
          <a:lstStyle/>
          <a:p>
            <a:fld id="{099A8547-8165-DA49-964F-B7D3CAE88EAF}" type="datetimeFigureOut">
              <a:rPr lang="en-US" smtClean="0"/>
              <a:t>9/14/17</a:t>
            </a:fld>
            <a:endParaRPr lang="en-US" dirty="0"/>
          </a:p>
        </p:txBody>
      </p:sp>
    </p:spTree>
    <p:extLst>
      <p:ext uri="{BB962C8B-B14F-4D97-AF65-F5344CB8AC3E}">
        <p14:creationId xmlns:p14="http://schemas.microsoft.com/office/powerpoint/2010/main" val="156619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9A8547-8165-DA49-964F-B7D3CAE88EAF}" type="datetimeFigureOut">
              <a:rPr lang="en-US" smtClean="0"/>
              <a:t>9/14/17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3279A2-818F-FF49-A742-FD5DD1D41E23}" type="slidenum">
              <a:rPr lang="en-US" smtClean="0"/>
              <a:t>‹#›</a:t>
            </a:fld>
            <a:endParaRPr lang="en-US" dirty="0"/>
          </a:p>
        </p:txBody>
      </p:sp>
    </p:spTree>
    <p:extLst>
      <p:ext uri="{BB962C8B-B14F-4D97-AF65-F5344CB8AC3E}">
        <p14:creationId xmlns:p14="http://schemas.microsoft.com/office/powerpoint/2010/main" val="127597405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422" y="1556546"/>
            <a:ext cx="9399823" cy="129242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200" dirty="0">
                <a:solidFill>
                  <a:schemeClr val="accent1">
                    <a:lumMod val="75000"/>
                  </a:schemeClr>
                </a:solidFill>
              </a:rPr>
              <a:t>Final Framework and Report </a:t>
            </a:r>
          </a:p>
          <a:p>
            <a:pPr algn="r"/>
            <a:r>
              <a:rPr lang="en-US" sz="2800" dirty="0">
                <a:solidFill>
                  <a:schemeClr val="accent1">
                    <a:lumMod val="75000"/>
                  </a:schemeClr>
                </a:solidFill>
              </a:rPr>
              <a:t>GO Virginia Region 9</a:t>
            </a:r>
          </a:p>
        </p:txBody>
      </p:sp>
      <p:sp>
        <p:nvSpPr>
          <p:cNvPr id="5" name="Rectangle 4"/>
          <p:cNvSpPr/>
          <p:nvPr/>
        </p:nvSpPr>
        <p:spPr>
          <a:xfrm>
            <a:off x="467128" y="6324449"/>
            <a:ext cx="4549012" cy="461665"/>
          </a:xfrm>
          <a:prstGeom prst="rect">
            <a:avLst/>
          </a:prstGeom>
        </p:spPr>
        <p:txBody>
          <a:bodyPr wrap="square">
            <a:spAutoFit/>
          </a:bodyPr>
          <a:lstStyle/>
          <a:p>
            <a:r>
              <a:rPr lang="en-US" sz="1200" dirty="0">
                <a:solidFill>
                  <a:schemeClr val="accent1">
                    <a:lumMod val="75000"/>
                  </a:schemeClr>
                </a:solidFill>
                <a:latin typeface="Calibri Light" panose="020F0302020204030204" pitchFamily="34" charset="0"/>
                <a:cs typeface="Calibri Light" panose="020F0302020204030204" pitchFamily="34" charset="0"/>
              </a:rPr>
              <a:t>Prepared for: GO Virginia Region 9 Council</a:t>
            </a:r>
          </a:p>
          <a:p>
            <a:r>
              <a:rPr lang="en-US" sz="1200" dirty="0">
                <a:solidFill>
                  <a:schemeClr val="accent1">
                    <a:lumMod val="75000"/>
                  </a:schemeClr>
                </a:solidFill>
                <a:latin typeface="Calibri Light" panose="020F0302020204030204" pitchFamily="34" charset="0"/>
                <a:cs typeface="Calibri Light" panose="020F0302020204030204" pitchFamily="34" charset="0"/>
              </a:rPr>
              <a:t>Date: September 13, 2017</a:t>
            </a:r>
          </a:p>
        </p:txBody>
      </p:sp>
      <p:sp>
        <p:nvSpPr>
          <p:cNvPr id="6" name="Rectangle 5"/>
          <p:cNvSpPr/>
          <p:nvPr/>
        </p:nvSpPr>
        <p:spPr>
          <a:xfrm>
            <a:off x="5247673" y="3320887"/>
            <a:ext cx="4318572" cy="338554"/>
          </a:xfrm>
          <a:prstGeom prst="rect">
            <a:avLst/>
          </a:prstGeom>
        </p:spPr>
        <p:txBody>
          <a:bodyPr wrap="square">
            <a:spAutoFit/>
          </a:bodyPr>
          <a:lstStyle/>
          <a:p>
            <a:pPr algn="r"/>
            <a:r>
              <a:rPr lang="en-US" sz="1600" b="1" dirty="0">
                <a:solidFill>
                  <a:schemeClr val="accent1">
                    <a:lumMod val="75000"/>
                  </a:schemeClr>
                </a:solidFill>
                <a:latin typeface="Calibri Light" panose="020F0302020204030204" pitchFamily="34" charset="0"/>
                <a:cs typeface="Calibri Light" panose="020F0302020204030204" pitchFamily="34" charset="0"/>
              </a:rPr>
              <a:t>Robert Camoin     </a:t>
            </a:r>
            <a:endParaRPr lang="en-US" sz="1600" b="1" i="1" dirty="0">
              <a:solidFill>
                <a:schemeClr val="accent1">
                  <a:lumMod val="75000"/>
                </a:schemeClr>
              </a:solidFill>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3"/>
          <a:stretch>
            <a:fillRect/>
          </a:stretch>
        </p:blipFill>
        <p:spPr>
          <a:xfrm>
            <a:off x="1216742" y="4887640"/>
            <a:ext cx="2149705" cy="674047"/>
          </a:xfrm>
          <a:prstGeom prst="rect">
            <a:avLst/>
          </a:prstGeom>
        </p:spPr>
      </p:pic>
      <p:sp>
        <p:nvSpPr>
          <p:cNvPr id="8" name="Rectangle 7"/>
          <p:cNvSpPr/>
          <p:nvPr/>
        </p:nvSpPr>
        <p:spPr>
          <a:xfrm>
            <a:off x="5071504" y="3677358"/>
            <a:ext cx="4670910" cy="307777"/>
          </a:xfrm>
          <a:prstGeom prst="rect">
            <a:avLst/>
          </a:prstGeom>
        </p:spPr>
        <p:txBody>
          <a:bodyPr wrap="square">
            <a:spAutoFit/>
          </a:bodyPr>
          <a:lstStyle/>
          <a:p>
            <a:pPr algn="r"/>
            <a:r>
              <a:rPr lang="en-US" sz="1400" i="1" dirty="0">
                <a:solidFill>
                  <a:schemeClr val="accent1">
                    <a:lumMod val="75000"/>
                  </a:schemeClr>
                </a:solidFill>
                <a:latin typeface="Calibri Light" panose="020F0302020204030204" pitchFamily="34" charset="0"/>
                <a:cs typeface="Calibri Light" panose="020F0302020204030204" pitchFamily="34" charset="0"/>
              </a:rPr>
              <a:t>President &amp; CEO   	</a:t>
            </a:r>
          </a:p>
        </p:txBody>
      </p:sp>
      <p:sp>
        <p:nvSpPr>
          <p:cNvPr id="10" name="Rectangle 9"/>
          <p:cNvSpPr/>
          <p:nvPr/>
        </p:nvSpPr>
        <p:spPr>
          <a:xfrm>
            <a:off x="5644238" y="4481049"/>
            <a:ext cx="3922007" cy="800219"/>
          </a:xfrm>
          <a:prstGeom prst="rect">
            <a:avLst/>
          </a:prstGeom>
        </p:spPr>
        <p:txBody>
          <a:bodyPr wrap="square">
            <a:spAutoFit/>
          </a:bodyPr>
          <a:lstStyle/>
          <a:p>
            <a:pPr algn="r">
              <a:spcBef>
                <a:spcPts val="600"/>
              </a:spcBef>
            </a:pPr>
            <a:r>
              <a:rPr lang="en-US" sz="1200" dirty="0">
                <a:solidFill>
                  <a:schemeClr val="accent1">
                    <a:lumMod val="75000"/>
                  </a:schemeClr>
                </a:solidFill>
                <a:latin typeface="Calibri Light" panose="020F0302020204030204" pitchFamily="34" charset="0"/>
                <a:cs typeface="Calibri Light" panose="020F0302020204030204" pitchFamily="34" charset="0"/>
              </a:rPr>
              <a:t>Thomas P. Miller and Associates</a:t>
            </a:r>
          </a:p>
          <a:p>
            <a:pPr algn="r">
              <a:spcBef>
                <a:spcPts val="600"/>
              </a:spcBef>
            </a:pPr>
            <a:r>
              <a:rPr lang="en-US" sz="1200" dirty="0">
                <a:solidFill>
                  <a:schemeClr val="accent1">
                    <a:lumMod val="75000"/>
                  </a:schemeClr>
                </a:solidFill>
                <a:latin typeface="Calibri Light" panose="020F0302020204030204" pitchFamily="34" charset="0"/>
                <a:cs typeface="Calibri Light" panose="020F0302020204030204" pitchFamily="34" charset="0"/>
              </a:rPr>
              <a:t>Innovation PolicyWorks</a:t>
            </a:r>
          </a:p>
          <a:p>
            <a:pPr algn="r">
              <a:spcBef>
                <a:spcPts val="600"/>
              </a:spcBef>
            </a:pPr>
            <a:r>
              <a:rPr lang="en-US" sz="1200" dirty="0">
                <a:solidFill>
                  <a:schemeClr val="accent1">
                    <a:lumMod val="75000"/>
                  </a:schemeClr>
                </a:solidFill>
                <a:latin typeface="Calibri Light" panose="020F0302020204030204" pitchFamily="34" charset="0"/>
                <a:cs typeface="Calibri Light" panose="020F0302020204030204" pitchFamily="34" charset="0"/>
              </a:rPr>
              <a:t>				Global Location Strategies</a:t>
            </a:r>
            <a:endParaRPr lang="en-US" sz="1600" i="1" dirty="0">
              <a:solidFill>
                <a:schemeClr val="accent1">
                  <a:lumMod val="75000"/>
                </a:schemeClr>
              </a:solidFill>
            </a:endParaRPr>
          </a:p>
        </p:txBody>
      </p:sp>
      <p:sp>
        <p:nvSpPr>
          <p:cNvPr id="11" name="TextBox 10"/>
          <p:cNvSpPr txBox="1"/>
          <p:nvPr/>
        </p:nvSpPr>
        <p:spPr>
          <a:xfrm>
            <a:off x="7071324" y="4178034"/>
            <a:ext cx="2494921" cy="276999"/>
          </a:xfrm>
          <a:prstGeom prst="rect">
            <a:avLst/>
          </a:prstGeom>
          <a:noFill/>
        </p:spPr>
        <p:txBody>
          <a:bodyPr wrap="square" rtlCol="0">
            <a:spAutoFit/>
          </a:bodyPr>
          <a:lstStyle/>
          <a:p>
            <a:pPr algn="r"/>
            <a:r>
              <a:rPr lang="en-US" sz="1200" dirty="0">
                <a:solidFill>
                  <a:schemeClr val="accent1">
                    <a:lumMod val="75000"/>
                  </a:schemeClr>
                </a:solidFill>
              </a:rPr>
              <a:t>In collaboration with: </a:t>
            </a:r>
          </a:p>
        </p:txBody>
      </p:sp>
      <p:pic>
        <p:nvPicPr>
          <p:cNvPr id="12" name="Picture 11"/>
          <p:cNvPicPr>
            <a:picLocks noChangeAspect="1"/>
          </p:cNvPicPr>
          <p:nvPr/>
        </p:nvPicPr>
        <p:blipFill>
          <a:blip r:embed="rId4"/>
          <a:stretch>
            <a:fillRect/>
          </a:stretch>
        </p:blipFill>
        <p:spPr>
          <a:xfrm>
            <a:off x="2892727" y="5723010"/>
            <a:ext cx="1278494" cy="328137"/>
          </a:xfrm>
          <a:prstGeom prst="rect">
            <a:avLst/>
          </a:prstGeom>
        </p:spPr>
      </p:pic>
      <p:pic>
        <p:nvPicPr>
          <p:cNvPr id="13" name="Picture 12"/>
          <p:cNvPicPr>
            <a:picLocks noChangeAspect="1"/>
          </p:cNvPicPr>
          <p:nvPr/>
        </p:nvPicPr>
        <p:blipFill>
          <a:blip r:embed="rId5"/>
          <a:stretch>
            <a:fillRect/>
          </a:stretch>
        </p:blipFill>
        <p:spPr>
          <a:xfrm>
            <a:off x="1697295" y="5750557"/>
            <a:ext cx="1128338" cy="292636"/>
          </a:xfrm>
          <a:prstGeom prst="rect">
            <a:avLst/>
          </a:prstGeom>
        </p:spPr>
      </p:pic>
      <p:pic>
        <p:nvPicPr>
          <p:cNvPr id="14" name="Picture 13"/>
          <p:cNvPicPr>
            <a:picLocks noChangeAspect="1"/>
          </p:cNvPicPr>
          <p:nvPr/>
        </p:nvPicPr>
        <p:blipFill>
          <a:blip r:embed="rId6"/>
          <a:stretch>
            <a:fillRect/>
          </a:stretch>
        </p:blipFill>
        <p:spPr>
          <a:xfrm>
            <a:off x="437487" y="5640268"/>
            <a:ext cx="998676" cy="495311"/>
          </a:xfrm>
          <a:prstGeom prst="rect">
            <a:avLst/>
          </a:prstGeom>
        </p:spPr>
      </p:pic>
    </p:spTree>
    <p:extLst>
      <p:ext uri="{BB962C8B-B14F-4D97-AF65-F5344CB8AC3E}">
        <p14:creationId xmlns:p14="http://schemas.microsoft.com/office/powerpoint/2010/main" val="137368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61492" y="124818"/>
            <a:ext cx="6939137" cy="6563658"/>
          </a:xfrm>
          <a:prstGeom prst="rect">
            <a:avLst/>
          </a:prstGeom>
        </p:spPr>
      </p:pic>
    </p:spTree>
    <p:extLst>
      <p:ext uri="{BB962C8B-B14F-4D97-AF65-F5344CB8AC3E}">
        <p14:creationId xmlns:p14="http://schemas.microsoft.com/office/powerpoint/2010/main" val="210691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66469" y="125442"/>
            <a:ext cx="6945188" cy="6569383"/>
          </a:xfrm>
        </p:spPr>
      </p:pic>
    </p:spTree>
    <p:extLst>
      <p:ext uri="{BB962C8B-B14F-4D97-AF65-F5344CB8AC3E}">
        <p14:creationId xmlns:p14="http://schemas.microsoft.com/office/powerpoint/2010/main" val="314108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2065126" y="119857"/>
            <a:ext cx="6946373" cy="6570503"/>
          </a:xfrm>
        </p:spPr>
      </p:pic>
    </p:spTree>
    <p:extLst>
      <p:ext uri="{BB962C8B-B14F-4D97-AF65-F5344CB8AC3E}">
        <p14:creationId xmlns:p14="http://schemas.microsoft.com/office/powerpoint/2010/main" val="209101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2062162" y="114335"/>
            <a:ext cx="6938113" cy="6562690"/>
          </a:xfrm>
        </p:spPr>
      </p:pic>
    </p:spTree>
    <p:extLst>
      <p:ext uri="{BB962C8B-B14F-4D97-AF65-F5344CB8AC3E}">
        <p14:creationId xmlns:p14="http://schemas.microsoft.com/office/powerpoint/2010/main" val="223621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2398"/>
            <a:ext cx="8682182" cy="849747"/>
          </a:xfrm>
          <a:solidFill>
            <a:srgbClr val="22435E"/>
          </a:solidFill>
        </p:spPr>
        <p:txBody>
          <a:bodyPr>
            <a:noAutofit/>
          </a:bodyPr>
          <a:lstStyle/>
          <a:p>
            <a:r>
              <a:rPr lang="en-US" sz="4400" dirty="0">
                <a:solidFill>
                  <a:schemeClr val="bg1"/>
                </a:solidFill>
              </a:rPr>
              <a:t> Talent Development</a:t>
            </a:r>
          </a:p>
        </p:txBody>
      </p:sp>
      <p:sp>
        <p:nvSpPr>
          <p:cNvPr id="10" name="Thought Bubble: Cloud 9"/>
          <p:cNvSpPr/>
          <p:nvPr/>
        </p:nvSpPr>
        <p:spPr>
          <a:xfrm>
            <a:off x="1092301" y="2770880"/>
            <a:ext cx="1923727" cy="1693736"/>
          </a:xfrm>
          <a:prstGeom prst="cloudCallout">
            <a:avLst>
              <a:gd name="adj1" fmla="val 104836"/>
              <a:gd name="adj2" fmla="val 15054"/>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10" descr="File:Education - &lt;strong&gt;Grad&lt;/strong&gt; Hat.svg - Wikipedia, the free encyclopedia"/>
          <p:cNvPicPr>
            <a:picLocks noChangeAspect="1"/>
          </p:cNvPicPr>
          <p:nvPr/>
        </p:nvPicPr>
        <p:blipFill>
          <a:blip r:embed="rId3"/>
          <a:stretch>
            <a:fillRect/>
          </a:stretch>
        </p:blipFill>
        <p:spPr>
          <a:xfrm rot="880044">
            <a:off x="1454752" y="3018336"/>
            <a:ext cx="1198824" cy="1198824"/>
          </a:xfrm>
          <a:prstGeom prst="rect">
            <a:avLst/>
          </a:prstGeom>
        </p:spPr>
      </p:pic>
      <p:pic>
        <p:nvPicPr>
          <p:cNvPr id="12" name="Picture 2" descr="Image result for workforc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268" y="3617748"/>
            <a:ext cx="2359151" cy="2359151"/>
          </a:xfrm>
          <a:prstGeom prst="rect">
            <a:avLst/>
          </a:prstGeom>
          <a:noFill/>
          <a:extLst>
            <a:ext uri="{909E8E84-426E-40DD-AFC4-6F175D3DCCD1}">
              <a14:hiddenFill xmlns:a14="http://schemas.microsoft.com/office/drawing/2010/main">
                <a:solidFill>
                  <a:srgbClr val="FFFFFF"/>
                </a:solidFill>
              </a14:hiddenFill>
            </a:ext>
          </a:extLst>
        </p:spPr>
      </p:pic>
      <p:sp>
        <p:nvSpPr>
          <p:cNvPr id="13" name="Thought Bubble: Cloud 12"/>
          <p:cNvSpPr/>
          <p:nvPr/>
        </p:nvSpPr>
        <p:spPr>
          <a:xfrm>
            <a:off x="6979825" y="4527411"/>
            <a:ext cx="2126688" cy="1589538"/>
          </a:xfrm>
          <a:prstGeom prst="cloudCallout">
            <a:avLst>
              <a:gd name="adj1" fmla="val -99330"/>
              <a:gd name="adj2" fmla="val -16302"/>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 name="Picture 4" descr="Image result for briefcase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367" y="4824412"/>
            <a:ext cx="859603" cy="85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4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5925" y="228146"/>
            <a:ext cx="7585804" cy="646331"/>
          </a:xfrm>
          <a:prstGeom prst="rect">
            <a:avLst/>
          </a:prstGeom>
          <a:noFill/>
        </p:spPr>
        <p:txBody>
          <a:bodyPr wrap="square" rtlCol="0">
            <a:spAutoFit/>
          </a:bodyPr>
          <a:lstStyle/>
          <a:p>
            <a:r>
              <a:rPr lang="en-US" sz="3600" dirty="0">
                <a:solidFill>
                  <a:schemeClr val="accent1">
                    <a:lumMod val="75000"/>
                  </a:schemeClr>
                </a:solidFill>
              </a:rPr>
              <a:t>Business Workforce Survey Findings</a:t>
            </a:r>
          </a:p>
        </p:txBody>
      </p:sp>
      <p:sp>
        <p:nvSpPr>
          <p:cNvPr id="2" name="TextBox 1">
            <a:extLst>
              <a:ext uri="{FF2B5EF4-FFF2-40B4-BE49-F238E27FC236}">
                <a16:creationId xmlns:a16="http://schemas.microsoft.com/office/drawing/2014/main" xmlns="" id="{74A37773-2801-41A7-BE7B-15A386E71529}"/>
              </a:ext>
            </a:extLst>
          </p:cNvPr>
          <p:cNvSpPr txBox="1"/>
          <p:nvPr/>
        </p:nvSpPr>
        <p:spPr>
          <a:xfrm>
            <a:off x="925925" y="983196"/>
            <a:ext cx="9270498" cy="5632311"/>
          </a:xfrm>
          <a:prstGeom prst="rect">
            <a:avLst/>
          </a:prstGeom>
          <a:noFill/>
        </p:spPr>
        <p:txBody>
          <a:bodyPr wrap="square" numCol="2" rtlCol="0">
            <a:spAutoFit/>
          </a:bodyPr>
          <a:lstStyle/>
          <a:p>
            <a:pPr marL="285750" indent="-285750" fontAlgn="b">
              <a:buFont typeface="Arial" panose="020B0604020202020204" pitchFamily="34" charset="0"/>
              <a:buChar char="•"/>
            </a:pPr>
            <a:r>
              <a:rPr lang="en-US" sz="2400" dirty="0">
                <a:solidFill>
                  <a:schemeClr val="accent3"/>
                </a:solidFill>
              </a:rPr>
              <a:t>Accommodation and Hospitality (11)</a:t>
            </a:r>
          </a:p>
          <a:p>
            <a:pPr marL="285750" indent="-285750" fontAlgn="b">
              <a:buFont typeface="Arial" panose="020B0604020202020204" pitchFamily="34" charset="0"/>
              <a:buChar char="•"/>
            </a:pPr>
            <a:r>
              <a:rPr lang="en-US" sz="2400" dirty="0"/>
              <a:t>Administrative and Support and Waste Management (1)</a:t>
            </a:r>
          </a:p>
          <a:p>
            <a:pPr marL="285750" indent="-285750" fontAlgn="b">
              <a:buFont typeface="Arial" panose="020B0604020202020204" pitchFamily="34" charset="0"/>
              <a:buChar char="•"/>
            </a:pPr>
            <a:r>
              <a:rPr lang="en-US" sz="2400" dirty="0">
                <a:solidFill>
                  <a:schemeClr val="accent3"/>
                </a:solidFill>
              </a:rPr>
              <a:t>Agriculture, Forestry, Fishing, and Hunting (12)</a:t>
            </a:r>
          </a:p>
          <a:p>
            <a:pPr marL="285750" indent="-285750" fontAlgn="b">
              <a:buFont typeface="Arial" panose="020B0604020202020204" pitchFamily="34" charset="0"/>
              <a:buChar char="•"/>
            </a:pPr>
            <a:r>
              <a:rPr lang="en-US" sz="2400" dirty="0">
                <a:solidFill>
                  <a:schemeClr val="accent3"/>
                </a:solidFill>
              </a:rPr>
              <a:t>Arts, Entertainment, and Recreation (10)</a:t>
            </a:r>
          </a:p>
          <a:p>
            <a:pPr marL="285750" indent="-285750" fontAlgn="b">
              <a:buFont typeface="Arial" panose="020B0604020202020204" pitchFamily="34" charset="0"/>
              <a:buChar char="•"/>
            </a:pPr>
            <a:r>
              <a:rPr lang="en-US" sz="2400" dirty="0"/>
              <a:t>Construction (9)</a:t>
            </a:r>
          </a:p>
          <a:p>
            <a:pPr marL="285750" indent="-285750" fontAlgn="b">
              <a:buFont typeface="Arial" panose="020B0604020202020204" pitchFamily="34" charset="0"/>
              <a:buChar char="•"/>
            </a:pPr>
            <a:r>
              <a:rPr lang="en-US" sz="2400" dirty="0"/>
              <a:t>Educational Services (8)</a:t>
            </a:r>
          </a:p>
          <a:p>
            <a:pPr marL="285750" indent="-285750" fontAlgn="b">
              <a:buFont typeface="Arial" panose="020B0604020202020204" pitchFamily="34" charset="0"/>
              <a:buChar char="•"/>
            </a:pPr>
            <a:r>
              <a:rPr lang="en-US" sz="2400" dirty="0"/>
              <a:t>Finance and Insurance (10)</a:t>
            </a:r>
          </a:p>
          <a:p>
            <a:pPr marL="285750" indent="-285750" fontAlgn="b">
              <a:buFont typeface="Arial" panose="020B0604020202020204" pitchFamily="34" charset="0"/>
              <a:buChar char="•"/>
            </a:pPr>
            <a:r>
              <a:rPr lang="en-US" sz="2400" dirty="0"/>
              <a:t>Government (9)</a:t>
            </a:r>
          </a:p>
          <a:p>
            <a:pPr marL="285750" indent="-285750" fontAlgn="b">
              <a:buFont typeface="Arial" panose="020B0604020202020204" pitchFamily="34" charset="0"/>
              <a:buChar char="•"/>
            </a:pPr>
            <a:r>
              <a:rPr lang="en-US" sz="2400" dirty="0">
                <a:solidFill>
                  <a:schemeClr val="accent3"/>
                </a:solidFill>
              </a:rPr>
              <a:t>Health Care and Social Assistance (11)</a:t>
            </a:r>
          </a:p>
          <a:p>
            <a:pPr marL="285750" indent="-285750" fontAlgn="b">
              <a:buFont typeface="Arial" panose="020B0604020202020204" pitchFamily="34" charset="0"/>
              <a:buChar char="•"/>
            </a:pPr>
            <a:r>
              <a:rPr lang="en-US" sz="2400" dirty="0"/>
              <a:t>Information Technology (4)</a:t>
            </a:r>
          </a:p>
          <a:p>
            <a:pPr marL="285750" indent="-285750" fontAlgn="b">
              <a:buFont typeface="Arial" panose="020B0604020202020204" pitchFamily="34" charset="0"/>
              <a:buChar char="•"/>
            </a:pPr>
            <a:r>
              <a:rPr lang="en-US" sz="2400" dirty="0"/>
              <a:t>Manufacturing (7)</a:t>
            </a:r>
          </a:p>
          <a:p>
            <a:pPr marL="285750" indent="-285750" fontAlgn="b">
              <a:buFont typeface="Arial" panose="020B0604020202020204" pitchFamily="34" charset="0"/>
              <a:buChar char="•"/>
            </a:pPr>
            <a:r>
              <a:rPr lang="en-US" sz="2400" dirty="0"/>
              <a:t>Non-Profit (4)</a:t>
            </a:r>
          </a:p>
          <a:p>
            <a:pPr marL="285750" indent="-285750" fontAlgn="b">
              <a:buFont typeface="Arial" panose="020B0604020202020204" pitchFamily="34" charset="0"/>
              <a:buChar char="•"/>
            </a:pPr>
            <a:r>
              <a:rPr lang="en-US" sz="2400" dirty="0">
                <a:solidFill>
                  <a:schemeClr val="accent3"/>
                </a:solidFill>
              </a:rPr>
              <a:t>Professional, Scientific, and Technical Services (21)</a:t>
            </a:r>
          </a:p>
          <a:p>
            <a:pPr marL="285750" indent="-285750" fontAlgn="b">
              <a:buFont typeface="Arial" panose="020B0604020202020204" pitchFamily="34" charset="0"/>
              <a:buChar char="•"/>
            </a:pPr>
            <a:r>
              <a:rPr lang="en-US" sz="2400" dirty="0"/>
              <a:t>Public Administration (1)</a:t>
            </a:r>
          </a:p>
          <a:p>
            <a:pPr marL="285750" indent="-285750" fontAlgn="b">
              <a:buFont typeface="Arial" panose="020B0604020202020204" pitchFamily="34" charset="0"/>
              <a:buChar char="•"/>
            </a:pPr>
            <a:r>
              <a:rPr lang="en-US" sz="2400" dirty="0"/>
              <a:t>Real Estate and Rental and Leasing (6)</a:t>
            </a:r>
          </a:p>
          <a:p>
            <a:pPr marL="285750" indent="-285750" fontAlgn="b">
              <a:buFont typeface="Arial" panose="020B0604020202020204" pitchFamily="34" charset="0"/>
              <a:buChar char="•"/>
            </a:pPr>
            <a:r>
              <a:rPr lang="en-US" sz="2400" dirty="0"/>
              <a:t>Restaurant, Food Service (1)</a:t>
            </a:r>
          </a:p>
          <a:p>
            <a:pPr marL="285750" indent="-285750" fontAlgn="b">
              <a:buFont typeface="Arial" panose="020B0604020202020204" pitchFamily="34" charset="0"/>
              <a:buChar char="•"/>
            </a:pPr>
            <a:r>
              <a:rPr lang="en-US" sz="2400" dirty="0"/>
              <a:t>Transportation and Warehousing (5)</a:t>
            </a:r>
          </a:p>
          <a:p>
            <a:pPr marL="285750" indent="-285750" fontAlgn="b">
              <a:buFont typeface="Arial" panose="020B0604020202020204" pitchFamily="34" charset="0"/>
              <a:buChar char="•"/>
            </a:pPr>
            <a:r>
              <a:rPr lang="en-US" sz="2400" dirty="0"/>
              <a:t>Utilities (1)</a:t>
            </a:r>
          </a:p>
          <a:p>
            <a:pPr marL="285750" indent="-285750" fontAlgn="b">
              <a:buFont typeface="Arial" panose="020B0604020202020204" pitchFamily="34" charset="0"/>
              <a:buChar char="•"/>
            </a:pPr>
            <a:r>
              <a:rPr lang="en-US" sz="2400" dirty="0"/>
              <a:t>Wholesale or Retail Trade (9)</a:t>
            </a:r>
          </a:p>
          <a:p>
            <a:pPr fontAlgn="b"/>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866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5925" y="228146"/>
            <a:ext cx="7585804" cy="646331"/>
          </a:xfrm>
          <a:prstGeom prst="rect">
            <a:avLst/>
          </a:prstGeom>
          <a:noFill/>
        </p:spPr>
        <p:txBody>
          <a:bodyPr wrap="square" rtlCol="0">
            <a:spAutoFit/>
          </a:bodyPr>
          <a:lstStyle/>
          <a:p>
            <a:r>
              <a:rPr lang="en-US" sz="3600" dirty="0">
                <a:solidFill>
                  <a:schemeClr val="accent1">
                    <a:lumMod val="75000"/>
                  </a:schemeClr>
                </a:solidFill>
              </a:rPr>
              <a:t>Business Workforce Survey Findings</a:t>
            </a:r>
          </a:p>
        </p:txBody>
      </p:sp>
      <p:graphicFrame>
        <p:nvGraphicFramePr>
          <p:cNvPr id="6" name="Chart 5">
            <a:extLst>
              <a:ext uri="{FF2B5EF4-FFF2-40B4-BE49-F238E27FC236}">
                <a16:creationId xmlns:a16="http://schemas.microsoft.com/office/drawing/2014/main" xmlns="" id="{158A6328-EB06-450E-AC62-25D71285AEB1}"/>
              </a:ext>
            </a:extLst>
          </p:cNvPr>
          <p:cNvGraphicFramePr>
            <a:graphicFrameLocks/>
          </p:cNvGraphicFramePr>
          <p:nvPr>
            <p:extLst/>
          </p:nvPr>
        </p:nvGraphicFramePr>
        <p:xfrm>
          <a:off x="5207479" y="1190445"/>
          <a:ext cx="4572000" cy="4813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xmlns="" id="{8996FE8C-E8D0-43BA-9340-9C968DDFE85C}"/>
              </a:ext>
            </a:extLst>
          </p:cNvPr>
          <p:cNvGraphicFramePr>
            <a:graphicFrameLocks/>
          </p:cNvGraphicFramePr>
          <p:nvPr>
            <p:extLst/>
          </p:nvPr>
        </p:nvGraphicFramePr>
        <p:xfrm>
          <a:off x="276045" y="1190445"/>
          <a:ext cx="5417389" cy="48135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969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406" y="145644"/>
            <a:ext cx="7585804" cy="646331"/>
          </a:xfrm>
          <a:prstGeom prst="rect">
            <a:avLst/>
          </a:prstGeom>
          <a:noFill/>
        </p:spPr>
        <p:txBody>
          <a:bodyPr wrap="square" rtlCol="0">
            <a:spAutoFit/>
          </a:bodyPr>
          <a:lstStyle/>
          <a:p>
            <a:r>
              <a:rPr lang="en-US" sz="3600" dirty="0">
                <a:solidFill>
                  <a:schemeClr val="accent1">
                    <a:lumMod val="75000"/>
                  </a:schemeClr>
                </a:solidFill>
              </a:rPr>
              <a:t>Business Workforce Survey Findings</a:t>
            </a:r>
          </a:p>
        </p:txBody>
      </p:sp>
      <p:graphicFrame>
        <p:nvGraphicFramePr>
          <p:cNvPr id="3" name="Chart 2"/>
          <p:cNvGraphicFramePr/>
          <p:nvPr>
            <p:extLst>
              <p:ext uri="{D42A27DB-BD31-4B8C-83A1-F6EECF244321}">
                <p14:modId xmlns:p14="http://schemas.microsoft.com/office/powerpoint/2010/main" val="610017049"/>
              </p:ext>
            </p:extLst>
          </p:nvPr>
        </p:nvGraphicFramePr>
        <p:xfrm>
          <a:off x="935024" y="791975"/>
          <a:ext cx="7514581" cy="5761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364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74378064"/>
              </p:ext>
            </p:extLst>
          </p:nvPr>
        </p:nvGraphicFramePr>
        <p:xfrm>
          <a:off x="2083182" y="1016454"/>
          <a:ext cx="6215170" cy="55837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10906" y="138769"/>
            <a:ext cx="7585804" cy="646331"/>
          </a:xfrm>
          <a:prstGeom prst="rect">
            <a:avLst/>
          </a:prstGeom>
          <a:noFill/>
        </p:spPr>
        <p:txBody>
          <a:bodyPr wrap="square" rtlCol="0">
            <a:spAutoFit/>
          </a:bodyPr>
          <a:lstStyle/>
          <a:p>
            <a:r>
              <a:rPr lang="en-US" sz="3600" dirty="0">
                <a:solidFill>
                  <a:schemeClr val="accent1">
                    <a:lumMod val="75000"/>
                  </a:schemeClr>
                </a:solidFill>
              </a:rPr>
              <a:t>Business Workforce Survey Findings</a:t>
            </a:r>
          </a:p>
        </p:txBody>
      </p:sp>
    </p:spTree>
    <p:extLst>
      <p:ext uri="{BB962C8B-B14F-4D97-AF65-F5344CB8AC3E}">
        <p14:creationId xmlns:p14="http://schemas.microsoft.com/office/powerpoint/2010/main" val="376514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410" y="1841350"/>
            <a:ext cx="8596668" cy="645391"/>
          </a:xfrm>
        </p:spPr>
        <p:txBody>
          <a:bodyPr>
            <a:noAutofit/>
          </a:bodyPr>
          <a:lstStyle/>
          <a:p>
            <a:r>
              <a:rPr lang="en-US" sz="4400" dirty="0"/>
              <a:t>Opportunity #1 </a:t>
            </a:r>
          </a:p>
        </p:txBody>
      </p:sp>
      <p:sp>
        <p:nvSpPr>
          <p:cNvPr id="3" name="Content Placeholder 2"/>
          <p:cNvSpPr>
            <a:spLocks noGrp="1"/>
          </p:cNvSpPr>
          <p:nvPr>
            <p:ph idx="1"/>
          </p:nvPr>
        </p:nvSpPr>
        <p:spPr>
          <a:xfrm>
            <a:off x="363760" y="3372437"/>
            <a:ext cx="9598387" cy="1844190"/>
          </a:xfrm>
        </p:spPr>
        <p:txBody>
          <a:bodyPr>
            <a:normAutofit/>
          </a:bodyPr>
          <a:lstStyle/>
          <a:p>
            <a:pPr marL="0" indent="0">
              <a:lnSpc>
                <a:spcPct val="90000"/>
              </a:lnSpc>
              <a:spcBef>
                <a:spcPts val="600"/>
              </a:spcBef>
              <a:buNone/>
            </a:pPr>
            <a:r>
              <a:rPr lang="en-US" sz="4400" dirty="0">
                <a:solidFill>
                  <a:schemeClr val="tx1">
                    <a:lumMod val="65000"/>
                    <a:lumOff val="35000"/>
                  </a:schemeClr>
                </a:solidFill>
              </a:rPr>
              <a:t>Develop Career Exploration and Awareness</a:t>
            </a:r>
          </a:p>
          <a:p>
            <a:pPr marL="0" indent="0">
              <a:lnSpc>
                <a:spcPct val="150000"/>
              </a:lnSpc>
              <a:buNone/>
            </a:pPr>
            <a:endParaRPr lang="en-US" sz="100" dirty="0">
              <a:solidFill>
                <a:schemeClr val="tx1">
                  <a:lumMod val="65000"/>
                  <a:lumOff val="35000"/>
                </a:schemeClr>
              </a:solidFill>
            </a:endParaRPr>
          </a:p>
        </p:txBody>
      </p:sp>
      <p:sp>
        <p:nvSpPr>
          <p:cNvPr id="4" name="Title 1"/>
          <p:cNvSpPr txBox="1">
            <a:spLocks/>
          </p:cNvSpPr>
          <p:nvPr/>
        </p:nvSpPr>
        <p:spPr>
          <a:xfrm>
            <a:off x="1900344" y="2655509"/>
            <a:ext cx="3467327" cy="542925"/>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bg1"/>
                </a:solidFill>
              </a:rPr>
              <a:t>Talent Development</a:t>
            </a:r>
          </a:p>
        </p:txBody>
      </p:sp>
      <p:pic>
        <p:nvPicPr>
          <p:cNvPr id="5" name="Picture 2" descr="Image result for workforc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65" y="1993200"/>
            <a:ext cx="1064930" cy="106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6296" y="181749"/>
            <a:ext cx="2139453" cy="646331"/>
          </a:xfrm>
          <a:prstGeom prst="rect">
            <a:avLst/>
          </a:prstGeom>
          <a:noFill/>
        </p:spPr>
        <p:txBody>
          <a:bodyPr wrap="square" rtlCol="0">
            <a:spAutoFit/>
          </a:bodyPr>
          <a:lstStyle/>
          <a:p>
            <a:r>
              <a:rPr lang="en-US" sz="3600" dirty="0">
                <a:solidFill>
                  <a:schemeClr val="accent1">
                    <a:lumMod val="75000"/>
                  </a:schemeClr>
                </a:solidFill>
              </a:rPr>
              <a:t>Agenda</a:t>
            </a:r>
          </a:p>
        </p:txBody>
      </p:sp>
      <p:pic>
        <p:nvPicPr>
          <p:cNvPr id="23" name="Picture 22"/>
          <p:cNvPicPr>
            <a:picLocks noChangeAspect="1"/>
          </p:cNvPicPr>
          <p:nvPr/>
        </p:nvPicPr>
        <p:blipFill>
          <a:blip r:embed="rId3"/>
          <a:stretch>
            <a:fillRect/>
          </a:stretch>
        </p:blipFill>
        <p:spPr>
          <a:xfrm>
            <a:off x="656257" y="6369171"/>
            <a:ext cx="1297281" cy="406767"/>
          </a:xfrm>
          <a:prstGeom prst="rect">
            <a:avLst/>
          </a:prstGeom>
        </p:spPr>
      </p:pic>
      <p:graphicFrame>
        <p:nvGraphicFramePr>
          <p:cNvPr id="18" name="Diagram 17"/>
          <p:cNvGraphicFramePr/>
          <p:nvPr>
            <p:extLst>
              <p:ext uri="{D42A27DB-BD31-4B8C-83A1-F6EECF244321}">
                <p14:modId xmlns:p14="http://schemas.microsoft.com/office/powerpoint/2010/main" val="2978143536"/>
              </p:ext>
            </p:extLst>
          </p:nvPr>
        </p:nvGraphicFramePr>
        <p:xfrm>
          <a:off x="1157280" y="904175"/>
          <a:ext cx="8596319" cy="4692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p:cNvSpPr/>
          <p:nvPr/>
        </p:nvSpPr>
        <p:spPr>
          <a:xfrm>
            <a:off x="365051" y="6969198"/>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a:t>
            </a:r>
          </a:p>
        </p:txBody>
      </p:sp>
      <p:sp>
        <p:nvSpPr>
          <p:cNvPr id="7" name="Oval 6"/>
          <p:cNvSpPr/>
          <p:nvPr/>
        </p:nvSpPr>
        <p:spPr>
          <a:xfrm>
            <a:off x="5460196" y="6991569"/>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VI</a:t>
            </a:r>
          </a:p>
        </p:txBody>
      </p:sp>
      <p:sp>
        <p:nvSpPr>
          <p:cNvPr id="8" name="Oval 7"/>
          <p:cNvSpPr/>
          <p:nvPr/>
        </p:nvSpPr>
        <p:spPr>
          <a:xfrm>
            <a:off x="2403401" y="6991569"/>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III</a:t>
            </a:r>
          </a:p>
        </p:txBody>
      </p:sp>
      <p:sp>
        <p:nvSpPr>
          <p:cNvPr id="9" name="Oval 8"/>
          <p:cNvSpPr/>
          <p:nvPr/>
        </p:nvSpPr>
        <p:spPr>
          <a:xfrm>
            <a:off x="1384226" y="6975621"/>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II</a:t>
            </a:r>
          </a:p>
        </p:txBody>
      </p:sp>
      <p:sp>
        <p:nvSpPr>
          <p:cNvPr id="10" name="Oval 9"/>
          <p:cNvSpPr/>
          <p:nvPr/>
        </p:nvSpPr>
        <p:spPr>
          <a:xfrm>
            <a:off x="3422211" y="6975621"/>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IV</a:t>
            </a:r>
          </a:p>
        </p:txBody>
      </p:sp>
      <p:sp>
        <p:nvSpPr>
          <p:cNvPr id="11" name="Oval 10"/>
          <p:cNvSpPr/>
          <p:nvPr/>
        </p:nvSpPr>
        <p:spPr>
          <a:xfrm>
            <a:off x="4441386" y="6991569"/>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V</a:t>
            </a:r>
          </a:p>
        </p:txBody>
      </p:sp>
    </p:spTree>
    <p:extLst>
      <p:ext uri="{BB962C8B-B14F-4D97-AF65-F5344CB8AC3E}">
        <p14:creationId xmlns:p14="http://schemas.microsoft.com/office/powerpoint/2010/main" val="465537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233" y="1989040"/>
            <a:ext cx="8596668" cy="1320800"/>
          </a:xfrm>
        </p:spPr>
        <p:txBody>
          <a:bodyPr>
            <a:normAutofit/>
          </a:bodyPr>
          <a:lstStyle/>
          <a:p>
            <a:r>
              <a:rPr lang="en-US" sz="4400" dirty="0"/>
              <a:t>Opportunity #2 </a:t>
            </a:r>
          </a:p>
        </p:txBody>
      </p:sp>
      <p:sp>
        <p:nvSpPr>
          <p:cNvPr id="3" name="Content Placeholder 2"/>
          <p:cNvSpPr>
            <a:spLocks noGrp="1"/>
          </p:cNvSpPr>
          <p:nvPr>
            <p:ph idx="1"/>
          </p:nvPr>
        </p:nvSpPr>
        <p:spPr>
          <a:xfrm>
            <a:off x="213741" y="3519391"/>
            <a:ext cx="9871160" cy="1334491"/>
          </a:xfrm>
        </p:spPr>
        <p:txBody>
          <a:bodyPr>
            <a:noAutofit/>
          </a:bodyPr>
          <a:lstStyle/>
          <a:p>
            <a:pPr marL="0" indent="0">
              <a:buNone/>
            </a:pPr>
            <a:r>
              <a:rPr lang="en-US" sz="4400" dirty="0">
                <a:solidFill>
                  <a:schemeClr val="tx1">
                    <a:lumMod val="65000"/>
                    <a:lumOff val="35000"/>
                  </a:schemeClr>
                </a:solidFill>
              </a:rPr>
              <a:t>Strengthen Communication within the Talent Development System </a:t>
            </a:r>
            <a:endParaRPr lang="en-US" sz="900" dirty="0">
              <a:solidFill>
                <a:schemeClr val="tx1">
                  <a:lumMod val="65000"/>
                  <a:lumOff val="35000"/>
                </a:schemeClr>
              </a:solidFill>
            </a:endParaRPr>
          </a:p>
        </p:txBody>
      </p:sp>
      <p:sp>
        <p:nvSpPr>
          <p:cNvPr id="5" name="Title 1"/>
          <p:cNvSpPr txBox="1">
            <a:spLocks/>
          </p:cNvSpPr>
          <p:nvPr/>
        </p:nvSpPr>
        <p:spPr>
          <a:xfrm>
            <a:off x="1598235" y="2776069"/>
            <a:ext cx="3467327" cy="542925"/>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bg1"/>
                </a:solidFill>
              </a:rPr>
              <a:t>Talent Development</a:t>
            </a:r>
          </a:p>
        </p:txBody>
      </p:sp>
      <p:pic>
        <p:nvPicPr>
          <p:cNvPr id="7" name="Picture 2" descr="Image result for workforc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41" y="2127435"/>
            <a:ext cx="1064930" cy="106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1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956" y="1785436"/>
            <a:ext cx="8596668" cy="1320800"/>
          </a:xfrm>
        </p:spPr>
        <p:txBody>
          <a:bodyPr>
            <a:normAutofit/>
          </a:bodyPr>
          <a:lstStyle/>
          <a:p>
            <a:r>
              <a:rPr lang="en-US" sz="4400" dirty="0"/>
              <a:t>Opportunity #3 </a:t>
            </a:r>
          </a:p>
        </p:txBody>
      </p:sp>
      <p:sp>
        <p:nvSpPr>
          <p:cNvPr id="3" name="Content Placeholder 2"/>
          <p:cNvSpPr>
            <a:spLocks noGrp="1"/>
          </p:cNvSpPr>
          <p:nvPr>
            <p:ph idx="1"/>
          </p:nvPr>
        </p:nvSpPr>
        <p:spPr>
          <a:xfrm>
            <a:off x="231545" y="3344959"/>
            <a:ext cx="9737478" cy="1948935"/>
          </a:xfrm>
        </p:spPr>
        <p:txBody>
          <a:bodyPr>
            <a:normAutofit lnSpcReduction="10000"/>
          </a:bodyPr>
          <a:lstStyle/>
          <a:p>
            <a:pPr marL="0" indent="0">
              <a:buNone/>
            </a:pPr>
            <a:r>
              <a:rPr lang="en-US" sz="4400" dirty="0">
                <a:solidFill>
                  <a:schemeClr val="tx1">
                    <a:lumMod val="65000"/>
                    <a:lumOff val="35000"/>
                  </a:schemeClr>
                </a:solidFill>
              </a:rPr>
              <a:t>Develop Sustainable Sector-Based Strategies to Implement Talent Solutions</a:t>
            </a:r>
          </a:p>
          <a:p>
            <a:endParaRPr lang="en-US" dirty="0"/>
          </a:p>
        </p:txBody>
      </p:sp>
      <p:sp>
        <p:nvSpPr>
          <p:cNvPr id="5" name="Title 1"/>
          <p:cNvSpPr txBox="1">
            <a:spLocks/>
          </p:cNvSpPr>
          <p:nvPr/>
        </p:nvSpPr>
        <p:spPr>
          <a:xfrm>
            <a:off x="1567956" y="2543428"/>
            <a:ext cx="3467327" cy="542925"/>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bg1"/>
                </a:solidFill>
              </a:rPr>
              <a:t>Talent Development</a:t>
            </a:r>
          </a:p>
        </p:txBody>
      </p:sp>
      <p:pic>
        <p:nvPicPr>
          <p:cNvPr id="6" name="Picture 2" descr="Image result for workforc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45" y="2021423"/>
            <a:ext cx="1064930" cy="106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9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533" y="2340835"/>
            <a:ext cx="8596668" cy="1320800"/>
          </a:xfrm>
        </p:spPr>
        <p:txBody>
          <a:bodyPr>
            <a:normAutofit/>
          </a:bodyPr>
          <a:lstStyle/>
          <a:p>
            <a:r>
              <a:rPr lang="en-US" sz="4400" dirty="0"/>
              <a:t>Opportunity #4 </a:t>
            </a:r>
          </a:p>
        </p:txBody>
      </p:sp>
      <p:sp>
        <p:nvSpPr>
          <p:cNvPr id="3" name="Content Placeholder 2"/>
          <p:cNvSpPr>
            <a:spLocks noGrp="1"/>
          </p:cNvSpPr>
          <p:nvPr>
            <p:ph idx="1"/>
          </p:nvPr>
        </p:nvSpPr>
        <p:spPr>
          <a:xfrm>
            <a:off x="243345" y="3694761"/>
            <a:ext cx="9808180" cy="1754423"/>
          </a:xfrm>
        </p:spPr>
        <p:txBody>
          <a:bodyPr>
            <a:noAutofit/>
          </a:bodyPr>
          <a:lstStyle/>
          <a:p>
            <a:pPr marL="0" indent="0">
              <a:buNone/>
            </a:pPr>
            <a:r>
              <a:rPr lang="en-US" sz="4400" dirty="0">
                <a:solidFill>
                  <a:schemeClr val="tx1">
                    <a:lumMod val="65000"/>
                    <a:lumOff val="35000"/>
                  </a:schemeClr>
                </a:solidFill>
              </a:rPr>
              <a:t>Develop and Promote Career Pathways </a:t>
            </a:r>
          </a:p>
        </p:txBody>
      </p:sp>
      <p:sp>
        <p:nvSpPr>
          <p:cNvPr id="6" name="Title 1"/>
          <p:cNvSpPr txBox="1">
            <a:spLocks/>
          </p:cNvSpPr>
          <p:nvPr/>
        </p:nvSpPr>
        <p:spPr>
          <a:xfrm>
            <a:off x="1521533" y="3017336"/>
            <a:ext cx="3467327" cy="542925"/>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bg1"/>
                </a:solidFill>
              </a:rPr>
              <a:t>Talent Development</a:t>
            </a:r>
          </a:p>
        </p:txBody>
      </p:sp>
      <p:pic>
        <p:nvPicPr>
          <p:cNvPr id="7" name="Picture 2" descr="Image result for workforc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45" y="2433831"/>
            <a:ext cx="1064930" cy="106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23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0667"/>
            <a:ext cx="7324436" cy="849747"/>
          </a:xfrm>
          <a:solidFill>
            <a:srgbClr val="22435E"/>
          </a:solidFill>
        </p:spPr>
        <p:txBody>
          <a:bodyPr>
            <a:noAutofit/>
          </a:bodyPr>
          <a:lstStyle/>
          <a:p>
            <a:r>
              <a:rPr lang="en-US" sz="4400" dirty="0">
                <a:solidFill>
                  <a:schemeClr val="bg1"/>
                </a:solidFill>
              </a:rPr>
              <a:t> Growing Existing Businesses </a:t>
            </a:r>
          </a:p>
        </p:txBody>
      </p:sp>
      <p:pic>
        <p:nvPicPr>
          <p:cNvPr id="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3" y="4655127"/>
            <a:ext cx="12136339" cy="220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867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040" y="1912646"/>
            <a:ext cx="8596668" cy="1320800"/>
          </a:xfrm>
        </p:spPr>
        <p:txBody>
          <a:bodyPr>
            <a:normAutofit/>
          </a:bodyPr>
          <a:lstStyle/>
          <a:p>
            <a:r>
              <a:rPr lang="en-US" sz="4400" dirty="0"/>
              <a:t>Opportunity #1 </a:t>
            </a:r>
          </a:p>
        </p:txBody>
      </p:sp>
      <p:sp>
        <p:nvSpPr>
          <p:cNvPr id="3" name="Content Placeholder 2"/>
          <p:cNvSpPr>
            <a:spLocks noGrp="1"/>
          </p:cNvSpPr>
          <p:nvPr>
            <p:ph idx="1"/>
          </p:nvPr>
        </p:nvSpPr>
        <p:spPr>
          <a:xfrm>
            <a:off x="125926" y="3678156"/>
            <a:ext cx="8968378" cy="1020945"/>
          </a:xfrm>
        </p:spPr>
        <p:txBody>
          <a:bodyPr>
            <a:noAutofit/>
          </a:bodyPr>
          <a:lstStyle/>
          <a:p>
            <a:pPr marL="0" indent="0">
              <a:lnSpc>
                <a:spcPct val="150000"/>
              </a:lnSpc>
              <a:buNone/>
            </a:pPr>
            <a:r>
              <a:rPr lang="en-US" sz="4400" dirty="0">
                <a:solidFill>
                  <a:schemeClr val="tx1">
                    <a:lumMod val="65000"/>
                    <a:lumOff val="35000"/>
                  </a:schemeClr>
                </a:solidFill>
              </a:rPr>
              <a:t>Establish Broadband Partnerships</a:t>
            </a:r>
            <a:endParaRPr lang="en-US" sz="700" dirty="0">
              <a:solidFill>
                <a:schemeClr val="tx1">
                  <a:lumMod val="65000"/>
                  <a:lumOff val="35000"/>
                </a:schemeClr>
              </a:solidFill>
            </a:endParaRPr>
          </a:p>
        </p:txBody>
      </p:sp>
      <p:sp>
        <p:nvSpPr>
          <p:cNvPr id="4" name="Title 1"/>
          <p:cNvSpPr txBox="1">
            <a:spLocks/>
          </p:cNvSpPr>
          <p:nvPr/>
        </p:nvSpPr>
        <p:spPr>
          <a:xfrm>
            <a:off x="1816292" y="2621356"/>
            <a:ext cx="3259240" cy="876211"/>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600" dirty="0">
                <a:solidFill>
                  <a:schemeClr val="bg1"/>
                </a:solidFill>
              </a:rPr>
              <a:t>Growing Existing Businesses</a:t>
            </a:r>
          </a:p>
        </p:txBody>
      </p:sp>
      <p:pic>
        <p:nvPicPr>
          <p:cNvPr id="1026" name="Picture 2" descr="Image result for build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26" y="2054189"/>
            <a:ext cx="1425730" cy="142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50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255" y="1835348"/>
            <a:ext cx="8596668" cy="1320800"/>
          </a:xfrm>
        </p:spPr>
        <p:txBody>
          <a:bodyPr>
            <a:normAutofit/>
          </a:bodyPr>
          <a:lstStyle/>
          <a:p>
            <a:r>
              <a:rPr lang="en-US" sz="4400" dirty="0"/>
              <a:t>Opportunity #2 </a:t>
            </a:r>
          </a:p>
        </p:txBody>
      </p:sp>
      <p:sp>
        <p:nvSpPr>
          <p:cNvPr id="3" name="Content Placeholder 2"/>
          <p:cNvSpPr>
            <a:spLocks noGrp="1"/>
          </p:cNvSpPr>
          <p:nvPr>
            <p:ph idx="1"/>
          </p:nvPr>
        </p:nvSpPr>
        <p:spPr>
          <a:xfrm>
            <a:off x="175655" y="3735389"/>
            <a:ext cx="9669613" cy="1375456"/>
          </a:xfrm>
        </p:spPr>
        <p:txBody>
          <a:bodyPr>
            <a:noAutofit/>
          </a:bodyPr>
          <a:lstStyle/>
          <a:p>
            <a:pPr marL="0" indent="0">
              <a:spcBef>
                <a:spcPts val="1200"/>
              </a:spcBef>
              <a:buNone/>
            </a:pPr>
            <a:r>
              <a:rPr lang="en-US" sz="4400" dirty="0">
                <a:solidFill>
                  <a:schemeClr val="tx1">
                    <a:lumMod val="65000"/>
                    <a:lumOff val="35000"/>
                  </a:schemeClr>
                </a:solidFill>
              </a:rPr>
              <a:t>Concentrate on Innovation Corridor Branding</a:t>
            </a:r>
          </a:p>
        </p:txBody>
      </p:sp>
      <p:sp>
        <p:nvSpPr>
          <p:cNvPr id="5" name="Title 1"/>
          <p:cNvSpPr txBox="1">
            <a:spLocks/>
          </p:cNvSpPr>
          <p:nvPr/>
        </p:nvSpPr>
        <p:spPr>
          <a:xfrm>
            <a:off x="1869507" y="2606095"/>
            <a:ext cx="3259240" cy="876211"/>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600" dirty="0">
                <a:solidFill>
                  <a:schemeClr val="bg1"/>
                </a:solidFill>
              </a:rPr>
              <a:t>Growing Existing Businesses</a:t>
            </a:r>
          </a:p>
        </p:txBody>
      </p:sp>
      <p:pic>
        <p:nvPicPr>
          <p:cNvPr id="7" name="Picture 2" descr="Image result for build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84" y="1985662"/>
            <a:ext cx="1425730" cy="142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752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297" y="1998752"/>
            <a:ext cx="8596668" cy="1320800"/>
          </a:xfrm>
        </p:spPr>
        <p:txBody>
          <a:bodyPr>
            <a:normAutofit/>
          </a:bodyPr>
          <a:lstStyle/>
          <a:p>
            <a:r>
              <a:rPr lang="en-US" sz="4400" dirty="0"/>
              <a:t>Opportunity #3</a:t>
            </a:r>
          </a:p>
        </p:txBody>
      </p:sp>
      <p:sp>
        <p:nvSpPr>
          <p:cNvPr id="3" name="Content Placeholder 2"/>
          <p:cNvSpPr>
            <a:spLocks noGrp="1"/>
          </p:cNvSpPr>
          <p:nvPr>
            <p:ph idx="1"/>
          </p:nvPr>
        </p:nvSpPr>
        <p:spPr>
          <a:xfrm>
            <a:off x="191183" y="3969005"/>
            <a:ext cx="9736588" cy="1460827"/>
          </a:xfrm>
        </p:spPr>
        <p:txBody>
          <a:bodyPr>
            <a:normAutofit/>
          </a:bodyPr>
          <a:lstStyle/>
          <a:p>
            <a:pPr marL="0" indent="0">
              <a:buNone/>
            </a:pPr>
            <a:r>
              <a:rPr lang="en-US" sz="4400" dirty="0">
                <a:solidFill>
                  <a:schemeClr val="tx1">
                    <a:lumMod val="65000"/>
                    <a:lumOff val="35000"/>
                  </a:schemeClr>
                </a:solidFill>
              </a:rPr>
              <a:t>Harness Regional Assets to Develop and Promote Biotech Hub</a:t>
            </a:r>
            <a:endParaRPr lang="en-US" sz="200" dirty="0">
              <a:solidFill>
                <a:schemeClr val="tx1">
                  <a:lumMod val="65000"/>
                  <a:lumOff val="35000"/>
                </a:schemeClr>
              </a:solidFill>
            </a:endParaRPr>
          </a:p>
        </p:txBody>
      </p:sp>
      <p:sp>
        <p:nvSpPr>
          <p:cNvPr id="5" name="Title 1"/>
          <p:cNvSpPr txBox="1">
            <a:spLocks/>
          </p:cNvSpPr>
          <p:nvPr/>
        </p:nvSpPr>
        <p:spPr>
          <a:xfrm>
            <a:off x="1888424" y="2818165"/>
            <a:ext cx="3259240" cy="876211"/>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600" dirty="0">
                <a:solidFill>
                  <a:schemeClr val="bg1"/>
                </a:solidFill>
              </a:rPr>
              <a:t>Growing Existing Businesses</a:t>
            </a:r>
          </a:p>
        </p:txBody>
      </p:sp>
      <p:pic>
        <p:nvPicPr>
          <p:cNvPr id="6" name="Picture 2" descr="Image result for build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83" y="2143705"/>
            <a:ext cx="1425730" cy="142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062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3454"/>
            <a:ext cx="9601200" cy="785092"/>
          </a:xfrm>
          <a:solidFill>
            <a:srgbClr val="22435E"/>
          </a:solidFill>
        </p:spPr>
        <p:txBody>
          <a:bodyPr>
            <a:noAutofit/>
          </a:bodyPr>
          <a:lstStyle/>
          <a:p>
            <a:r>
              <a:rPr lang="en-US" sz="4000" dirty="0">
                <a:solidFill>
                  <a:schemeClr val="bg1"/>
                </a:solidFill>
              </a:rPr>
              <a:t> Startups/Innovation/Commercialization </a:t>
            </a:r>
          </a:p>
        </p:txBody>
      </p:sp>
      <p:pic>
        <p:nvPicPr>
          <p:cNvPr id="3" name="Picture 2" descr="Image result for development 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49966" y="3141429"/>
            <a:ext cx="3011055" cy="301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67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325" y="2204381"/>
            <a:ext cx="8596668" cy="1320800"/>
          </a:xfrm>
        </p:spPr>
        <p:txBody>
          <a:bodyPr>
            <a:normAutofit/>
          </a:bodyPr>
          <a:lstStyle/>
          <a:p>
            <a:r>
              <a:rPr lang="en-US" sz="4400" dirty="0"/>
              <a:t>Opportunity #1 </a:t>
            </a:r>
          </a:p>
        </p:txBody>
      </p:sp>
      <p:sp>
        <p:nvSpPr>
          <p:cNvPr id="3" name="Content Placeholder 2"/>
          <p:cNvSpPr>
            <a:spLocks noGrp="1"/>
          </p:cNvSpPr>
          <p:nvPr>
            <p:ph idx="1"/>
          </p:nvPr>
        </p:nvSpPr>
        <p:spPr>
          <a:xfrm>
            <a:off x="146195" y="3731888"/>
            <a:ext cx="9692199" cy="1500130"/>
          </a:xfrm>
        </p:spPr>
        <p:txBody>
          <a:bodyPr vert="horz" lIns="91440" tIns="45720" rIns="91440" bIns="45720" rtlCol="0" anchor="t">
            <a:normAutofit/>
          </a:bodyPr>
          <a:lstStyle/>
          <a:p>
            <a:pPr marL="0" indent="0">
              <a:buNone/>
            </a:pPr>
            <a:r>
              <a:rPr lang="en-US" sz="4400" dirty="0">
                <a:solidFill>
                  <a:schemeClr val="tx1">
                    <a:lumMod val="65000"/>
                    <a:lumOff val="35000"/>
                  </a:schemeClr>
                </a:solidFill>
              </a:rPr>
              <a:t>Grow the Entrepreneurial Ecosystem</a:t>
            </a:r>
          </a:p>
          <a:p>
            <a:pPr marL="0" indent="0">
              <a:lnSpc>
                <a:spcPct val="150000"/>
              </a:lnSpc>
              <a:buNone/>
            </a:pPr>
            <a:endParaRPr lang="en-US" sz="3500" dirty="0"/>
          </a:p>
        </p:txBody>
      </p:sp>
      <p:sp>
        <p:nvSpPr>
          <p:cNvPr id="4" name="Title 1"/>
          <p:cNvSpPr txBox="1">
            <a:spLocks/>
          </p:cNvSpPr>
          <p:nvPr/>
        </p:nvSpPr>
        <p:spPr>
          <a:xfrm>
            <a:off x="1203110" y="3000662"/>
            <a:ext cx="3147138" cy="524519"/>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bg1"/>
                </a:solidFill>
              </a:rPr>
              <a:t>Innovation</a:t>
            </a:r>
            <a:endParaRPr lang="en-US" sz="1800" dirty="0">
              <a:solidFill>
                <a:schemeClr val="bg1"/>
              </a:solidFill>
            </a:endParaRPr>
          </a:p>
        </p:txBody>
      </p:sp>
      <p:pic>
        <p:nvPicPr>
          <p:cNvPr id="5" name="Picture 4" descr="Image result for development 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195" y="2419104"/>
            <a:ext cx="794905" cy="79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25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743" y="2110315"/>
            <a:ext cx="8596668" cy="1320800"/>
          </a:xfrm>
        </p:spPr>
        <p:txBody>
          <a:bodyPr>
            <a:normAutofit/>
          </a:bodyPr>
          <a:lstStyle/>
          <a:p>
            <a:r>
              <a:rPr lang="en-US" sz="4400" dirty="0"/>
              <a:t>Opportunity #2 </a:t>
            </a:r>
          </a:p>
        </p:txBody>
      </p:sp>
      <p:sp>
        <p:nvSpPr>
          <p:cNvPr id="3" name="Content Placeholder 2"/>
          <p:cNvSpPr>
            <a:spLocks noGrp="1"/>
          </p:cNvSpPr>
          <p:nvPr>
            <p:ph idx="1"/>
          </p:nvPr>
        </p:nvSpPr>
        <p:spPr>
          <a:xfrm>
            <a:off x="208379" y="3698066"/>
            <a:ext cx="9767518" cy="3314699"/>
          </a:xfrm>
        </p:spPr>
        <p:txBody>
          <a:bodyPr>
            <a:normAutofit/>
          </a:bodyPr>
          <a:lstStyle/>
          <a:p>
            <a:pPr marL="0" indent="0">
              <a:buNone/>
            </a:pPr>
            <a:r>
              <a:rPr lang="en-US" sz="4400" dirty="0">
                <a:solidFill>
                  <a:schemeClr val="tx1">
                    <a:lumMod val="65000"/>
                    <a:lumOff val="35000"/>
                  </a:schemeClr>
                </a:solidFill>
              </a:rPr>
              <a:t>Provide Tax Incentive For Investments in Local Startups</a:t>
            </a:r>
          </a:p>
        </p:txBody>
      </p:sp>
      <p:sp>
        <p:nvSpPr>
          <p:cNvPr id="5" name="Title 1"/>
          <p:cNvSpPr txBox="1">
            <a:spLocks/>
          </p:cNvSpPr>
          <p:nvPr/>
        </p:nvSpPr>
        <p:spPr>
          <a:xfrm>
            <a:off x="1223163" y="2906595"/>
            <a:ext cx="3147138" cy="524519"/>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bg1"/>
                </a:solidFill>
              </a:rPr>
              <a:t>Innovation</a:t>
            </a:r>
            <a:endParaRPr lang="en-US" sz="1800" dirty="0">
              <a:solidFill>
                <a:schemeClr val="bg1"/>
              </a:solidFill>
            </a:endParaRPr>
          </a:p>
        </p:txBody>
      </p:sp>
      <p:pic>
        <p:nvPicPr>
          <p:cNvPr id="6" name="Picture 5" descr="Image result for development 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8010" y="2293631"/>
            <a:ext cx="794905" cy="79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7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355" y="3957657"/>
            <a:ext cx="9049922" cy="993169"/>
          </a:xfrm>
        </p:spPr>
        <p:txBody>
          <a:bodyPr>
            <a:noAutofit/>
          </a:bodyPr>
          <a:lstStyle/>
          <a:p>
            <a:r>
              <a:rPr lang="en-US" i="1" dirty="0"/>
              <a:t>Economic Growth and Diversification Plan </a:t>
            </a:r>
          </a:p>
        </p:txBody>
      </p:sp>
      <p:pic>
        <p:nvPicPr>
          <p:cNvPr id="4" name="Content Placeholder 3"/>
          <p:cNvPicPr>
            <a:picLocks noGrp="1" noChangeAspect="1"/>
          </p:cNvPicPr>
          <p:nvPr>
            <p:ph idx="1"/>
          </p:nvPr>
        </p:nvPicPr>
        <p:blipFill>
          <a:blip r:embed="rId3"/>
          <a:stretch>
            <a:fillRect/>
          </a:stretch>
        </p:blipFill>
        <p:spPr>
          <a:xfrm>
            <a:off x="1847273" y="1507918"/>
            <a:ext cx="6844583" cy="2027708"/>
          </a:xfrm>
          <a:prstGeom prst="rect">
            <a:avLst/>
          </a:prstGeom>
        </p:spPr>
      </p:pic>
    </p:spTree>
    <p:extLst>
      <p:ext uri="{BB962C8B-B14F-4D97-AF65-F5344CB8AC3E}">
        <p14:creationId xmlns:p14="http://schemas.microsoft.com/office/powerpoint/2010/main" val="3496087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743" y="2129317"/>
            <a:ext cx="8596668" cy="1320800"/>
          </a:xfrm>
        </p:spPr>
        <p:txBody>
          <a:bodyPr>
            <a:normAutofit/>
          </a:bodyPr>
          <a:lstStyle/>
          <a:p>
            <a:r>
              <a:rPr lang="en-US" sz="4800" dirty="0"/>
              <a:t>Opportunity #3 </a:t>
            </a:r>
          </a:p>
        </p:txBody>
      </p:sp>
      <p:sp>
        <p:nvSpPr>
          <p:cNvPr id="3" name="Content Placeholder 2"/>
          <p:cNvSpPr>
            <a:spLocks noGrp="1"/>
          </p:cNvSpPr>
          <p:nvPr>
            <p:ph idx="1"/>
          </p:nvPr>
        </p:nvSpPr>
        <p:spPr>
          <a:xfrm>
            <a:off x="160330" y="3633824"/>
            <a:ext cx="9881445" cy="4641605"/>
          </a:xfrm>
        </p:spPr>
        <p:txBody>
          <a:bodyPr vert="horz" lIns="91440" tIns="45720" rIns="91440" bIns="45720" rtlCol="0" anchor="t">
            <a:normAutofit/>
          </a:bodyPr>
          <a:lstStyle/>
          <a:p>
            <a:pPr marL="0" indent="0">
              <a:lnSpc>
                <a:spcPct val="110000"/>
              </a:lnSpc>
              <a:buNone/>
            </a:pPr>
            <a:r>
              <a:rPr lang="en-US" sz="4400" dirty="0">
                <a:solidFill>
                  <a:schemeClr val="tx1">
                    <a:lumMod val="65000"/>
                    <a:lumOff val="35000"/>
                  </a:schemeClr>
                </a:solidFill>
              </a:rPr>
              <a:t>Provide Additional Capital for Expansion</a:t>
            </a:r>
            <a:endParaRPr lang="en-US" sz="1600" dirty="0">
              <a:solidFill>
                <a:schemeClr val="tx1">
                  <a:lumMod val="65000"/>
                  <a:lumOff val="35000"/>
                </a:schemeClr>
              </a:solidFill>
            </a:endParaRPr>
          </a:p>
        </p:txBody>
      </p:sp>
      <p:sp>
        <p:nvSpPr>
          <p:cNvPr id="5" name="Title 1"/>
          <p:cNvSpPr txBox="1">
            <a:spLocks/>
          </p:cNvSpPr>
          <p:nvPr/>
        </p:nvSpPr>
        <p:spPr>
          <a:xfrm>
            <a:off x="1196418" y="2925598"/>
            <a:ext cx="3147138" cy="524519"/>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bg1"/>
                </a:solidFill>
              </a:rPr>
              <a:t>Innovation</a:t>
            </a:r>
            <a:endParaRPr lang="en-US" sz="1800" dirty="0">
              <a:solidFill>
                <a:schemeClr val="bg1"/>
              </a:solidFill>
            </a:endParaRPr>
          </a:p>
        </p:txBody>
      </p:sp>
      <p:pic>
        <p:nvPicPr>
          <p:cNvPr id="6" name="Picture 5" descr="Image result for development 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65" y="2286757"/>
            <a:ext cx="794905" cy="79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89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6362"/>
            <a:ext cx="6614415" cy="849747"/>
          </a:xfrm>
          <a:solidFill>
            <a:srgbClr val="22435E"/>
          </a:solidFill>
        </p:spPr>
        <p:txBody>
          <a:bodyPr>
            <a:noAutofit/>
          </a:bodyPr>
          <a:lstStyle/>
          <a:p>
            <a:r>
              <a:rPr lang="en-US" sz="4400" dirty="0">
                <a:solidFill>
                  <a:schemeClr val="bg1"/>
                </a:solidFill>
              </a:rPr>
              <a:t> Sites </a:t>
            </a:r>
          </a:p>
        </p:txBody>
      </p:sp>
      <p:pic>
        <p:nvPicPr>
          <p:cNvPr id="3" name="Picture 2" descr="Log in | Sign Up Upload Clipart"/>
          <p:cNvPicPr>
            <a:picLocks noChangeAspect="1"/>
          </p:cNvPicPr>
          <p:nvPr/>
        </p:nvPicPr>
        <p:blipFill>
          <a:blip r:embed="rId3">
            <a:duotone>
              <a:prstClr val="black"/>
              <a:srgbClr val="D9C3A5">
                <a:tint val="50000"/>
                <a:satMod val="180000"/>
              </a:srgbClr>
            </a:duotone>
          </a:blip>
          <a:stretch>
            <a:fillRect/>
          </a:stretch>
        </p:blipFill>
        <p:spPr>
          <a:xfrm>
            <a:off x="3662218" y="3268296"/>
            <a:ext cx="2952197" cy="2952197"/>
          </a:xfrm>
          <a:prstGeom prst="rect">
            <a:avLst/>
          </a:prstGeom>
        </p:spPr>
      </p:pic>
    </p:spTree>
    <p:extLst>
      <p:ext uri="{BB962C8B-B14F-4D97-AF65-F5344CB8AC3E}">
        <p14:creationId xmlns:p14="http://schemas.microsoft.com/office/powerpoint/2010/main" val="746681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6635" y="133436"/>
            <a:ext cx="3837857" cy="75094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700" dirty="0">
                <a:solidFill>
                  <a:schemeClr val="tx2"/>
                </a:solidFill>
              </a:rPr>
              <a:t>Sites Evaluated</a:t>
            </a:r>
          </a:p>
          <a:p>
            <a:endParaRPr lang="en-US" sz="1800" dirty="0">
              <a:solidFill>
                <a:srgbClr val="3C3D3E"/>
              </a:solidFill>
            </a:endParaRPr>
          </a:p>
        </p:txBody>
      </p:sp>
      <p:sp>
        <p:nvSpPr>
          <p:cNvPr id="3" name="TextBox 2"/>
          <p:cNvSpPr txBox="1"/>
          <p:nvPr/>
        </p:nvSpPr>
        <p:spPr>
          <a:xfrm>
            <a:off x="136635" y="1284209"/>
            <a:ext cx="6840372" cy="3970318"/>
          </a:xfrm>
          <a:prstGeom prst="rect">
            <a:avLst/>
          </a:prstGeom>
          <a:noFill/>
        </p:spPr>
        <p:txBody>
          <a:bodyPr wrap="square" rtlCol="0">
            <a:spAutoFit/>
          </a:bodyPr>
          <a:lstStyle/>
          <a:p>
            <a:pPr marL="285750" marR="0" lvl="0" indent="-285750" defTabSz="914400" eaLnBrk="1" fontAlgn="auto" latinLnBrk="0" hangingPunct="1">
              <a:lnSpc>
                <a:spcPct val="150000"/>
              </a:lnSpc>
              <a:spcBef>
                <a:spcPts val="0"/>
              </a:spcBef>
              <a:spcAft>
                <a:spcPts val="0"/>
              </a:spcAft>
              <a:buClrTx/>
              <a:buSzTx/>
              <a:buFont typeface="Wingdings" charset="2"/>
              <a:buChar char="§"/>
              <a:tabLst/>
              <a:defRPr/>
            </a:pPr>
            <a:r>
              <a:rPr lang="en-US" sz="2400" dirty="0">
                <a:solidFill>
                  <a:schemeClr val="tx2"/>
                </a:solidFill>
              </a:rPr>
              <a:t>Culpeper County: Crown Jewel Site</a:t>
            </a:r>
          </a:p>
          <a:p>
            <a:pPr marL="285750" marR="0" lvl="0" indent="-285750" defTabSz="914400" eaLnBrk="1" fontAlgn="auto" latinLnBrk="0" hangingPunct="1">
              <a:lnSpc>
                <a:spcPct val="150000"/>
              </a:lnSpc>
              <a:spcBef>
                <a:spcPts val="0"/>
              </a:spcBef>
              <a:spcAft>
                <a:spcPts val="0"/>
              </a:spcAft>
              <a:buClrTx/>
              <a:buSzTx/>
              <a:buFont typeface="Wingdings" charset="2"/>
              <a:buChar char="§"/>
              <a:tabLst/>
              <a:defRPr/>
            </a:pPr>
            <a:r>
              <a:rPr lang="en-US" sz="2400" dirty="0">
                <a:solidFill>
                  <a:schemeClr val="tx2"/>
                </a:solidFill>
              </a:rPr>
              <a:t>Fauquier County: </a:t>
            </a:r>
            <a:r>
              <a:rPr lang="en-US" sz="2400" dirty="0" err="1">
                <a:solidFill>
                  <a:schemeClr val="tx2"/>
                </a:solidFill>
              </a:rPr>
              <a:t>Vint</a:t>
            </a:r>
            <a:r>
              <a:rPr lang="en-US" sz="2400" dirty="0">
                <a:solidFill>
                  <a:schemeClr val="tx2"/>
                </a:solidFill>
              </a:rPr>
              <a:t> Hill Business Park</a:t>
            </a:r>
          </a:p>
          <a:p>
            <a:pPr marL="285750" lvl="0" indent="-285750" defTabSz="914400">
              <a:lnSpc>
                <a:spcPct val="150000"/>
              </a:lnSpc>
              <a:buFont typeface="Wingdings" charset="2"/>
              <a:buChar char="§"/>
            </a:pPr>
            <a:r>
              <a:rPr lang="en-US" sz="2400" dirty="0">
                <a:solidFill>
                  <a:schemeClr val="tx2"/>
                </a:solidFill>
              </a:rPr>
              <a:t>Fluvanna County: Williams Heritage / Alexander Site</a:t>
            </a:r>
          </a:p>
          <a:p>
            <a:pPr marL="285750" indent="-285750" defTabSz="914400">
              <a:lnSpc>
                <a:spcPct val="150000"/>
              </a:lnSpc>
              <a:buFont typeface="Wingdings" charset="2"/>
              <a:buChar char="§"/>
            </a:pPr>
            <a:r>
              <a:rPr lang="en-US" sz="2400" dirty="0">
                <a:solidFill>
                  <a:schemeClr val="tx2"/>
                </a:solidFill>
              </a:rPr>
              <a:t>Greene County: </a:t>
            </a:r>
            <a:r>
              <a:rPr lang="en-US" sz="2400" dirty="0" err="1">
                <a:solidFill>
                  <a:schemeClr val="tx2"/>
                </a:solidFill>
              </a:rPr>
              <a:t>Rapidan</a:t>
            </a:r>
            <a:r>
              <a:rPr lang="en-US" sz="2400" dirty="0">
                <a:solidFill>
                  <a:schemeClr val="tx2"/>
                </a:solidFill>
              </a:rPr>
              <a:t> Center</a:t>
            </a:r>
          </a:p>
          <a:p>
            <a:pPr marL="285750" marR="0" lvl="0" indent="-285750" defTabSz="914400" eaLnBrk="1" fontAlgn="auto" latinLnBrk="0" hangingPunct="1">
              <a:lnSpc>
                <a:spcPct val="150000"/>
              </a:lnSpc>
              <a:spcBef>
                <a:spcPts val="0"/>
              </a:spcBef>
              <a:spcAft>
                <a:spcPts val="0"/>
              </a:spcAft>
              <a:buClrTx/>
              <a:buSzTx/>
              <a:buFont typeface="Wingdings" charset="2"/>
              <a:buChar char="§"/>
              <a:tabLst/>
              <a:defRPr/>
            </a:pPr>
            <a:r>
              <a:rPr lang="en-US" sz="2400" dirty="0">
                <a:solidFill>
                  <a:schemeClr val="tx2"/>
                </a:solidFill>
              </a:rPr>
              <a:t>Louisa County: Ferncliff Business Park</a:t>
            </a:r>
          </a:p>
          <a:p>
            <a:pPr marL="285750" marR="0" lvl="0" indent="-285750" defTabSz="914400" eaLnBrk="1" fontAlgn="auto" latinLnBrk="0" hangingPunct="1">
              <a:lnSpc>
                <a:spcPct val="150000"/>
              </a:lnSpc>
              <a:spcBef>
                <a:spcPts val="0"/>
              </a:spcBef>
              <a:spcAft>
                <a:spcPts val="0"/>
              </a:spcAft>
              <a:buClrTx/>
              <a:buSzTx/>
              <a:buFont typeface="Wingdings" charset="2"/>
              <a:buChar char="§"/>
              <a:tabLst/>
              <a:defRPr/>
            </a:pPr>
            <a:r>
              <a:rPr lang="en-US" sz="2400" dirty="0">
                <a:solidFill>
                  <a:schemeClr val="tx2"/>
                </a:solidFill>
              </a:rPr>
              <a:t>Orange County: Thomas E. Lee Industrial Park</a:t>
            </a:r>
          </a:p>
        </p:txBody>
      </p:sp>
      <p:pic>
        <p:nvPicPr>
          <p:cNvPr id="5" name="Picture 4"/>
          <p:cNvPicPr>
            <a:picLocks noChangeAspect="1"/>
          </p:cNvPicPr>
          <p:nvPr/>
        </p:nvPicPr>
        <p:blipFill>
          <a:blip r:embed="rId3"/>
          <a:stretch>
            <a:fillRect/>
          </a:stretch>
        </p:blipFill>
        <p:spPr>
          <a:xfrm>
            <a:off x="6977006" y="855018"/>
            <a:ext cx="4856722" cy="4583256"/>
          </a:xfrm>
          <a:prstGeom prst="rect">
            <a:avLst/>
          </a:prstGeom>
        </p:spPr>
      </p:pic>
    </p:spTree>
    <p:extLst>
      <p:ext uri="{BB962C8B-B14F-4D97-AF65-F5344CB8AC3E}">
        <p14:creationId xmlns:p14="http://schemas.microsoft.com/office/powerpoint/2010/main" val="631392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4154682"/>
              </p:ext>
            </p:extLst>
          </p:nvPr>
        </p:nvGraphicFramePr>
        <p:xfrm>
          <a:off x="378136" y="1586135"/>
          <a:ext cx="8965494" cy="4256133"/>
        </p:xfrm>
        <a:graphic>
          <a:graphicData uri="http://schemas.openxmlformats.org/drawingml/2006/table">
            <a:tbl>
              <a:tblPr firstRow="1" bandRow="1">
                <a:tableStyleId>{00A15C55-8517-42AA-B614-E9B94910E393}</a:tableStyleId>
              </a:tblPr>
              <a:tblGrid>
                <a:gridCol w="1834872">
                  <a:extLst>
                    <a:ext uri="{9D8B030D-6E8A-4147-A177-3AD203B41FA5}">
                      <a16:colId xmlns:a16="http://schemas.microsoft.com/office/drawing/2014/main" xmlns="" val="20000"/>
                    </a:ext>
                  </a:extLst>
                </a:gridCol>
                <a:gridCol w="1188437">
                  <a:extLst>
                    <a:ext uri="{9D8B030D-6E8A-4147-A177-3AD203B41FA5}">
                      <a16:colId xmlns:a16="http://schemas.microsoft.com/office/drawing/2014/main" xmlns="" val="20001"/>
                    </a:ext>
                  </a:extLst>
                </a:gridCol>
                <a:gridCol w="1188437">
                  <a:extLst>
                    <a:ext uri="{9D8B030D-6E8A-4147-A177-3AD203B41FA5}">
                      <a16:colId xmlns:a16="http://schemas.microsoft.com/office/drawing/2014/main" xmlns="" val="20002"/>
                    </a:ext>
                  </a:extLst>
                </a:gridCol>
                <a:gridCol w="1188437">
                  <a:extLst>
                    <a:ext uri="{9D8B030D-6E8A-4147-A177-3AD203B41FA5}">
                      <a16:colId xmlns:a16="http://schemas.microsoft.com/office/drawing/2014/main" xmlns="" val="20003"/>
                    </a:ext>
                  </a:extLst>
                </a:gridCol>
                <a:gridCol w="1188437">
                  <a:extLst>
                    <a:ext uri="{9D8B030D-6E8A-4147-A177-3AD203B41FA5}">
                      <a16:colId xmlns:a16="http://schemas.microsoft.com/office/drawing/2014/main" xmlns="" val="20004"/>
                    </a:ext>
                  </a:extLst>
                </a:gridCol>
                <a:gridCol w="1188437">
                  <a:extLst>
                    <a:ext uri="{9D8B030D-6E8A-4147-A177-3AD203B41FA5}">
                      <a16:colId xmlns:a16="http://schemas.microsoft.com/office/drawing/2014/main" xmlns="" val="20005"/>
                    </a:ext>
                  </a:extLst>
                </a:gridCol>
                <a:gridCol w="1188437">
                  <a:extLst>
                    <a:ext uri="{9D8B030D-6E8A-4147-A177-3AD203B41FA5}">
                      <a16:colId xmlns:a16="http://schemas.microsoft.com/office/drawing/2014/main" xmlns="" val="20006"/>
                    </a:ext>
                  </a:extLst>
                </a:gridCol>
              </a:tblGrid>
              <a:tr h="735196">
                <a:tc>
                  <a:txBody>
                    <a:bodyPr/>
                    <a:lstStyle/>
                    <a:p>
                      <a:pPr algn="ctr" fontAlgn="ctr"/>
                      <a:r>
                        <a:rPr lang="en-US" sz="1600" u="none" strike="noStrike" dirty="0">
                          <a:effectLst/>
                        </a:rPr>
                        <a:t>Industry Sector</a:t>
                      </a:r>
                      <a:endParaRPr lang="en-US" sz="16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u="none" strike="noStrike" dirty="0">
                          <a:effectLst/>
                        </a:rPr>
                        <a:t>McDevitt/ Culpeper*</a:t>
                      </a:r>
                      <a:endParaRPr lang="en-US" sz="16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kern="1200" dirty="0" err="1">
                          <a:solidFill>
                            <a:schemeClr val="lt1"/>
                          </a:solidFill>
                          <a:effectLst/>
                          <a:latin typeface="+mn-lt"/>
                          <a:ea typeface="+mn-ea"/>
                          <a:cs typeface="+mn-cs"/>
                        </a:rPr>
                        <a:t>Vint</a:t>
                      </a:r>
                      <a:r>
                        <a:rPr lang="en-US" sz="1600" b="1" u="none" strike="noStrike" kern="1200" dirty="0">
                          <a:solidFill>
                            <a:schemeClr val="lt1"/>
                          </a:solidFill>
                          <a:effectLst/>
                          <a:latin typeface="+mn-lt"/>
                          <a:ea typeface="+mn-ea"/>
                          <a:cs typeface="+mn-cs"/>
                        </a:rPr>
                        <a:t> Hill/ Fauquier*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kern="1200" dirty="0">
                          <a:solidFill>
                            <a:schemeClr val="lt1"/>
                          </a:solidFill>
                          <a:effectLst/>
                          <a:latin typeface="+mn-lt"/>
                          <a:ea typeface="+mn-ea"/>
                          <a:cs typeface="+mn-cs"/>
                        </a:rPr>
                        <a:t>Williams</a:t>
                      </a:r>
                      <a:r>
                        <a:rPr lang="en-US" sz="1600" b="1" u="none" strike="noStrike" kern="1200" baseline="0" dirty="0">
                          <a:solidFill>
                            <a:schemeClr val="lt1"/>
                          </a:solidFill>
                          <a:effectLst/>
                          <a:latin typeface="+mn-lt"/>
                          <a:ea typeface="+mn-ea"/>
                          <a:cs typeface="+mn-cs"/>
                        </a:rPr>
                        <a:t> Alexander/ </a:t>
                      </a:r>
                      <a:r>
                        <a:rPr lang="en-US" sz="1600" b="1" u="none" strike="noStrike" kern="1200" dirty="0">
                          <a:solidFill>
                            <a:schemeClr val="lt1"/>
                          </a:solidFill>
                          <a:effectLst/>
                          <a:latin typeface="+mn-lt"/>
                          <a:ea typeface="+mn-ea"/>
                          <a:cs typeface="+mn-cs"/>
                        </a:rPr>
                        <a:t>Fluvanna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kern="1200" dirty="0" err="1">
                          <a:solidFill>
                            <a:schemeClr val="lt1"/>
                          </a:solidFill>
                          <a:effectLst/>
                          <a:latin typeface="+mn-lt"/>
                          <a:ea typeface="+mn-ea"/>
                          <a:cs typeface="+mn-cs"/>
                        </a:rPr>
                        <a:t>Rapidan</a:t>
                      </a:r>
                      <a:r>
                        <a:rPr lang="en-US" sz="1600" b="1" u="none" strike="noStrike" kern="1200" dirty="0">
                          <a:solidFill>
                            <a:schemeClr val="lt1"/>
                          </a:solidFill>
                          <a:effectLst/>
                          <a:latin typeface="+mn-lt"/>
                          <a:ea typeface="+mn-ea"/>
                          <a:cs typeface="+mn-cs"/>
                        </a:rPr>
                        <a:t>/ Greene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kern="1200" dirty="0">
                          <a:solidFill>
                            <a:schemeClr val="lt1"/>
                          </a:solidFill>
                          <a:effectLst/>
                          <a:latin typeface="+mn-lt"/>
                          <a:ea typeface="+mn-ea"/>
                          <a:cs typeface="+mn-cs"/>
                        </a:rPr>
                        <a:t>Ferncliff/ Louisa(TC)</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kern="1200" dirty="0">
                          <a:solidFill>
                            <a:schemeClr val="lt1"/>
                          </a:solidFill>
                          <a:effectLst/>
                          <a:latin typeface="+mn-lt"/>
                          <a:ea typeface="+mn-ea"/>
                          <a:cs typeface="+mn-cs"/>
                        </a:rPr>
                        <a:t>TE Lee/ Orange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01761">
                <a:tc>
                  <a:txBody>
                    <a:bodyPr/>
                    <a:lstStyle/>
                    <a:p>
                      <a:pPr algn="ctr" fontAlgn="ctr"/>
                      <a:r>
                        <a:rPr lang="en-US" sz="1600" b="0" u="none" strike="noStrike" dirty="0">
                          <a:effectLst/>
                          <a:latin typeface="Arial" panose="020B0604020202020204" pitchFamily="34" charset="0"/>
                          <a:cs typeface="Arial" panose="020B0604020202020204" pitchFamily="34" charset="0"/>
                        </a:rPr>
                        <a:t>IT/</a:t>
                      </a:r>
                    </a:p>
                    <a:p>
                      <a:pPr algn="ctr" fontAlgn="ctr"/>
                      <a:r>
                        <a:rPr lang="en-US" sz="1600" b="0" u="none" strike="noStrike" dirty="0">
                          <a:effectLst/>
                          <a:latin typeface="Arial" panose="020B0604020202020204" pitchFamily="34" charset="0"/>
                          <a:cs typeface="Arial" panose="020B0604020202020204" pitchFamily="34" charset="0"/>
                        </a:rPr>
                        <a:t>Communications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tc>
                  <a:txBody>
                    <a:bodyPr/>
                    <a:lstStyle/>
                    <a:p>
                      <a:pPr marL="0" indent="0" algn="ctr" defTabSz="457200" rtl="0" eaLnBrk="1" fontAlgn="ctr" latinLnBrk="0" hangingPunct="1">
                        <a:buFont typeface="Arial" panose="020B0604020202020204" pitchFamily="34" charset="0"/>
                        <a:buNone/>
                        <a:tabLst>
                          <a:tab pos="2062163" algn="r"/>
                        </a:tabLst>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4"/>
                  </a:ext>
                </a:extLst>
              </a:tr>
              <a:tr h="713893">
                <a:tc>
                  <a:txBody>
                    <a:bodyPr/>
                    <a:lstStyle/>
                    <a:p>
                      <a:pPr algn="ctr" fontAlgn="ctr"/>
                      <a:r>
                        <a:rPr lang="en-US" sz="1600" b="0" u="none" strike="noStrike" dirty="0">
                          <a:effectLst/>
                          <a:latin typeface="Arial" panose="020B0604020202020204" pitchFamily="34" charset="0"/>
                          <a:cs typeface="Arial" panose="020B0604020202020204" pitchFamily="34" charset="0"/>
                        </a:rPr>
                        <a:t>Biomedical/</a:t>
                      </a:r>
                    </a:p>
                    <a:p>
                      <a:pPr algn="ctr" fontAlgn="ctr"/>
                      <a:r>
                        <a:rPr lang="en-US" sz="1600" b="0" u="none" strike="noStrike" dirty="0">
                          <a:effectLst/>
                          <a:latin typeface="Arial" panose="020B0604020202020204" pitchFamily="34" charset="0"/>
                          <a:cs typeface="Arial" panose="020B0604020202020204" pitchFamily="34" charset="0"/>
                        </a:rPr>
                        <a:t>Biotechnology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600" b="0" i="0" u="none" strike="noStrike" kern="1200" baseline="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indent="0" algn="ctr" fontAlgn="ctr">
                        <a:buFont typeface="Arial" panose="020B0604020202020204" pitchFamily="34" charset="0"/>
                        <a:buNone/>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indent="0" algn="ctr" fontAlgn="ctr">
                        <a:buFont typeface="Arial" panose="020B0604020202020204" pitchFamily="34" charset="0"/>
                        <a:buNone/>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tc>
                  <a:txBody>
                    <a:bodyPr/>
                    <a:lstStyle/>
                    <a:p>
                      <a:pPr marL="0" indent="0" algn="ctr" defTabSz="457200" rtl="0" eaLnBrk="1" fontAlgn="ctr" latinLnBrk="0" hangingPunct="1">
                        <a:buFont typeface="Arial" panose="020B0604020202020204" pitchFamily="34" charset="0"/>
                        <a:buNone/>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1"/>
                  </a:ext>
                </a:extLst>
              </a:tr>
              <a:tr h="701761">
                <a:tc>
                  <a:txBody>
                    <a:bodyPr/>
                    <a:lstStyle/>
                    <a:p>
                      <a:pPr algn="ctr" fontAlgn="ctr"/>
                      <a:r>
                        <a:rPr lang="en-US" sz="1600" b="0" i="0" u="none" strike="noStrike" dirty="0">
                          <a:effectLst/>
                          <a:latin typeface="Arial" panose="020B0604020202020204" pitchFamily="34" charset="0"/>
                          <a:cs typeface="Arial" panose="020B0604020202020204" pitchFamily="34" charset="0"/>
                        </a:rPr>
                        <a:t>Finance/</a:t>
                      </a:r>
                    </a:p>
                    <a:p>
                      <a:pPr algn="ctr" fontAlgn="ctr"/>
                      <a:r>
                        <a:rPr lang="en-US" sz="1600" b="0" i="0" u="none" strike="noStrike" dirty="0">
                          <a:effectLst/>
                          <a:latin typeface="Arial" panose="020B0604020202020204" pitchFamily="34" charset="0"/>
                          <a:cs typeface="Arial" panose="020B0604020202020204" pitchFamily="34" charset="0"/>
                        </a:rPr>
                        <a:t>Business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indent="0" algn="ctr" fontAlgn="ctr">
                        <a:buFont typeface="Arial" panose="020B0604020202020204" pitchFamily="34" charset="0"/>
                        <a:buNone/>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indent="0" algn="ctr" fontAlgn="ctr">
                        <a:buFont typeface="Arial" panose="020B0604020202020204" pitchFamily="34" charset="0"/>
                        <a:buNone/>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marL="0" indent="0" algn="ctr" defTabSz="457200" rtl="0" eaLnBrk="1" fontAlgn="ctr" latinLnBrk="0" hangingPunct="1">
                        <a:buFont typeface="Arial" panose="020B0604020202020204" pitchFamily="34" charset="0"/>
                        <a:buNone/>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5"/>
                  </a:ext>
                </a:extLst>
              </a:tr>
              <a:tr h="701761">
                <a:tc>
                  <a:txBody>
                    <a:bodyPr/>
                    <a:lstStyle/>
                    <a:p>
                      <a:pPr algn="ctr" fontAlgn="ctr"/>
                      <a:r>
                        <a:rPr lang="en-US" sz="1600" b="0" u="none" strike="noStrike" dirty="0">
                          <a:effectLst/>
                          <a:latin typeface="Arial" panose="020B0604020202020204" pitchFamily="34" charset="0"/>
                          <a:cs typeface="Arial" panose="020B0604020202020204" pitchFamily="34" charset="0"/>
                        </a:rPr>
                        <a:t>Food and Beverage Manufacturing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600" b="0" i="0" u="none" strike="noStrike" baseline="0" dirty="0">
                          <a:solidFill>
                            <a:schemeClr val="tx1"/>
                          </a:solidFill>
                          <a:effectLst/>
                          <a:latin typeface="Arial" panose="020B0604020202020204" pitchFamily="34" charset="0"/>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tc>
                  <a:txBody>
                    <a:bodyPr/>
                    <a:lstStyle/>
                    <a:p>
                      <a:pPr marL="0" indent="0" algn="ctr" fontAlgn="ctr">
                        <a:buFont typeface="Arial" panose="020B0604020202020204" pitchFamily="34" charset="0"/>
                        <a:buNone/>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tc>
                  <a:txBody>
                    <a:bodyPr/>
                    <a:lstStyle/>
                    <a:p>
                      <a:pPr marL="0" indent="0" algn="ctr" fontAlgn="ctr">
                        <a:buFont typeface="Arial" panose="020B0604020202020204" pitchFamily="34" charset="0"/>
                        <a:buNone/>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indent="0" algn="ctr" defTabSz="457200" rtl="0" eaLnBrk="1" fontAlgn="ctr" latinLnBrk="0" hangingPunct="1">
                        <a:buFont typeface="Arial" panose="020B0604020202020204" pitchFamily="34" charset="0"/>
                        <a:buNone/>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2"/>
                  </a:ext>
                </a:extLst>
              </a:tr>
              <a:tr h="701761">
                <a:tc>
                  <a:txBody>
                    <a:bodyPr/>
                    <a:lstStyle/>
                    <a:p>
                      <a:pPr algn="ctr" fontAlgn="ctr"/>
                      <a:r>
                        <a:rPr lang="en-US" sz="1600" b="0" u="none" strike="noStrike" dirty="0">
                          <a:effectLst/>
                          <a:latin typeface="Arial" panose="020B0604020202020204" pitchFamily="34" charset="0"/>
                          <a:cs typeface="Arial" panose="020B0604020202020204" pitchFamily="34" charset="0"/>
                        </a:rPr>
                        <a:t>Light</a:t>
                      </a:r>
                      <a:r>
                        <a:rPr lang="en-US" sz="1600" b="0" u="none" strike="noStrike" baseline="0" dirty="0">
                          <a:effectLst/>
                          <a:latin typeface="Arial" panose="020B0604020202020204" pitchFamily="34" charset="0"/>
                          <a:cs typeface="Arial" panose="020B0604020202020204" pitchFamily="34" charset="0"/>
                        </a:rPr>
                        <a:t> Manufacturing</a:t>
                      </a:r>
                      <a:endParaRPr lang="en-US" sz="1600" b="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tab pos="2062163" algn="r"/>
                        </a:tabLst>
                        <a:defRPr/>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tab pos="2062163" algn="r"/>
                        </a:tabLst>
                        <a:defRPr/>
                      </a:pPr>
                      <a:r>
                        <a:rPr lang="en-US" sz="1600" b="0" i="0" u="none" strike="noStrike" kern="1200" baseline="0" dirty="0">
                          <a:solidFill>
                            <a:schemeClr val="tx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u="none" strike="noStrike" kern="120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3"/>
                  </a:ext>
                </a:extLst>
              </a:tr>
            </a:tbl>
          </a:graphicData>
        </a:graphic>
      </p:graphicFrame>
      <p:sp>
        <p:nvSpPr>
          <p:cNvPr id="5" name="Title 1"/>
          <p:cNvSpPr txBox="1">
            <a:spLocks/>
          </p:cNvSpPr>
          <p:nvPr/>
        </p:nvSpPr>
        <p:spPr>
          <a:xfrm>
            <a:off x="378136" y="498764"/>
            <a:ext cx="8502648"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r>
              <a:rPr lang="en-US" sz="4400" b="0" dirty="0">
                <a:solidFill>
                  <a:srgbClr val="22435E"/>
                </a:solidFill>
              </a:rPr>
              <a:t>Targeted Industry Fit by Site</a:t>
            </a:r>
          </a:p>
        </p:txBody>
      </p:sp>
    </p:spTree>
    <p:extLst>
      <p:ext uri="{BB962C8B-B14F-4D97-AF65-F5344CB8AC3E}">
        <p14:creationId xmlns:p14="http://schemas.microsoft.com/office/powerpoint/2010/main" val="3301562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9963" y="584150"/>
            <a:ext cx="9558509" cy="688001"/>
          </a:xfrm>
        </p:spPr>
        <p:txBody>
          <a:bodyPr>
            <a:noAutofit/>
          </a:bodyPr>
          <a:lstStyle/>
          <a:p>
            <a:r>
              <a:rPr lang="en-US" sz="4400" dirty="0">
                <a:solidFill>
                  <a:srgbClr val="22435E"/>
                </a:solidFill>
              </a:rPr>
              <a:t>Target Industry Conclusions – Sites </a:t>
            </a:r>
          </a:p>
        </p:txBody>
      </p:sp>
      <p:sp>
        <p:nvSpPr>
          <p:cNvPr id="12" name="TextBox 11"/>
          <p:cNvSpPr txBox="1"/>
          <p:nvPr/>
        </p:nvSpPr>
        <p:spPr>
          <a:xfrm>
            <a:off x="589963" y="1860329"/>
            <a:ext cx="9430797" cy="4093428"/>
          </a:xfrm>
          <a:prstGeom prst="rect">
            <a:avLst/>
          </a:prstGeom>
          <a:noFill/>
        </p:spPr>
        <p:txBody>
          <a:bodyPr wrap="square" rtlCol="0">
            <a:spAutoFit/>
          </a:bodyPr>
          <a:lstStyle/>
          <a:p>
            <a:pPr marL="285750" marR="0" lvl="0" indent="-285750" defTabSz="914400" eaLnBrk="1" fontAlgn="auto" latinLnBrk="0" hangingPunct="1">
              <a:spcBef>
                <a:spcPts val="0"/>
              </a:spcBef>
              <a:spcAft>
                <a:spcPts val="0"/>
              </a:spcAft>
              <a:buClrTx/>
              <a:buSzTx/>
              <a:buFont typeface="Wingdings" charset="2"/>
              <a:buChar char="§"/>
              <a:tabLst/>
              <a:defRPr/>
            </a:pPr>
            <a:r>
              <a:rPr lang="en-US" sz="3600" dirty="0">
                <a:solidFill>
                  <a:schemeClr val="tx2"/>
                </a:solidFill>
              </a:rPr>
              <a:t>Two sites were a marginal fit for companies in the Biomedical/Biotechnology field.</a:t>
            </a:r>
          </a:p>
          <a:p>
            <a:pPr marL="285750" marR="0" lvl="0" indent="-285750" defTabSz="914400" eaLnBrk="1" fontAlgn="auto" latinLnBrk="0" hangingPunct="1">
              <a:spcBef>
                <a:spcPts val="0"/>
              </a:spcBef>
              <a:spcAft>
                <a:spcPts val="0"/>
              </a:spcAft>
              <a:buClrTx/>
              <a:buSzTx/>
              <a:buFont typeface="Wingdings" charset="2"/>
              <a:buChar char="§"/>
              <a:tabLst/>
              <a:defRPr/>
            </a:pPr>
            <a:endParaRPr lang="en-US" sz="3600" dirty="0">
              <a:solidFill>
                <a:schemeClr val="tx2"/>
              </a:solidFill>
            </a:endParaRPr>
          </a:p>
          <a:p>
            <a:pPr marL="285750" lvl="0" indent="-285750" defTabSz="914400">
              <a:buFont typeface="Wingdings" charset="2"/>
              <a:buChar char="§"/>
              <a:defRPr/>
            </a:pPr>
            <a:r>
              <a:rPr lang="en-US" sz="3600" dirty="0">
                <a:solidFill>
                  <a:schemeClr val="tx2"/>
                </a:solidFill>
              </a:rPr>
              <a:t>Three sites were a good fit for Light Manufacturing operations, but 2 of 3 do not have natural gas service.</a:t>
            </a:r>
          </a:p>
          <a:p>
            <a:pPr marL="285750" lvl="0" indent="-285750" defTabSz="914400">
              <a:buFont typeface="Wingdings" charset="2"/>
              <a:buChar char="§"/>
              <a:defRPr/>
            </a:pPr>
            <a:endParaRPr lang="en-US" sz="2800" dirty="0">
              <a:solidFill>
                <a:schemeClr val="tx2"/>
              </a:solidFill>
            </a:endParaRPr>
          </a:p>
          <a:p>
            <a:pPr marL="285750" marR="0" lvl="0" indent="-285750" defTabSz="914400" eaLnBrk="1" fontAlgn="auto" latinLnBrk="0" hangingPunct="1">
              <a:spcBef>
                <a:spcPts val="0"/>
              </a:spcBef>
              <a:spcAft>
                <a:spcPts val="0"/>
              </a:spcAft>
              <a:buClrTx/>
              <a:buSzTx/>
              <a:buFont typeface="Wingdings" charset="2"/>
              <a:buChar char="§"/>
              <a:tabLst/>
              <a:defRPr/>
            </a:pPr>
            <a:endParaRPr lang="en-US" sz="1600" dirty="0">
              <a:solidFill>
                <a:schemeClr val="tx2"/>
              </a:solidFill>
            </a:endParaRPr>
          </a:p>
        </p:txBody>
      </p:sp>
    </p:spTree>
    <p:extLst>
      <p:ext uri="{BB962C8B-B14F-4D97-AF65-F5344CB8AC3E}">
        <p14:creationId xmlns:p14="http://schemas.microsoft.com/office/powerpoint/2010/main" val="134989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51471"/>
            <a:ext cx="9071683" cy="827314"/>
          </a:xfrm>
        </p:spPr>
        <p:txBody>
          <a:bodyPr>
            <a:noAutofit/>
          </a:bodyPr>
          <a:lstStyle/>
          <a:p>
            <a:r>
              <a:rPr lang="en-US" sz="4400" dirty="0">
                <a:solidFill>
                  <a:srgbClr val="22435E"/>
                </a:solidFill>
              </a:rPr>
              <a:t>Target Industry Conclusions – Sites </a:t>
            </a:r>
          </a:p>
        </p:txBody>
      </p:sp>
      <p:sp>
        <p:nvSpPr>
          <p:cNvPr id="3" name="Content Placeholder 2"/>
          <p:cNvSpPr>
            <a:spLocks noGrp="1"/>
          </p:cNvSpPr>
          <p:nvPr>
            <p:ph idx="1"/>
          </p:nvPr>
        </p:nvSpPr>
        <p:spPr>
          <a:xfrm>
            <a:off x="677333" y="1583073"/>
            <a:ext cx="9126684" cy="4577095"/>
          </a:xfrm>
        </p:spPr>
        <p:txBody>
          <a:bodyPr>
            <a:normAutofit lnSpcReduction="10000"/>
          </a:bodyPr>
          <a:lstStyle/>
          <a:p>
            <a:pPr marL="285750" lvl="0" indent="-285750" defTabSz="914400">
              <a:spcBef>
                <a:spcPts val="0"/>
              </a:spcBef>
              <a:buClrTx/>
              <a:buSzTx/>
              <a:buFont typeface="Wingdings" charset="2"/>
              <a:buChar char="§"/>
              <a:defRPr/>
            </a:pPr>
            <a:r>
              <a:rPr lang="en-US" sz="3500" dirty="0">
                <a:solidFill>
                  <a:schemeClr val="tx2"/>
                </a:solidFill>
              </a:rPr>
              <a:t>Best fit for Food and Beverage Manufacturing is Ferncliff in Louisa County.</a:t>
            </a:r>
          </a:p>
          <a:p>
            <a:pPr marL="285750" lvl="0" indent="-285750" defTabSz="914400">
              <a:spcBef>
                <a:spcPts val="0"/>
              </a:spcBef>
              <a:buClrTx/>
              <a:buSzTx/>
              <a:buFont typeface="Wingdings" charset="2"/>
              <a:buChar char="§"/>
              <a:defRPr/>
            </a:pPr>
            <a:endParaRPr lang="en-US" sz="3500" dirty="0">
              <a:solidFill>
                <a:schemeClr val="tx2"/>
              </a:solidFill>
            </a:endParaRPr>
          </a:p>
          <a:p>
            <a:pPr marL="285750" indent="-285750" defTabSz="914400">
              <a:spcBef>
                <a:spcPts val="0"/>
              </a:spcBef>
              <a:buClrTx/>
              <a:buSzTx/>
              <a:buFont typeface="Wingdings" charset="2"/>
              <a:buChar char="§"/>
              <a:defRPr/>
            </a:pPr>
            <a:r>
              <a:rPr lang="en-US" sz="3500" dirty="0">
                <a:solidFill>
                  <a:schemeClr val="tx2"/>
                </a:solidFill>
              </a:rPr>
              <a:t>Site in Fluvanna County is lacking proper due diligence and necessary utilities to be competitive for projects.</a:t>
            </a:r>
          </a:p>
          <a:p>
            <a:pPr marL="285750" indent="-285750" defTabSz="914400">
              <a:spcBef>
                <a:spcPts val="0"/>
              </a:spcBef>
              <a:buClrTx/>
              <a:buSzTx/>
              <a:buFont typeface="Wingdings" charset="2"/>
              <a:buChar char="§"/>
              <a:defRPr/>
            </a:pPr>
            <a:endParaRPr lang="en-US" sz="3500" dirty="0">
              <a:solidFill>
                <a:schemeClr val="tx2"/>
              </a:solidFill>
            </a:endParaRPr>
          </a:p>
          <a:p>
            <a:pPr marL="285750" lvl="0" indent="-285750" defTabSz="914400">
              <a:spcBef>
                <a:spcPts val="0"/>
              </a:spcBef>
              <a:buClrTx/>
              <a:buSzTx/>
              <a:buFont typeface="Wingdings" charset="2"/>
              <a:buChar char="§"/>
              <a:defRPr/>
            </a:pPr>
            <a:r>
              <a:rPr lang="en-US" sz="3500" dirty="0">
                <a:solidFill>
                  <a:schemeClr val="tx2"/>
                </a:solidFill>
              </a:rPr>
              <a:t>All sites could benefit from updated due diligence studies. </a:t>
            </a:r>
          </a:p>
          <a:p>
            <a:pPr marL="285750" lvl="0" indent="-285750" defTabSz="914400">
              <a:spcBef>
                <a:spcPts val="0"/>
              </a:spcBef>
              <a:buClrTx/>
              <a:buSzTx/>
              <a:buFont typeface="Wingdings" charset="2"/>
              <a:buChar char="§"/>
              <a:defRPr/>
            </a:pPr>
            <a:endParaRPr lang="en-US" sz="3600" dirty="0">
              <a:solidFill>
                <a:schemeClr val="tx2"/>
              </a:solidFill>
            </a:endParaRPr>
          </a:p>
          <a:p>
            <a:endParaRPr lang="en-US" dirty="0"/>
          </a:p>
        </p:txBody>
      </p:sp>
    </p:spTree>
    <p:extLst>
      <p:ext uri="{BB962C8B-B14F-4D97-AF65-F5344CB8AC3E}">
        <p14:creationId xmlns:p14="http://schemas.microsoft.com/office/powerpoint/2010/main" val="1616180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291" y="274039"/>
            <a:ext cx="9530800" cy="1292076"/>
          </a:xfrm>
        </p:spPr>
        <p:txBody>
          <a:bodyPr>
            <a:normAutofit/>
          </a:bodyPr>
          <a:lstStyle/>
          <a:p>
            <a:r>
              <a:rPr lang="en-US" sz="4000" dirty="0">
                <a:solidFill>
                  <a:srgbClr val="3C3D3E"/>
                </a:solidFill>
              </a:rPr>
              <a:t>Site Improvement Action Items</a:t>
            </a:r>
            <a:r>
              <a:rPr lang="en-US" dirty="0">
                <a:solidFill>
                  <a:schemeClr val="accent4"/>
                </a:solidFill>
              </a:rPr>
              <a:t/>
            </a:r>
            <a:br>
              <a:rPr lang="en-US" dirty="0">
                <a:solidFill>
                  <a:schemeClr val="accent4"/>
                </a:solidFill>
              </a:rPr>
            </a:br>
            <a:r>
              <a:rPr lang="en-US" dirty="0">
                <a:solidFill>
                  <a:schemeClr val="accent4"/>
                </a:solidFill>
              </a:rPr>
              <a:t>Conclusions</a:t>
            </a:r>
          </a:p>
        </p:txBody>
      </p:sp>
      <p:graphicFrame>
        <p:nvGraphicFramePr>
          <p:cNvPr id="8" name="Table 3"/>
          <p:cNvGraphicFramePr>
            <a:graphicFrameLocks noGrp="1"/>
          </p:cNvGraphicFramePr>
          <p:nvPr>
            <p:extLst>
              <p:ext uri="{D42A27DB-BD31-4B8C-83A1-F6EECF244321}">
                <p14:modId xmlns:p14="http://schemas.microsoft.com/office/powerpoint/2010/main" val="1291754244"/>
              </p:ext>
            </p:extLst>
          </p:nvPr>
        </p:nvGraphicFramePr>
        <p:xfrm>
          <a:off x="831271" y="2504572"/>
          <a:ext cx="8109527" cy="3682865"/>
        </p:xfrm>
        <a:graphic>
          <a:graphicData uri="http://schemas.openxmlformats.org/drawingml/2006/table">
            <a:tbl>
              <a:tblPr firstRow="1" bandRow="1">
                <a:tableStyleId>{00A15C55-8517-42AA-B614-E9B94910E393}</a:tableStyleId>
              </a:tblPr>
              <a:tblGrid>
                <a:gridCol w="2334393">
                  <a:extLst>
                    <a:ext uri="{9D8B030D-6E8A-4147-A177-3AD203B41FA5}">
                      <a16:colId xmlns:a16="http://schemas.microsoft.com/office/drawing/2014/main" xmlns="" val="20000"/>
                    </a:ext>
                  </a:extLst>
                </a:gridCol>
                <a:gridCol w="5775134">
                  <a:extLst>
                    <a:ext uri="{9D8B030D-6E8A-4147-A177-3AD203B41FA5}">
                      <a16:colId xmlns:a16="http://schemas.microsoft.com/office/drawing/2014/main" xmlns="" val="20001"/>
                    </a:ext>
                  </a:extLst>
                </a:gridCol>
              </a:tblGrid>
              <a:tr h="237365">
                <a:tc>
                  <a:txBody>
                    <a:bodyPr/>
                    <a:lstStyle/>
                    <a:p>
                      <a:pPr algn="ctr" fontAlgn="ctr"/>
                      <a:r>
                        <a:rPr lang="en-US" sz="1400" b="1" u="none" strike="noStrike" dirty="0">
                          <a:effectLst/>
                          <a:latin typeface="+mj-lt"/>
                        </a:rPr>
                        <a:t>Site</a:t>
                      </a:r>
                      <a:endParaRPr lang="en-US" sz="1400" b="1"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mj-lt"/>
                        </a:rPr>
                        <a:t>Recommended</a:t>
                      </a:r>
                      <a:r>
                        <a:rPr lang="en-US" sz="1400" b="1" i="0" u="none" strike="noStrike" baseline="0" dirty="0">
                          <a:effectLst/>
                          <a:latin typeface="+mj-lt"/>
                        </a:rPr>
                        <a:t> Improvements</a:t>
                      </a:r>
                      <a:endParaRPr lang="en-US" sz="1400" b="1" i="0" u="none" strike="noStrike" dirty="0">
                        <a:effectLst/>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11389">
                <a:tc>
                  <a:txBody>
                    <a:bodyPr/>
                    <a:lstStyle/>
                    <a:p>
                      <a:pPr algn="ctr" fontAlgn="ctr"/>
                      <a:r>
                        <a:rPr lang="en-US" sz="1400" b="0" u="none" strike="noStrike" dirty="0">
                          <a:effectLst/>
                          <a:latin typeface="Arial" panose="020B0604020202020204" pitchFamily="34" charset="0"/>
                          <a:cs typeface="Arial" panose="020B0604020202020204" pitchFamily="34" charset="0"/>
                        </a:rPr>
                        <a:t>Culpeper</a:t>
                      </a:r>
                      <a:r>
                        <a:rPr lang="en-US" sz="1400" b="0" u="none" strike="noStrike" baseline="0" dirty="0">
                          <a:effectLst/>
                          <a:latin typeface="Arial" panose="020B0604020202020204" pitchFamily="34" charset="0"/>
                          <a:cs typeface="Arial" panose="020B0604020202020204" pitchFamily="34" charset="0"/>
                        </a:rPr>
                        <a:t> County</a:t>
                      </a:r>
                      <a:endParaRPr lang="en-US" sz="1400" b="0" u="none" strike="noStrike" dirty="0">
                        <a:effectLst/>
                        <a:latin typeface="Arial" panose="020B0604020202020204" pitchFamily="34" charset="0"/>
                        <a:cs typeface="Arial" panose="020B0604020202020204"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Rezoning, Phase I, Wetlands Delineation, Preliminary Geotechnical Study, Option Sites</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4"/>
                  </a:ext>
                </a:extLst>
              </a:tr>
              <a:tr h="444280">
                <a:tc>
                  <a:txBody>
                    <a:bodyPr/>
                    <a:lstStyle/>
                    <a:p>
                      <a:pPr algn="ctr" fontAlgn="ctr"/>
                      <a:r>
                        <a:rPr lang="en-US" sz="1400" b="0" u="none" strike="noStrike" dirty="0">
                          <a:effectLst/>
                          <a:latin typeface="Arial" panose="020B0604020202020204" pitchFamily="34" charset="0"/>
                          <a:cs typeface="Arial" panose="020B0604020202020204" pitchFamily="34" charset="0"/>
                        </a:rPr>
                        <a:t>Fauquier</a:t>
                      </a:r>
                      <a:r>
                        <a:rPr lang="en-US" sz="1400" b="0" u="none" strike="noStrike" baseline="0" dirty="0">
                          <a:effectLst/>
                          <a:latin typeface="Arial" panose="020B0604020202020204" pitchFamily="34" charset="0"/>
                          <a:cs typeface="Arial" panose="020B0604020202020204" pitchFamily="34" charset="0"/>
                        </a:rPr>
                        <a:t> County</a:t>
                      </a:r>
                      <a:endParaRPr lang="en-US" sz="1400" b="0" u="none" strike="noStrike" dirty="0">
                        <a:effectLst/>
                        <a:latin typeface="Arial" panose="020B0604020202020204" pitchFamily="34" charset="0"/>
                        <a:cs typeface="Arial" panose="020B0604020202020204"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indent="0" algn="ctr" fontAlgn="ctr">
                        <a:buFont typeface="Arial" panose="020B0604020202020204" pitchFamily="34" charset="0"/>
                        <a:buNone/>
                      </a:pPr>
                      <a:r>
                        <a:rPr lang="en-US" sz="1400" b="0" i="0" u="none" strike="noStrike" kern="1200" baseline="0" dirty="0">
                          <a:solidFill>
                            <a:schemeClr val="dk1"/>
                          </a:solidFill>
                          <a:effectLst/>
                          <a:latin typeface="Arial" panose="020B0604020202020204" pitchFamily="34" charset="0"/>
                          <a:ea typeface="+mn-ea"/>
                          <a:cs typeface="Arial" panose="020B0604020202020204" pitchFamily="34" charset="0"/>
                        </a:rPr>
                        <a:t>Wetlands Delineation, Preliminary Geotechnical Study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1"/>
                  </a:ext>
                </a:extLst>
              </a:tr>
              <a:tr h="511389">
                <a:tc>
                  <a:txBody>
                    <a:bodyPr/>
                    <a:lstStyle/>
                    <a:p>
                      <a:pPr algn="ctr" fontAlgn="ctr"/>
                      <a:r>
                        <a:rPr lang="en-US" sz="1400" b="0" i="0" u="none" strike="noStrike" dirty="0">
                          <a:effectLst/>
                          <a:latin typeface="Arial" panose="020B0604020202020204" pitchFamily="34" charset="0"/>
                          <a:cs typeface="Arial" panose="020B0604020202020204" pitchFamily="34" charset="0"/>
                        </a:rPr>
                        <a:t>Fluvanna County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fontAlgn="ctr">
                        <a:buFont typeface="Arial" panose="020B0604020202020204" pitchFamily="34" charset="0"/>
                        <a:buNone/>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Engineering Studies, Phase I, Tree Clearing, Wetlands Delineation, Preliminary Geotechnical Study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5"/>
                  </a:ext>
                </a:extLst>
              </a:tr>
              <a:tr h="403945">
                <a:tc>
                  <a:txBody>
                    <a:bodyPr/>
                    <a:lstStyle/>
                    <a:p>
                      <a:pPr algn="ctr" fontAlgn="ctr"/>
                      <a:r>
                        <a:rPr lang="en-US" sz="1400" b="0" u="none" strike="noStrike" dirty="0">
                          <a:effectLst/>
                          <a:latin typeface="Arial" panose="020B0604020202020204" pitchFamily="34" charset="0"/>
                          <a:cs typeface="Arial" panose="020B0604020202020204" pitchFamily="34" charset="0"/>
                        </a:rPr>
                        <a:t>Greene County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indent="0" algn="ctr" fontAlgn="ctr">
                        <a:buFont typeface="Arial" panose="020B0604020202020204" pitchFamily="34" charset="0"/>
                        <a:buNone/>
                      </a:pPr>
                      <a:r>
                        <a:rPr lang="en-US" sz="1400" b="0" i="0" u="none" strike="noStrike" baseline="0" dirty="0">
                          <a:solidFill>
                            <a:schemeClr val="tx1"/>
                          </a:solidFill>
                          <a:effectLst/>
                          <a:latin typeface="Arial" panose="020B0604020202020204" pitchFamily="34" charset="0"/>
                          <a:cs typeface="Arial" panose="020B0604020202020204" pitchFamily="34" charset="0"/>
                        </a:rPr>
                        <a:t>Phase I, Wetlands Delineation</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2"/>
                  </a:ext>
                </a:extLst>
              </a:tr>
              <a:tr h="511389">
                <a:tc>
                  <a:txBody>
                    <a:bodyPr/>
                    <a:lstStyle/>
                    <a:p>
                      <a:pPr algn="ctr" fontAlgn="ctr"/>
                      <a:r>
                        <a:rPr lang="en-US" sz="1400" b="0" u="none" strike="noStrike" dirty="0">
                          <a:effectLst/>
                          <a:latin typeface="Arial" panose="020B0604020202020204" pitchFamily="34" charset="0"/>
                          <a:cs typeface="Arial" panose="020B0604020202020204" pitchFamily="34" charset="0"/>
                        </a:rPr>
                        <a:t>Louisa County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dk1"/>
                          </a:solidFill>
                          <a:effectLst/>
                          <a:latin typeface="Arial" panose="020B0604020202020204" pitchFamily="34" charset="0"/>
                          <a:ea typeface="+mn-ea"/>
                          <a:cs typeface="Arial" panose="020B0604020202020204" pitchFamily="34" charset="0"/>
                        </a:rPr>
                        <a:t>Natural Gas Due Diligence Study, Transportation Infrastructure (as needed)</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3"/>
                  </a:ext>
                </a:extLst>
              </a:tr>
              <a:tr h="511389">
                <a:tc>
                  <a:txBody>
                    <a:bodyPr/>
                    <a:lstStyle/>
                    <a:p>
                      <a:pPr algn="ctr" fontAlgn="ctr"/>
                      <a:r>
                        <a:rPr lang="en-US" sz="1400" b="0" u="none" strike="noStrike" dirty="0">
                          <a:effectLst/>
                          <a:latin typeface="Arial" panose="020B0604020202020204" pitchFamily="34" charset="0"/>
                          <a:cs typeface="Arial" panose="020B0604020202020204" pitchFamily="34" charset="0"/>
                        </a:rPr>
                        <a:t>Orange County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dk1"/>
                          </a:solidFill>
                          <a:effectLst/>
                          <a:latin typeface="Arial" panose="020B0604020202020204" pitchFamily="34" charset="0"/>
                          <a:ea typeface="+mn-ea"/>
                          <a:cs typeface="Arial" panose="020B0604020202020204" pitchFamily="34" charset="0"/>
                        </a:rPr>
                        <a:t>Option Lot 10, Phase I on Lot 10, Engineering Study for Gas (or extend infrastructure)</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6"/>
                  </a:ext>
                </a:extLst>
              </a:tr>
            </a:tbl>
          </a:graphicData>
        </a:graphic>
      </p:graphicFrame>
      <p:sp>
        <p:nvSpPr>
          <p:cNvPr id="10" name="Title 1"/>
          <p:cNvSpPr txBox="1">
            <a:spLocks/>
          </p:cNvSpPr>
          <p:nvPr/>
        </p:nvSpPr>
        <p:spPr>
          <a:xfrm>
            <a:off x="692727" y="1947345"/>
            <a:ext cx="8248071" cy="520292"/>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3200" b="0" dirty="0"/>
              <a:t>Recommended Site Improvement Action Items</a:t>
            </a:r>
            <a:endParaRPr lang="en-US" sz="3200" b="0" dirty="0">
              <a:solidFill>
                <a:srgbClr val="31CCE8"/>
              </a:solidFill>
            </a:endParaRPr>
          </a:p>
        </p:txBody>
      </p:sp>
    </p:spTree>
    <p:extLst>
      <p:ext uri="{BB962C8B-B14F-4D97-AF65-F5344CB8AC3E}">
        <p14:creationId xmlns:p14="http://schemas.microsoft.com/office/powerpoint/2010/main" val="2780174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292" y="274039"/>
            <a:ext cx="4542008" cy="1228028"/>
          </a:xfrm>
        </p:spPr>
        <p:txBody>
          <a:bodyPr>
            <a:normAutofit fontScale="90000"/>
          </a:bodyPr>
          <a:lstStyle/>
          <a:p>
            <a:r>
              <a:rPr lang="en-US" dirty="0">
                <a:solidFill>
                  <a:srgbClr val="3C3D3E"/>
                </a:solidFill>
              </a:rPr>
              <a:t>Site Profile</a:t>
            </a:r>
            <a:r>
              <a:rPr lang="en-US" dirty="0">
                <a:solidFill>
                  <a:schemeClr val="accent4"/>
                </a:solidFill>
              </a:rPr>
              <a:t/>
            </a:r>
            <a:br>
              <a:rPr lang="en-US" dirty="0">
                <a:solidFill>
                  <a:schemeClr val="accent4"/>
                </a:solidFill>
              </a:rPr>
            </a:br>
            <a:r>
              <a:rPr lang="en-US" dirty="0">
                <a:solidFill>
                  <a:schemeClr val="accent4"/>
                </a:solidFill>
              </a:rPr>
              <a:t>Culpeper County</a:t>
            </a:r>
            <a:br>
              <a:rPr lang="en-US" dirty="0">
                <a:solidFill>
                  <a:schemeClr val="accent4"/>
                </a:solidFill>
              </a:rPr>
            </a:br>
            <a:r>
              <a:rPr lang="en-US" dirty="0">
                <a:solidFill>
                  <a:schemeClr val="accent4"/>
                </a:solidFill>
              </a:rPr>
              <a:t>McDevitt/Crown Jewel</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9836"/>
          <a:stretch/>
        </p:blipFill>
        <p:spPr>
          <a:xfrm>
            <a:off x="487849" y="1883907"/>
            <a:ext cx="4802608" cy="3022830"/>
          </a:xfrm>
          <a:prstGeom prst="rect">
            <a:avLst/>
          </a:prstGeom>
        </p:spPr>
      </p:pic>
      <p:graphicFrame>
        <p:nvGraphicFramePr>
          <p:cNvPr id="8" name="Table 3"/>
          <p:cNvGraphicFramePr>
            <a:graphicFrameLocks noGrp="1"/>
          </p:cNvGraphicFramePr>
          <p:nvPr>
            <p:extLst>
              <p:ext uri="{D42A27DB-BD31-4B8C-83A1-F6EECF244321}">
                <p14:modId xmlns:p14="http://schemas.microsoft.com/office/powerpoint/2010/main" val="1393285429"/>
              </p:ext>
            </p:extLst>
          </p:nvPr>
        </p:nvGraphicFramePr>
        <p:xfrm>
          <a:off x="6105237" y="908053"/>
          <a:ext cx="2856188" cy="2268139"/>
        </p:xfrm>
        <a:graphic>
          <a:graphicData uri="http://schemas.openxmlformats.org/drawingml/2006/table">
            <a:tbl>
              <a:tblPr firstRow="1" bandRow="1">
                <a:tableStyleId>{00A15C55-8517-42AA-B614-E9B94910E393}</a:tableStyleId>
              </a:tblPr>
              <a:tblGrid>
                <a:gridCol w="1733444">
                  <a:extLst>
                    <a:ext uri="{9D8B030D-6E8A-4147-A177-3AD203B41FA5}">
                      <a16:colId xmlns:a16="http://schemas.microsoft.com/office/drawing/2014/main" xmlns="" val="20000"/>
                    </a:ext>
                  </a:extLst>
                </a:gridCol>
                <a:gridCol w="1122744">
                  <a:extLst>
                    <a:ext uri="{9D8B030D-6E8A-4147-A177-3AD203B41FA5}">
                      <a16:colId xmlns:a16="http://schemas.microsoft.com/office/drawing/2014/main" xmlns="" val="20001"/>
                    </a:ext>
                  </a:extLst>
                </a:gridCol>
              </a:tblGrid>
              <a:tr h="212213">
                <a:tc>
                  <a:txBody>
                    <a:bodyPr/>
                    <a:lstStyle/>
                    <a:p>
                      <a:pPr algn="ctr" fontAlgn="ctr"/>
                      <a:r>
                        <a:rPr lang="en-US" sz="1400" u="none" strike="noStrike" dirty="0">
                          <a:effectLst/>
                        </a:rPr>
                        <a:t>Industry Sector</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rPr>
                        <a:t>Industry Fit</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IT/</a:t>
                      </a:r>
                    </a:p>
                    <a:p>
                      <a:pPr algn="ctr" fontAlgn="ctr"/>
                      <a:r>
                        <a:rPr lang="en-US" sz="1400" b="0" u="none" strike="noStrike" dirty="0">
                          <a:effectLst/>
                          <a:latin typeface="Arial" panose="020B0604020202020204" pitchFamily="34" charset="0"/>
                          <a:cs typeface="Arial" panose="020B0604020202020204" pitchFamily="34" charset="0"/>
                        </a:rPr>
                        <a:t>Communications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4"/>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Biomedical/</a:t>
                      </a:r>
                    </a:p>
                    <a:p>
                      <a:pPr algn="ctr" fontAlgn="ctr"/>
                      <a:r>
                        <a:rPr lang="en-US" sz="1400" b="0" u="none" strike="noStrike" dirty="0">
                          <a:effectLst/>
                          <a:latin typeface="Arial" panose="020B0604020202020204" pitchFamily="34" charset="0"/>
                          <a:cs typeface="Arial" panose="020B0604020202020204" pitchFamily="34" charset="0"/>
                        </a:rPr>
                        <a:t>Biotechnology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1"/>
                  </a:ext>
                </a:extLst>
              </a:tr>
              <a:tr h="347899">
                <a:tc>
                  <a:txBody>
                    <a:bodyPr/>
                    <a:lstStyle/>
                    <a:p>
                      <a:pPr algn="ctr" fontAlgn="ctr"/>
                      <a:r>
                        <a:rPr lang="en-US" sz="1400" b="0" i="0" u="none" strike="noStrike" dirty="0">
                          <a:effectLst/>
                          <a:latin typeface="Arial" panose="020B0604020202020204" pitchFamily="34" charset="0"/>
                          <a:cs typeface="Arial" panose="020B0604020202020204" pitchFamily="34" charset="0"/>
                        </a:rPr>
                        <a:t>Finance/</a:t>
                      </a:r>
                    </a:p>
                    <a:p>
                      <a:pPr algn="ctr" fontAlgn="ctr"/>
                      <a:r>
                        <a:rPr lang="en-US" sz="1400" b="0" i="0" u="none" strike="noStrike" dirty="0">
                          <a:effectLst/>
                          <a:latin typeface="Arial" panose="020B0604020202020204" pitchFamily="34" charset="0"/>
                          <a:cs typeface="Arial" panose="020B0604020202020204" pitchFamily="34" charset="0"/>
                        </a:rPr>
                        <a:t>Business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5"/>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Food and Beverage</a:t>
                      </a:r>
                      <a:r>
                        <a:rPr lang="en-US" sz="1400" b="0" u="none" strike="noStrike" baseline="0" dirty="0">
                          <a:effectLst/>
                          <a:latin typeface="Arial" panose="020B0604020202020204" pitchFamily="34" charset="0"/>
                          <a:cs typeface="Arial" panose="020B0604020202020204" pitchFamily="34" charset="0"/>
                        </a:rPr>
                        <a:t> Manufacturing</a:t>
                      </a:r>
                      <a:endParaRPr lang="en-US" sz="1400" b="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baseline="0" dirty="0">
                          <a:solidFill>
                            <a:schemeClr val="tx1"/>
                          </a:solidFill>
                          <a:effectLst/>
                          <a:latin typeface="Arial" panose="020B0604020202020204" pitchFamily="34" charset="0"/>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2"/>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Light</a:t>
                      </a:r>
                      <a:r>
                        <a:rPr lang="en-US" sz="1400" b="0" u="none" strike="noStrike" baseline="0" dirty="0">
                          <a:effectLst/>
                          <a:latin typeface="Arial" panose="020B0604020202020204" pitchFamily="34" charset="0"/>
                          <a:cs typeface="Arial" panose="020B0604020202020204" pitchFamily="34" charset="0"/>
                        </a:rPr>
                        <a:t> Manufacturing</a:t>
                      </a:r>
                      <a:endParaRPr lang="en-US" sz="1400" b="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3"/>
                  </a:ext>
                </a:extLst>
              </a:tr>
            </a:tbl>
          </a:graphicData>
        </a:graphic>
      </p:graphicFrame>
      <p:graphicFrame>
        <p:nvGraphicFramePr>
          <p:cNvPr id="9" name="Table 3"/>
          <p:cNvGraphicFramePr>
            <a:graphicFrameLocks noGrp="1"/>
          </p:cNvGraphicFramePr>
          <p:nvPr>
            <p:extLst>
              <p:ext uri="{D42A27DB-BD31-4B8C-83A1-F6EECF244321}">
                <p14:modId xmlns:p14="http://schemas.microsoft.com/office/powerpoint/2010/main" val="2273884672"/>
              </p:ext>
            </p:extLst>
          </p:nvPr>
        </p:nvGraphicFramePr>
        <p:xfrm>
          <a:off x="6105238" y="4027586"/>
          <a:ext cx="2856186" cy="1760543"/>
        </p:xfrm>
        <a:graphic>
          <a:graphicData uri="http://schemas.openxmlformats.org/drawingml/2006/table">
            <a:tbl>
              <a:tblPr firstRow="1" bandRow="1">
                <a:tableStyleId>{00A15C55-8517-42AA-B614-E9B94910E393}</a:tableStyleId>
              </a:tblPr>
              <a:tblGrid>
                <a:gridCol w="1751771">
                  <a:extLst>
                    <a:ext uri="{9D8B030D-6E8A-4147-A177-3AD203B41FA5}">
                      <a16:colId xmlns:a16="http://schemas.microsoft.com/office/drawing/2014/main" xmlns="" val="20000"/>
                    </a:ext>
                  </a:extLst>
                </a:gridCol>
                <a:gridCol w="1104415">
                  <a:extLst>
                    <a:ext uri="{9D8B030D-6E8A-4147-A177-3AD203B41FA5}">
                      <a16:colId xmlns:a16="http://schemas.microsoft.com/office/drawing/2014/main" xmlns="" val="20001"/>
                    </a:ext>
                  </a:extLst>
                </a:gridCol>
              </a:tblGrid>
              <a:tr h="236543">
                <a:tc>
                  <a:txBody>
                    <a:bodyPr/>
                    <a:lstStyle/>
                    <a:p>
                      <a:pPr algn="ctr" fontAlgn="ctr"/>
                      <a:r>
                        <a:rPr lang="en-US" sz="1400" u="none" strike="noStrike" dirty="0">
                          <a:effectLst/>
                        </a:rPr>
                        <a:t>Task Item</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400" b="1" u="none" strike="noStrike" kern="1200" dirty="0">
                          <a:solidFill>
                            <a:schemeClr val="lt1"/>
                          </a:solidFill>
                          <a:effectLst/>
                          <a:latin typeface="+mn-lt"/>
                          <a:ea typeface="+mn-ea"/>
                          <a:cs typeface="+mn-cs"/>
                        </a:rPr>
                        <a:t>Priority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4320">
                <a:tc>
                  <a:txBody>
                    <a:bodyPr/>
                    <a:lstStyle/>
                    <a:p>
                      <a:pPr algn="ctr" fontAlgn="ctr"/>
                      <a:r>
                        <a:rPr lang="en-US" sz="1400" b="0" u="none" strike="noStrike" dirty="0">
                          <a:effectLst/>
                          <a:latin typeface="Arial" panose="020B0604020202020204" pitchFamily="34" charset="0"/>
                          <a:cs typeface="Arial" panose="020B0604020202020204" pitchFamily="34" charset="0"/>
                        </a:rPr>
                        <a:t>Rezoning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High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4"/>
                  </a:ext>
                </a:extLst>
              </a:tr>
              <a:tr h="274320">
                <a:tc>
                  <a:txBody>
                    <a:bodyPr/>
                    <a:lstStyle/>
                    <a:p>
                      <a:pPr algn="ctr" fontAlgn="ctr"/>
                      <a:r>
                        <a:rPr lang="en-US" sz="1400" b="0" u="none" strike="noStrike" dirty="0">
                          <a:effectLst/>
                          <a:latin typeface="Arial" panose="020B0604020202020204" pitchFamily="34" charset="0"/>
                          <a:cs typeface="Arial" panose="020B0604020202020204" pitchFamily="34" charset="0"/>
                        </a:rPr>
                        <a:t>Phase 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dk1"/>
                          </a:solidFill>
                          <a:effectLst/>
                          <a:latin typeface="Arial" panose="020B0604020202020204" pitchFamily="34" charset="0"/>
                          <a:ea typeface="+mn-ea"/>
                          <a:cs typeface="Arial" panose="020B0604020202020204" pitchFamily="34" charset="0"/>
                        </a:rPr>
                        <a:t>High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1"/>
                  </a:ext>
                </a:extLst>
              </a:tr>
              <a:tr h="274320">
                <a:tc>
                  <a:txBody>
                    <a:bodyPr/>
                    <a:lstStyle/>
                    <a:p>
                      <a:pPr algn="ctr" fontAlgn="ctr"/>
                      <a:r>
                        <a:rPr lang="en-US" sz="1400" b="0" i="0" u="none" strike="noStrike" dirty="0">
                          <a:effectLst/>
                          <a:latin typeface="Arial" panose="020B0604020202020204" pitchFamily="34" charset="0"/>
                          <a:cs typeface="Arial" panose="020B0604020202020204" pitchFamily="34" charset="0"/>
                        </a:rPr>
                        <a:t>Wetland</a:t>
                      </a:r>
                      <a:r>
                        <a:rPr lang="en-US" sz="1400" b="0" i="0" u="none" strike="noStrike" baseline="0" dirty="0">
                          <a:effectLst/>
                          <a:latin typeface="Arial" panose="020B0604020202020204" pitchFamily="34" charset="0"/>
                          <a:cs typeface="Arial" panose="020B0604020202020204" pitchFamily="34" charset="0"/>
                        </a:rPr>
                        <a:t>s Delineation</a:t>
                      </a:r>
                      <a:endParaRPr lang="en-US" sz="1400" b="0" i="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5"/>
                  </a:ext>
                </a:extLst>
              </a:tr>
              <a:tr h="274320">
                <a:tc>
                  <a:txBody>
                    <a:bodyPr/>
                    <a:lstStyle/>
                    <a:p>
                      <a:pPr algn="ctr" fontAlgn="ctr"/>
                      <a:r>
                        <a:rPr lang="en-US" sz="1400" b="0" u="none" strike="noStrike" dirty="0">
                          <a:effectLst/>
                          <a:latin typeface="Arial" panose="020B0604020202020204" pitchFamily="34" charset="0"/>
                          <a:cs typeface="Arial" panose="020B0604020202020204" pitchFamily="34" charset="0"/>
                        </a:rPr>
                        <a:t>Preliminary Geotechnical Study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baseline="0" dirty="0">
                          <a:solidFill>
                            <a:schemeClr val="tx1"/>
                          </a:solidFill>
                          <a:effectLst/>
                          <a:latin typeface="Arial" panose="020B0604020202020204" pitchFamily="34" charset="0"/>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2"/>
                  </a:ext>
                </a:extLst>
              </a:tr>
              <a:tr h="274320">
                <a:tc>
                  <a:txBody>
                    <a:bodyPr/>
                    <a:lstStyle/>
                    <a:p>
                      <a:pPr algn="ctr" fontAlgn="ctr"/>
                      <a:r>
                        <a:rPr lang="en-US" sz="1400" b="0" u="none" strike="noStrike" dirty="0">
                          <a:effectLst/>
                          <a:latin typeface="Arial" panose="020B0604020202020204" pitchFamily="34" charset="0"/>
                          <a:cs typeface="Arial" panose="020B0604020202020204" pitchFamily="34" charset="0"/>
                        </a:rPr>
                        <a:t>Option Sites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3"/>
                  </a:ext>
                </a:extLst>
              </a:tr>
            </a:tbl>
          </a:graphicData>
        </a:graphic>
      </p:graphicFrame>
      <p:sp>
        <p:nvSpPr>
          <p:cNvPr id="10" name="Title 1"/>
          <p:cNvSpPr txBox="1">
            <a:spLocks/>
          </p:cNvSpPr>
          <p:nvPr/>
        </p:nvSpPr>
        <p:spPr>
          <a:xfrm>
            <a:off x="6105238" y="294774"/>
            <a:ext cx="2856185"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Target Industry Recommendations</a:t>
            </a:r>
            <a:endParaRPr lang="en-US" sz="2000" dirty="0">
              <a:solidFill>
                <a:srgbClr val="31CCE8"/>
              </a:solidFill>
            </a:endParaRPr>
          </a:p>
        </p:txBody>
      </p:sp>
      <p:sp>
        <p:nvSpPr>
          <p:cNvPr id="11" name="Title 1"/>
          <p:cNvSpPr txBox="1">
            <a:spLocks/>
          </p:cNvSpPr>
          <p:nvPr/>
        </p:nvSpPr>
        <p:spPr>
          <a:xfrm>
            <a:off x="6105238" y="3406725"/>
            <a:ext cx="2856185"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Site Improvement Action Items</a:t>
            </a:r>
            <a:endParaRPr lang="en-US" sz="2000" dirty="0">
              <a:solidFill>
                <a:srgbClr val="31CCE8"/>
              </a:solidFill>
            </a:endParaRPr>
          </a:p>
        </p:txBody>
      </p:sp>
      <p:sp>
        <p:nvSpPr>
          <p:cNvPr id="2" name="TextBox 1"/>
          <p:cNvSpPr txBox="1"/>
          <p:nvPr/>
        </p:nvSpPr>
        <p:spPr>
          <a:xfrm>
            <a:off x="902126" y="5185691"/>
            <a:ext cx="4216059"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tx1">
                    <a:lumMod val="75000"/>
                    <a:lumOff val="25000"/>
                  </a:schemeClr>
                </a:solidFill>
              </a:rPr>
              <a:t>Best data center site.</a:t>
            </a:r>
          </a:p>
          <a:p>
            <a:pPr marL="285750" indent="-285750">
              <a:buFont typeface="Wingdings" panose="05000000000000000000" pitchFamily="2" charset="2"/>
              <a:buChar char="§"/>
            </a:pPr>
            <a:r>
              <a:rPr lang="en-US" dirty="0">
                <a:solidFill>
                  <a:schemeClr val="tx1">
                    <a:lumMod val="75000"/>
                    <a:lumOff val="25000"/>
                  </a:schemeClr>
                </a:solidFill>
              </a:rPr>
              <a:t>Abundance of water makes good for water intensive projects.</a:t>
            </a:r>
          </a:p>
        </p:txBody>
      </p:sp>
    </p:spTree>
    <p:extLst>
      <p:ext uri="{BB962C8B-B14F-4D97-AF65-F5344CB8AC3E}">
        <p14:creationId xmlns:p14="http://schemas.microsoft.com/office/powerpoint/2010/main" val="219870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a:spLocks noGrp="1"/>
          </p:cNvSpPr>
          <p:nvPr>
            <p:ph type="title"/>
          </p:nvPr>
        </p:nvSpPr>
        <p:spPr>
          <a:xfrm>
            <a:off x="408175" y="185139"/>
            <a:ext cx="4392425" cy="1228028"/>
          </a:xfrm>
        </p:spPr>
        <p:txBody>
          <a:bodyPr>
            <a:normAutofit fontScale="90000"/>
          </a:bodyPr>
          <a:lstStyle/>
          <a:p>
            <a:r>
              <a:rPr lang="en-US" dirty="0">
                <a:solidFill>
                  <a:srgbClr val="3C3D3E"/>
                </a:solidFill>
              </a:rPr>
              <a:t>Site Profile</a:t>
            </a:r>
            <a:r>
              <a:rPr lang="en-US" dirty="0">
                <a:solidFill>
                  <a:schemeClr val="accent4"/>
                </a:solidFill>
              </a:rPr>
              <a:t/>
            </a:r>
            <a:br>
              <a:rPr lang="en-US" dirty="0">
                <a:solidFill>
                  <a:schemeClr val="accent4"/>
                </a:solidFill>
              </a:rPr>
            </a:br>
            <a:r>
              <a:rPr lang="en-US" dirty="0">
                <a:solidFill>
                  <a:schemeClr val="accent4"/>
                </a:solidFill>
              </a:rPr>
              <a:t>Fauquier County</a:t>
            </a:r>
            <a:br>
              <a:rPr lang="en-US" dirty="0">
                <a:solidFill>
                  <a:schemeClr val="accent4"/>
                </a:solidFill>
              </a:rPr>
            </a:br>
            <a:r>
              <a:rPr lang="en-US" dirty="0" err="1">
                <a:solidFill>
                  <a:schemeClr val="accent4"/>
                </a:solidFill>
              </a:rPr>
              <a:t>Vint</a:t>
            </a:r>
            <a:r>
              <a:rPr lang="en-US" dirty="0">
                <a:solidFill>
                  <a:schemeClr val="accent4"/>
                </a:solidFill>
              </a:rPr>
              <a:t> Hill</a:t>
            </a:r>
          </a:p>
        </p:txBody>
      </p:sp>
      <p:pic>
        <p:nvPicPr>
          <p:cNvPr id="61" name="Picture 60"/>
          <p:cNvPicPr>
            <a:picLocks noChangeAspect="1"/>
          </p:cNvPicPr>
          <p:nvPr/>
        </p:nvPicPr>
        <p:blipFill rotWithShape="1">
          <a:blip r:embed="rId3" cstate="screen">
            <a:extLst>
              <a:ext uri="{28A0092B-C50C-407E-A947-70E740481C1C}">
                <a14:useLocalDpi xmlns:a14="http://schemas.microsoft.com/office/drawing/2010/main"/>
              </a:ext>
            </a:extLst>
          </a:blip>
          <a:srcRect l="2230" t="1322" r="2230" b="-958"/>
          <a:stretch/>
        </p:blipFill>
        <p:spPr>
          <a:xfrm>
            <a:off x="508015" y="1870366"/>
            <a:ext cx="4839592" cy="2967203"/>
          </a:xfrm>
          <a:prstGeom prst="rect">
            <a:avLst/>
          </a:prstGeom>
        </p:spPr>
      </p:pic>
      <p:graphicFrame>
        <p:nvGraphicFramePr>
          <p:cNvPr id="14" name="Table 3"/>
          <p:cNvGraphicFramePr>
            <a:graphicFrameLocks noGrp="1"/>
          </p:cNvGraphicFramePr>
          <p:nvPr>
            <p:extLst>
              <p:ext uri="{D42A27DB-BD31-4B8C-83A1-F6EECF244321}">
                <p14:modId xmlns:p14="http://schemas.microsoft.com/office/powerpoint/2010/main" val="1329225829"/>
              </p:ext>
            </p:extLst>
          </p:nvPr>
        </p:nvGraphicFramePr>
        <p:xfrm>
          <a:off x="6114473" y="908053"/>
          <a:ext cx="2846951" cy="2268139"/>
        </p:xfrm>
        <a:graphic>
          <a:graphicData uri="http://schemas.openxmlformats.org/drawingml/2006/table">
            <a:tbl>
              <a:tblPr firstRow="1" bandRow="1">
                <a:tableStyleId>{00A15C55-8517-42AA-B614-E9B94910E393}</a:tableStyleId>
              </a:tblPr>
              <a:tblGrid>
                <a:gridCol w="1727838">
                  <a:extLst>
                    <a:ext uri="{9D8B030D-6E8A-4147-A177-3AD203B41FA5}">
                      <a16:colId xmlns:a16="http://schemas.microsoft.com/office/drawing/2014/main" xmlns="" val="20000"/>
                    </a:ext>
                  </a:extLst>
                </a:gridCol>
                <a:gridCol w="1119113">
                  <a:extLst>
                    <a:ext uri="{9D8B030D-6E8A-4147-A177-3AD203B41FA5}">
                      <a16:colId xmlns:a16="http://schemas.microsoft.com/office/drawing/2014/main" xmlns="" val="20001"/>
                    </a:ext>
                  </a:extLst>
                </a:gridCol>
              </a:tblGrid>
              <a:tr h="212213">
                <a:tc>
                  <a:txBody>
                    <a:bodyPr/>
                    <a:lstStyle/>
                    <a:p>
                      <a:pPr algn="ctr" fontAlgn="ctr"/>
                      <a:r>
                        <a:rPr lang="en-US" sz="1400" u="none" strike="noStrike" dirty="0">
                          <a:effectLst/>
                        </a:rPr>
                        <a:t>Industry Sector</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rPr>
                        <a:t>Industry Fit</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IT/</a:t>
                      </a:r>
                    </a:p>
                    <a:p>
                      <a:pPr algn="ctr" fontAlgn="ctr"/>
                      <a:r>
                        <a:rPr lang="en-US" sz="1400" b="0" u="none" strike="noStrike" dirty="0">
                          <a:effectLst/>
                          <a:latin typeface="Arial" panose="020B0604020202020204" pitchFamily="34" charset="0"/>
                          <a:cs typeface="Arial" panose="020B0604020202020204" pitchFamily="34" charset="0"/>
                        </a:rPr>
                        <a:t>Communications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4"/>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Biomedical/</a:t>
                      </a:r>
                    </a:p>
                    <a:p>
                      <a:pPr algn="ctr" fontAlgn="ctr"/>
                      <a:r>
                        <a:rPr lang="en-US" sz="1400" b="0" u="none" strike="noStrike" dirty="0">
                          <a:effectLst/>
                          <a:latin typeface="Arial" panose="020B0604020202020204" pitchFamily="34" charset="0"/>
                          <a:cs typeface="Arial" panose="020B0604020202020204" pitchFamily="34" charset="0"/>
                        </a:rPr>
                        <a:t>Biotechnology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1"/>
                  </a:ext>
                </a:extLst>
              </a:tr>
              <a:tr h="347899">
                <a:tc>
                  <a:txBody>
                    <a:bodyPr/>
                    <a:lstStyle/>
                    <a:p>
                      <a:pPr algn="ctr" fontAlgn="ctr"/>
                      <a:r>
                        <a:rPr lang="en-US" sz="1400" b="0" i="0" u="none" strike="noStrike" dirty="0">
                          <a:effectLst/>
                          <a:latin typeface="Arial" panose="020B0604020202020204" pitchFamily="34" charset="0"/>
                          <a:cs typeface="Arial" panose="020B0604020202020204" pitchFamily="34" charset="0"/>
                        </a:rPr>
                        <a:t>Finance/</a:t>
                      </a:r>
                    </a:p>
                    <a:p>
                      <a:pPr algn="ctr" fontAlgn="ctr"/>
                      <a:r>
                        <a:rPr lang="en-US" sz="1400" b="0" i="0" u="none" strike="noStrike" dirty="0">
                          <a:effectLst/>
                          <a:latin typeface="Arial" panose="020B0604020202020204" pitchFamily="34" charset="0"/>
                          <a:cs typeface="Arial" panose="020B0604020202020204" pitchFamily="34" charset="0"/>
                        </a:rPr>
                        <a:t>Business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5"/>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Food and Beverage Manufacturing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2"/>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Light</a:t>
                      </a:r>
                      <a:r>
                        <a:rPr lang="en-US" sz="1400" b="0" u="none" strike="noStrike" baseline="0" dirty="0">
                          <a:effectLst/>
                          <a:latin typeface="Arial" panose="020B0604020202020204" pitchFamily="34" charset="0"/>
                          <a:cs typeface="Arial" panose="020B0604020202020204" pitchFamily="34" charset="0"/>
                        </a:rPr>
                        <a:t> Manufacturing</a:t>
                      </a:r>
                      <a:endParaRPr lang="en-US" sz="1400" b="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3"/>
                  </a:ext>
                </a:extLst>
              </a:tr>
            </a:tbl>
          </a:graphicData>
        </a:graphic>
      </p:graphicFrame>
      <p:graphicFrame>
        <p:nvGraphicFramePr>
          <p:cNvPr id="15" name="Table 3"/>
          <p:cNvGraphicFramePr>
            <a:graphicFrameLocks noGrp="1"/>
          </p:cNvGraphicFramePr>
          <p:nvPr>
            <p:extLst>
              <p:ext uri="{D42A27DB-BD31-4B8C-83A1-F6EECF244321}">
                <p14:modId xmlns:p14="http://schemas.microsoft.com/office/powerpoint/2010/main" val="201303524"/>
              </p:ext>
            </p:extLst>
          </p:nvPr>
        </p:nvGraphicFramePr>
        <p:xfrm>
          <a:off x="6114474" y="4027586"/>
          <a:ext cx="2846950" cy="937583"/>
        </p:xfrm>
        <a:graphic>
          <a:graphicData uri="http://schemas.openxmlformats.org/drawingml/2006/table">
            <a:tbl>
              <a:tblPr firstRow="1" bandRow="1">
                <a:tableStyleId>{00A15C55-8517-42AA-B614-E9B94910E393}</a:tableStyleId>
              </a:tblPr>
              <a:tblGrid>
                <a:gridCol w="1746106">
                  <a:extLst>
                    <a:ext uri="{9D8B030D-6E8A-4147-A177-3AD203B41FA5}">
                      <a16:colId xmlns:a16="http://schemas.microsoft.com/office/drawing/2014/main" xmlns="" val="20000"/>
                    </a:ext>
                  </a:extLst>
                </a:gridCol>
                <a:gridCol w="1100844">
                  <a:extLst>
                    <a:ext uri="{9D8B030D-6E8A-4147-A177-3AD203B41FA5}">
                      <a16:colId xmlns:a16="http://schemas.microsoft.com/office/drawing/2014/main" xmlns="" val="20001"/>
                    </a:ext>
                  </a:extLst>
                </a:gridCol>
              </a:tblGrid>
              <a:tr h="236543">
                <a:tc>
                  <a:txBody>
                    <a:bodyPr/>
                    <a:lstStyle/>
                    <a:p>
                      <a:pPr algn="ctr" fontAlgn="ctr"/>
                      <a:r>
                        <a:rPr lang="en-US" sz="1400" u="none" strike="noStrike" dirty="0">
                          <a:effectLst/>
                        </a:rPr>
                        <a:t>Task Item</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400" b="1" u="none" strike="noStrike" kern="1200" dirty="0">
                          <a:solidFill>
                            <a:schemeClr val="lt1"/>
                          </a:solidFill>
                          <a:effectLst/>
                          <a:latin typeface="+mn-lt"/>
                          <a:ea typeface="+mn-ea"/>
                          <a:cs typeface="+mn-cs"/>
                        </a:rPr>
                        <a:t>Priority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4320">
                <a:tc>
                  <a:txBody>
                    <a:bodyPr/>
                    <a:lstStyle/>
                    <a:p>
                      <a:pPr algn="ctr" fontAlgn="ctr"/>
                      <a:r>
                        <a:rPr lang="en-US" sz="1400" b="0" u="none" strike="noStrike" dirty="0">
                          <a:effectLst/>
                          <a:latin typeface="Arial" panose="020B0604020202020204" pitchFamily="34" charset="0"/>
                          <a:cs typeface="Arial" panose="020B0604020202020204" pitchFamily="34" charset="0"/>
                        </a:rPr>
                        <a:t>Preliminary Geotechnical Study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1"/>
                  </a:ext>
                </a:extLst>
              </a:tr>
              <a:tr h="274320">
                <a:tc>
                  <a:txBody>
                    <a:bodyPr/>
                    <a:lstStyle/>
                    <a:p>
                      <a:pPr algn="ctr" fontAlgn="ctr"/>
                      <a:r>
                        <a:rPr lang="en-US" sz="1400" b="0" i="0" u="none" strike="noStrike" dirty="0">
                          <a:effectLst/>
                          <a:latin typeface="Arial" panose="020B0604020202020204" pitchFamily="34" charset="0"/>
                          <a:cs typeface="Arial" panose="020B0604020202020204" pitchFamily="34" charset="0"/>
                        </a:rPr>
                        <a:t>Wetland</a:t>
                      </a:r>
                      <a:r>
                        <a:rPr lang="en-US" sz="1400" b="0" i="0" u="none" strike="noStrike" baseline="0" dirty="0">
                          <a:effectLst/>
                          <a:latin typeface="Arial" panose="020B0604020202020204" pitchFamily="34" charset="0"/>
                          <a:cs typeface="Arial" panose="020B0604020202020204" pitchFamily="34" charset="0"/>
                        </a:rPr>
                        <a:t>s Delineation</a:t>
                      </a:r>
                      <a:endParaRPr lang="en-US" sz="1400" b="0" i="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5"/>
                  </a:ext>
                </a:extLst>
              </a:tr>
            </a:tbl>
          </a:graphicData>
        </a:graphic>
      </p:graphicFrame>
      <p:sp>
        <p:nvSpPr>
          <p:cNvPr id="16" name="Title 1"/>
          <p:cNvSpPr txBox="1">
            <a:spLocks/>
          </p:cNvSpPr>
          <p:nvPr/>
        </p:nvSpPr>
        <p:spPr>
          <a:xfrm>
            <a:off x="6114474" y="294774"/>
            <a:ext cx="2846950"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Target Industry Recommendations</a:t>
            </a:r>
            <a:endParaRPr lang="en-US" sz="2000" dirty="0">
              <a:solidFill>
                <a:srgbClr val="31CCE8"/>
              </a:solidFill>
            </a:endParaRPr>
          </a:p>
        </p:txBody>
      </p:sp>
      <p:sp>
        <p:nvSpPr>
          <p:cNvPr id="17" name="Title 1"/>
          <p:cNvSpPr txBox="1">
            <a:spLocks/>
          </p:cNvSpPr>
          <p:nvPr/>
        </p:nvSpPr>
        <p:spPr>
          <a:xfrm>
            <a:off x="6114474" y="3406725"/>
            <a:ext cx="2846950"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Site Improvement Action Items</a:t>
            </a:r>
            <a:endParaRPr lang="en-US" sz="2000" dirty="0">
              <a:solidFill>
                <a:srgbClr val="31CCE8"/>
              </a:solidFill>
            </a:endParaRPr>
          </a:p>
        </p:txBody>
      </p:sp>
      <p:sp>
        <p:nvSpPr>
          <p:cNvPr id="8" name="TextBox 7"/>
          <p:cNvSpPr txBox="1"/>
          <p:nvPr/>
        </p:nvSpPr>
        <p:spPr>
          <a:xfrm>
            <a:off x="902126" y="5185691"/>
            <a:ext cx="5448813"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tx1">
                    <a:lumMod val="75000"/>
                    <a:lumOff val="25000"/>
                  </a:schemeClr>
                </a:solidFill>
              </a:rPr>
              <a:t>Experiencing growth from DC market</a:t>
            </a:r>
          </a:p>
          <a:p>
            <a:pPr marL="285750" indent="-285750">
              <a:buFont typeface="Wingdings" panose="05000000000000000000" pitchFamily="2" charset="2"/>
              <a:buChar char="§"/>
            </a:pPr>
            <a:r>
              <a:rPr lang="en-US" dirty="0">
                <a:solidFill>
                  <a:schemeClr val="tx1">
                    <a:lumMod val="75000"/>
                    <a:lumOff val="25000"/>
                  </a:schemeClr>
                </a:solidFill>
              </a:rPr>
              <a:t>All utilities in park.</a:t>
            </a:r>
          </a:p>
          <a:p>
            <a:pPr marL="285750" indent="-285750">
              <a:buFont typeface="Wingdings" panose="05000000000000000000" pitchFamily="2" charset="2"/>
              <a:buChar char="§"/>
            </a:pPr>
            <a:r>
              <a:rPr lang="en-US" dirty="0">
                <a:solidFill>
                  <a:schemeClr val="tx1">
                    <a:lumMod val="75000"/>
                    <a:lumOff val="25000"/>
                  </a:schemeClr>
                </a:solidFill>
              </a:rPr>
              <a:t>Resistance to development that would be heavier in nature.</a:t>
            </a:r>
          </a:p>
        </p:txBody>
      </p:sp>
    </p:spTree>
    <p:extLst>
      <p:ext uri="{BB962C8B-B14F-4D97-AF65-F5344CB8AC3E}">
        <p14:creationId xmlns:p14="http://schemas.microsoft.com/office/powerpoint/2010/main" val="708490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291" y="274039"/>
            <a:ext cx="5528979" cy="1228028"/>
          </a:xfrm>
        </p:spPr>
        <p:txBody>
          <a:bodyPr>
            <a:normAutofit fontScale="90000"/>
          </a:bodyPr>
          <a:lstStyle/>
          <a:p>
            <a:r>
              <a:rPr lang="en-US" dirty="0">
                <a:solidFill>
                  <a:srgbClr val="3C3D3E"/>
                </a:solidFill>
              </a:rPr>
              <a:t>Site Profile</a:t>
            </a:r>
            <a:r>
              <a:rPr lang="en-US" dirty="0">
                <a:solidFill>
                  <a:schemeClr val="accent4"/>
                </a:solidFill>
              </a:rPr>
              <a:t/>
            </a:r>
            <a:br>
              <a:rPr lang="en-US" dirty="0">
                <a:solidFill>
                  <a:schemeClr val="accent4"/>
                </a:solidFill>
              </a:rPr>
            </a:br>
            <a:r>
              <a:rPr lang="en-US" dirty="0">
                <a:solidFill>
                  <a:schemeClr val="accent4"/>
                </a:solidFill>
              </a:rPr>
              <a:t>Fluvanna County</a:t>
            </a:r>
            <a:br>
              <a:rPr lang="en-US" dirty="0">
                <a:solidFill>
                  <a:schemeClr val="accent4"/>
                </a:solidFill>
              </a:rPr>
            </a:br>
            <a:r>
              <a:rPr lang="en-US" dirty="0">
                <a:solidFill>
                  <a:schemeClr val="accent4"/>
                </a:solidFill>
              </a:rPr>
              <a:t>Williams Heritage/Alexander</a:t>
            </a:r>
          </a:p>
        </p:txBody>
      </p:sp>
      <p:graphicFrame>
        <p:nvGraphicFramePr>
          <p:cNvPr id="8" name="Table 3"/>
          <p:cNvGraphicFramePr>
            <a:graphicFrameLocks noGrp="1"/>
          </p:cNvGraphicFramePr>
          <p:nvPr>
            <p:extLst>
              <p:ext uri="{D42A27DB-BD31-4B8C-83A1-F6EECF244321}">
                <p14:modId xmlns:p14="http://schemas.microsoft.com/office/powerpoint/2010/main" val="697765984"/>
              </p:ext>
            </p:extLst>
          </p:nvPr>
        </p:nvGraphicFramePr>
        <p:xfrm>
          <a:off x="6114473" y="908053"/>
          <a:ext cx="2846951" cy="2268139"/>
        </p:xfrm>
        <a:graphic>
          <a:graphicData uri="http://schemas.openxmlformats.org/drawingml/2006/table">
            <a:tbl>
              <a:tblPr firstRow="1" bandRow="1">
                <a:tableStyleId>{00A15C55-8517-42AA-B614-E9B94910E393}</a:tableStyleId>
              </a:tblPr>
              <a:tblGrid>
                <a:gridCol w="1727838">
                  <a:extLst>
                    <a:ext uri="{9D8B030D-6E8A-4147-A177-3AD203B41FA5}">
                      <a16:colId xmlns:a16="http://schemas.microsoft.com/office/drawing/2014/main" xmlns="" val="20000"/>
                    </a:ext>
                  </a:extLst>
                </a:gridCol>
                <a:gridCol w="1119113">
                  <a:extLst>
                    <a:ext uri="{9D8B030D-6E8A-4147-A177-3AD203B41FA5}">
                      <a16:colId xmlns:a16="http://schemas.microsoft.com/office/drawing/2014/main" xmlns="" val="20001"/>
                    </a:ext>
                  </a:extLst>
                </a:gridCol>
              </a:tblGrid>
              <a:tr h="212213">
                <a:tc>
                  <a:txBody>
                    <a:bodyPr/>
                    <a:lstStyle/>
                    <a:p>
                      <a:pPr algn="ctr" fontAlgn="ctr"/>
                      <a:r>
                        <a:rPr lang="en-US" sz="1400" u="none" strike="noStrike" dirty="0">
                          <a:effectLst/>
                        </a:rPr>
                        <a:t>Industry Sector</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rPr>
                        <a:t>Industry Fit</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IT/</a:t>
                      </a:r>
                    </a:p>
                    <a:p>
                      <a:pPr algn="ctr" fontAlgn="ctr"/>
                      <a:r>
                        <a:rPr lang="en-US" sz="1400" b="0" u="none" strike="noStrike" dirty="0">
                          <a:effectLst/>
                          <a:latin typeface="Arial" panose="020B0604020202020204" pitchFamily="34" charset="0"/>
                          <a:cs typeface="Arial" panose="020B0604020202020204" pitchFamily="34" charset="0"/>
                        </a:rPr>
                        <a:t>Communications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4"/>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Biomedical/</a:t>
                      </a:r>
                    </a:p>
                    <a:p>
                      <a:pPr algn="ctr" fontAlgn="ctr"/>
                      <a:r>
                        <a:rPr lang="en-US" sz="1400" b="0" u="none" strike="noStrike" dirty="0">
                          <a:effectLst/>
                          <a:latin typeface="Arial" panose="020B0604020202020204" pitchFamily="34" charset="0"/>
                          <a:cs typeface="Arial" panose="020B0604020202020204" pitchFamily="34" charset="0"/>
                        </a:rPr>
                        <a:t>Biotechnology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1"/>
                  </a:ext>
                </a:extLst>
              </a:tr>
              <a:tr h="347899">
                <a:tc>
                  <a:txBody>
                    <a:bodyPr/>
                    <a:lstStyle/>
                    <a:p>
                      <a:pPr algn="ctr" fontAlgn="ctr"/>
                      <a:r>
                        <a:rPr lang="en-US" sz="1400" b="0" i="0" u="none" strike="noStrike" dirty="0">
                          <a:effectLst/>
                          <a:latin typeface="Arial" panose="020B0604020202020204" pitchFamily="34" charset="0"/>
                          <a:cs typeface="Arial" panose="020B0604020202020204" pitchFamily="34" charset="0"/>
                        </a:rPr>
                        <a:t>Finance/</a:t>
                      </a:r>
                    </a:p>
                    <a:p>
                      <a:pPr algn="ctr" fontAlgn="ctr"/>
                      <a:r>
                        <a:rPr lang="en-US" sz="1400" b="0" i="0" u="none" strike="noStrike" dirty="0">
                          <a:effectLst/>
                          <a:latin typeface="Arial" panose="020B0604020202020204" pitchFamily="34" charset="0"/>
                          <a:cs typeface="Arial" panose="020B0604020202020204" pitchFamily="34" charset="0"/>
                        </a:rPr>
                        <a:t>Business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5"/>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Food and Beverage Manufacturing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2"/>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Light</a:t>
                      </a:r>
                      <a:r>
                        <a:rPr lang="en-US" sz="1400" b="0" u="none" strike="noStrike" baseline="0" dirty="0">
                          <a:effectLst/>
                          <a:latin typeface="Arial" panose="020B0604020202020204" pitchFamily="34" charset="0"/>
                          <a:cs typeface="Arial" panose="020B0604020202020204" pitchFamily="34" charset="0"/>
                        </a:rPr>
                        <a:t> Manufacturing</a:t>
                      </a:r>
                      <a:endParaRPr lang="en-US" sz="1400" b="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tab pos="2062163" algn="r"/>
                        </a:tabLst>
                        <a:defRPr/>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3"/>
                  </a:ext>
                </a:extLst>
              </a:tr>
            </a:tbl>
          </a:graphicData>
        </a:graphic>
      </p:graphicFrame>
      <p:graphicFrame>
        <p:nvGraphicFramePr>
          <p:cNvPr id="9" name="Table 3"/>
          <p:cNvGraphicFramePr>
            <a:graphicFrameLocks noGrp="1"/>
          </p:cNvGraphicFramePr>
          <p:nvPr>
            <p:extLst>
              <p:ext uri="{D42A27DB-BD31-4B8C-83A1-F6EECF244321}">
                <p14:modId xmlns:p14="http://schemas.microsoft.com/office/powerpoint/2010/main" val="1209069995"/>
              </p:ext>
            </p:extLst>
          </p:nvPr>
        </p:nvGraphicFramePr>
        <p:xfrm>
          <a:off x="6114474" y="4027586"/>
          <a:ext cx="2846950" cy="1760543"/>
        </p:xfrm>
        <a:graphic>
          <a:graphicData uri="http://schemas.openxmlformats.org/drawingml/2006/table">
            <a:tbl>
              <a:tblPr firstRow="1" bandRow="1">
                <a:tableStyleId>{00A15C55-8517-42AA-B614-E9B94910E393}</a:tableStyleId>
              </a:tblPr>
              <a:tblGrid>
                <a:gridCol w="1746106">
                  <a:extLst>
                    <a:ext uri="{9D8B030D-6E8A-4147-A177-3AD203B41FA5}">
                      <a16:colId xmlns:a16="http://schemas.microsoft.com/office/drawing/2014/main" xmlns="" val="20000"/>
                    </a:ext>
                  </a:extLst>
                </a:gridCol>
                <a:gridCol w="1100844">
                  <a:extLst>
                    <a:ext uri="{9D8B030D-6E8A-4147-A177-3AD203B41FA5}">
                      <a16:colId xmlns:a16="http://schemas.microsoft.com/office/drawing/2014/main" xmlns="" val="20001"/>
                    </a:ext>
                  </a:extLst>
                </a:gridCol>
              </a:tblGrid>
              <a:tr h="236543">
                <a:tc>
                  <a:txBody>
                    <a:bodyPr/>
                    <a:lstStyle/>
                    <a:p>
                      <a:pPr algn="ctr" fontAlgn="ctr"/>
                      <a:r>
                        <a:rPr lang="en-US" sz="1400" u="none" strike="noStrike" dirty="0">
                          <a:effectLst/>
                        </a:rPr>
                        <a:t>Task Item</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400" b="1" u="none" strike="noStrike" kern="1200" dirty="0">
                          <a:solidFill>
                            <a:schemeClr val="lt1"/>
                          </a:solidFill>
                          <a:effectLst/>
                          <a:latin typeface="+mn-lt"/>
                          <a:ea typeface="+mn-ea"/>
                          <a:cs typeface="+mn-cs"/>
                        </a:rPr>
                        <a:t>Priority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Tree Clearing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4"/>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Phase 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1"/>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Wetlands Delineation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5"/>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Engineering Studies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High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2"/>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Preliminary Geotechnical Study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Low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3"/>
                  </a:ext>
                </a:extLst>
              </a:tr>
            </a:tbl>
          </a:graphicData>
        </a:graphic>
      </p:graphicFrame>
      <p:sp>
        <p:nvSpPr>
          <p:cNvPr id="10" name="Title 1"/>
          <p:cNvSpPr txBox="1">
            <a:spLocks/>
          </p:cNvSpPr>
          <p:nvPr/>
        </p:nvSpPr>
        <p:spPr>
          <a:xfrm>
            <a:off x="6114474" y="294774"/>
            <a:ext cx="2846949"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Target Industry Recommendations</a:t>
            </a:r>
            <a:endParaRPr lang="en-US" sz="2000" dirty="0">
              <a:solidFill>
                <a:srgbClr val="31CCE8"/>
              </a:solidFill>
            </a:endParaRPr>
          </a:p>
        </p:txBody>
      </p:sp>
      <p:sp>
        <p:nvSpPr>
          <p:cNvPr id="11" name="Title 1"/>
          <p:cNvSpPr txBox="1">
            <a:spLocks/>
          </p:cNvSpPr>
          <p:nvPr/>
        </p:nvSpPr>
        <p:spPr>
          <a:xfrm>
            <a:off x="6114474" y="3406725"/>
            <a:ext cx="2846950"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Site Improvement Action Items</a:t>
            </a:r>
            <a:endParaRPr lang="en-US" sz="2000" dirty="0">
              <a:solidFill>
                <a:srgbClr val="31CCE8"/>
              </a:solidFill>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503" y="1976501"/>
            <a:ext cx="4621326" cy="3164577"/>
          </a:xfrm>
          <a:prstGeom prst="rect">
            <a:avLst/>
          </a:prstGeom>
        </p:spPr>
      </p:pic>
      <p:sp>
        <p:nvSpPr>
          <p:cNvPr id="13" name="TextBox 12"/>
          <p:cNvSpPr txBox="1"/>
          <p:nvPr/>
        </p:nvSpPr>
        <p:spPr>
          <a:xfrm>
            <a:off x="902126" y="5185691"/>
            <a:ext cx="4620369"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tx1">
                    <a:lumMod val="75000"/>
                    <a:lumOff val="25000"/>
                  </a:schemeClr>
                </a:solidFill>
              </a:rPr>
              <a:t>Good interstate access.</a:t>
            </a:r>
          </a:p>
          <a:p>
            <a:pPr marL="285750" indent="-285750">
              <a:buFont typeface="Wingdings" panose="05000000000000000000" pitchFamily="2" charset="2"/>
              <a:buChar char="§"/>
            </a:pPr>
            <a:r>
              <a:rPr lang="en-US" dirty="0">
                <a:solidFill>
                  <a:schemeClr val="tx1">
                    <a:lumMod val="75000"/>
                    <a:lumOff val="25000"/>
                  </a:schemeClr>
                </a:solidFill>
              </a:rPr>
              <a:t>Lacks utilities (gas, water, wastewater).</a:t>
            </a:r>
          </a:p>
          <a:p>
            <a:pPr marL="285750" indent="-285750">
              <a:buFont typeface="Wingdings" panose="05000000000000000000" pitchFamily="2" charset="2"/>
              <a:buChar char="§"/>
            </a:pPr>
            <a:r>
              <a:rPr lang="en-US" dirty="0">
                <a:solidFill>
                  <a:schemeClr val="tx1">
                    <a:lumMod val="75000"/>
                    <a:lumOff val="25000"/>
                  </a:schemeClr>
                </a:solidFill>
              </a:rPr>
              <a:t>Site has not been characterized.</a:t>
            </a:r>
          </a:p>
        </p:txBody>
      </p:sp>
    </p:spTree>
    <p:extLst>
      <p:ext uri="{BB962C8B-B14F-4D97-AF65-F5344CB8AC3E}">
        <p14:creationId xmlns:p14="http://schemas.microsoft.com/office/powerpoint/2010/main" val="376557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16" y="203192"/>
            <a:ext cx="8596668" cy="1320800"/>
          </a:xfrm>
        </p:spPr>
        <p:txBody>
          <a:bodyPr/>
          <a:lstStyle/>
          <a:p>
            <a:r>
              <a:rPr lang="en-US" dirty="0"/>
              <a:t>Project Schedule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9490277"/>
              </p:ext>
            </p:extLst>
          </p:nvPr>
        </p:nvGraphicFramePr>
        <p:xfrm>
          <a:off x="520316" y="863592"/>
          <a:ext cx="8615295" cy="5149280"/>
        </p:xfrm>
        <a:graphic>
          <a:graphicData uri="http://schemas.openxmlformats.org/drawingml/2006/table">
            <a:tbl>
              <a:tblPr firstRow="1" bandRow="1">
                <a:tableStyleId>{5C22544A-7EE6-4342-B048-85BDC9FD1C3A}</a:tableStyleId>
              </a:tblPr>
              <a:tblGrid>
                <a:gridCol w="1602062">
                  <a:extLst>
                    <a:ext uri="{9D8B030D-6E8A-4147-A177-3AD203B41FA5}">
                      <a16:colId xmlns:a16="http://schemas.microsoft.com/office/drawing/2014/main" xmlns="" val="433571938"/>
                    </a:ext>
                  </a:extLst>
                </a:gridCol>
                <a:gridCol w="1074449">
                  <a:extLst>
                    <a:ext uri="{9D8B030D-6E8A-4147-A177-3AD203B41FA5}">
                      <a16:colId xmlns:a16="http://schemas.microsoft.com/office/drawing/2014/main" xmlns="" val="1689545716"/>
                    </a:ext>
                  </a:extLst>
                </a:gridCol>
                <a:gridCol w="3740868">
                  <a:extLst>
                    <a:ext uri="{9D8B030D-6E8A-4147-A177-3AD203B41FA5}">
                      <a16:colId xmlns:a16="http://schemas.microsoft.com/office/drawing/2014/main" xmlns="" val="2791396748"/>
                    </a:ext>
                  </a:extLst>
                </a:gridCol>
                <a:gridCol w="2197916">
                  <a:extLst>
                    <a:ext uri="{9D8B030D-6E8A-4147-A177-3AD203B41FA5}">
                      <a16:colId xmlns:a16="http://schemas.microsoft.com/office/drawing/2014/main" xmlns="" val="3572278421"/>
                    </a:ext>
                  </a:extLst>
                </a:gridCol>
              </a:tblGrid>
              <a:tr h="321830">
                <a:tc>
                  <a:txBody>
                    <a:bodyPr/>
                    <a:lstStyle/>
                    <a:p>
                      <a:pPr algn="ctr"/>
                      <a:r>
                        <a:rPr lang="en-US" sz="1400" dirty="0"/>
                        <a:t>Phase</a:t>
                      </a:r>
                    </a:p>
                  </a:txBody>
                  <a:tcPr/>
                </a:tc>
                <a:tc>
                  <a:txBody>
                    <a:bodyPr/>
                    <a:lstStyle/>
                    <a:p>
                      <a:pPr algn="ctr"/>
                      <a:r>
                        <a:rPr lang="en-US" sz="1400" dirty="0"/>
                        <a:t>Task #</a:t>
                      </a:r>
                    </a:p>
                  </a:txBody>
                  <a:tcPr/>
                </a:tc>
                <a:tc>
                  <a:txBody>
                    <a:bodyPr/>
                    <a:lstStyle/>
                    <a:p>
                      <a:pPr algn="ctr"/>
                      <a:r>
                        <a:rPr lang="en-US" sz="1400" dirty="0"/>
                        <a:t>Task Name</a:t>
                      </a:r>
                    </a:p>
                  </a:txBody>
                  <a:tcPr/>
                </a:tc>
                <a:tc>
                  <a:txBody>
                    <a:bodyPr/>
                    <a:lstStyle/>
                    <a:p>
                      <a:pPr algn="ctr"/>
                      <a:r>
                        <a:rPr lang="en-US" sz="1400" dirty="0"/>
                        <a:t>Current Progress</a:t>
                      </a:r>
                    </a:p>
                  </a:txBody>
                  <a:tcPr/>
                </a:tc>
                <a:extLst>
                  <a:ext uri="{0D108BD9-81ED-4DB2-BD59-A6C34878D82A}">
                    <a16:rowId xmlns:a16="http://schemas.microsoft.com/office/drawing/2014/main" xmlns="" val="3174147941"/>
                  </a:ext>
                </a:extLst>
              </a:tr>
              <a:tr h="321830">
                <a:tc rowSpan="7">
                  <a:txBody>
                    <a:bodyPr/>
                    <a:lstStyle/>
                    <a:p>
                      <a:pPr algn="ctr"/>
                      <a:r>
                        <a:rPr lang="en-US" sz="1400" dirty="0"/>
                        <a:t>I:</a:t>
                      </a:r>
                    </a:p>
                    <a:p>
                      <a:pPr algn="ctr"/>
                      <a:r>
                        <a:rPr lang="en-US" sz="1400" dirty="0"/>
                        <a:t>Baseline Assessment</a:t>
                      </a:r>
                    </a:p>
                  </a:txBody>
                  <a:tcPr anchor="ctr">
                    <a:solidFill>
                      <a:schemeClr val="accent4">
                        <a:lumMod val="40000"/>
                        <a:lumOff val="60000"/>
                      </a:schemeClr>
                    </a:solidFill>
                  </a:tcPr>
                </a:tc>
                <a:tc>
                  <a:txBody>
                    <a:bodyPr/>
                    <a:lstStyle/>
                    <a:p>
                      <a:pPr algn="ctr"/>
                      <a:r>
                        <a:rPr lang="en-US" sz="1400" dirty="0"/>
                        <a:t>1</a:t>
                      </a:r>
                    </a:p>
                  </a:txBody>
                  <a:tcPr>
                    <a:solidFill>
                      <a:schemeClr val="accent4">
                        <a:lumMod val="40000"/>
                        <a:lumOff val="60000"/>
                      </a:schemeClr>
                    </a:solidFill>
                  </a:tcPr>
                </a:tc>
                <a:tc>
                  <a:txBody>
                    <a:bodyPr/>
                    <a:lstStyle/>
                    <a:p>
                      <a:pPr algn="l"/>
                      <a:r>
                        <a:rPr lang="en-US" sz="1400" dirty="0"/>
                        <a:t>Project Kickoff</a:t>
                      </a:r>
                    </a:p>
                  </a:txBody>
                  <a:tcPr>
                    <a:solidFill>
                      <a:schemeClr val="accent4">
                        <a:lumMod val="40000"/>
                        <a:lumOff val="60000"/>
                      </a:schemeClr>
                    </a:solidFill>
                  </a:tcPr>
                </a:tc>
                <a:tc>
                  <a:txBody>
                    <a:bodyPr/>
                    <a:lstStyle/>
                    <a:p>
                      <a:pPr algn="ctr"/>
                      <a:r>
                        <a:rPr lang="en-US" sz="1400" dirty="0"/>
                        <a:t>Complete</a:t>
                      </a:r>
                    </a:p>
                  </a:txBody>
                  <a:tcPr>
                    <a:solidFill>
                      <a:schemeClr val="accent4">
                        <a:lumMod val="40000"/>
                        <a:lumOff val="60000"/>
                      </a:schemeClr>
                    </a:solidFill>
                  </a:tcPr>
                </a:tc>
                <a:extLst>
                  <a:ext uri="{0D108BD9-81ED-4DB2-BD59-A6C34878D82A}">
                    <a16:rowId xmlns:a16="http://schemas.microsoft.com/office/drawing/2014/main" xmlns="" val="423096982"/>
                  </a:ext>
                </a:extLst>
              </a:tr>
              <a:tr h="321830">
                <a:tc vMerge="1">
                  <a:txBody>
                    <a:bodyPr/>
                    <a:lstStyle/>
                    <a:p>
                      <a:pPr algn="ctr"/>
                      <a:endParaRPr lang="en-US" sz="1400" dirty="0"/>
                    </a:p>
                  </a:txBody>
                  <a:tcPr/>
                </a:tc>
                <a:tc>
                  <a:txBody>
                    <a:bodyPr/>
                    <a:lstStyle/>
                    <a:p>
                      <a:pPr algn="ctr"/>
                      <a:r>
                        <a:rPr lang="en-US" sz="1400" dirty="0"/>
                        <a:t>2</a:t>
                      </a:r>
                    </a:p>
                  </a:txBody>
                  <a:tcPr>
                    <a:solidFill>
                      <a:schemeClr val="accent4">
                        <a:lumMod val="20000"/>
                        <a:lumOff val="80000"/>
                      </a:schemeClr>
                    </a:solidFill>
                  </a:tcPr>
                </a:tc>
                <a:tc>
                  <a:txBody>
                    <a:bodyPr/>
                    <a:lstStyle/>
                    <a:p>
                      <a:pPr algn="l"/>
                      <a:r>
                        <a:rPr lang="en-US" sz="1400" dirty="0"/>
                        <a:t>Meeting with Council</a:t>
                      </a:r>
                    </a:p>
                  </a:txBody>
                  <a:tcPr>
                    <a:solidFill>
                      <a:schemeClr val="accent4">
                        <a:lumMod val="20000"/>
                        <a:lumOff val="80000"/>
                      </a:schemeClr>
                    </a:solidFill>
                  </a:tcPr>
                </a:tc>
                <a:tc>
                  <a:txBody>
                    <a:bodyPr/>
                    <a:lstStyle/>
                    <a:p>
                      <a:pPr algn="ctr"/>
                      <a:r>
                        <a:rPr lang="en-US" sz="1400" dirty="0"/>
                        <a:t>Complete</a:t>
                      </a:r>
                    </a:p>
                  </a:txBody>
                  <a:tcPr>
                    <a:solidFill>
                      <a:schemeClr val="accent4">
                        <a:lumMod val="20000"/>
                        <a:lumOff val="80000"/>
                      </a:schemeClr>
                    </a:solidFill>
                  </a:tcPr>
                </a:tc>
                <a:extLst>
                  <a:ext uri="{0D108BD9-81ED-4DB2-BD59-A6C34878D82A}">
                    <a16:rowId xmlns:a16="http://schemas.microsoft.com/office/drawing/2014/main" xmlns="" val="2525671404"/>
                  </a:ext>
                </a:extLst>
              </a:tr>
              <a:tr h="321830">
                <a:tc vMerge="1">
                  <a:txBody>
                    <a:bodyPr/>
                    <a:lstStyle/>
                    <a:p>
                      <a:pPr algn="ctr"/>
                      <a:endParaRPr lang="en-US" sz="1400" dirty="0"/>
                    </a:p>
                  </a:txBody>
                  <a:tcPr/>
                </a:tc>
                <a:tc>
                  <a:txBody>
                    <a:bodyPr/>
                    <a:lstStyle/>
                    <a:p>
                      <a:pPr algn="ctr"/>
                      <a:r>
                        <a:rPr lang="en-US" sz="1400" dirty="0"/>
                        <a:t>3</a:t>
                      </a:r>
                    </a:p>
                  </a:txBody>
                  <a:tcPr>
                    <a:solidFill>
                      <a:schemeClr val="accent4">
                        <a:lumMod val="40000"/>
                        <a:lumOff val="60000"/>
                      </a:schemeClr>
                    </a:solidFill>
                  </a:tcPr>
                </a:tc>
                <a:tc>
                  <a:txBody>
                    <a:bodyPr/>
                    <a:lstStyle/>
                    <a:p>
                      <a:pPr algn="l"/>
                      <a:r>
                        <a:rPr lang="en-US" sz="1400" dirty="0"/>
                        <a:t>Business/Industry Survey</a:t>
                      </a:r>
                    </a:p>
                  </a:txBody>
                  <a:tcPr>
                    <a:solidFill>
                      <a:schemeClr val="accent4">
                        <a:lumMod val="40000"/>
                        <a:lumOff val="60000"/>
                      </a:schemeClr>
                    </a:solidFill>
                  </a:tcPr>
                </a:tc>
                <a:tc>
                  <a:txBody>
                    <a:bodyPr/>
                    <a:lstStyle/>
                    <a:p>
                      <a:pPr algn="ctr"/>
                      <a:r>
                        <a:rPr lang="en-US" sz="1400" dirty="0"/>
                        <a:t>Complete</a:t>
                      </a:r>
                    </a:p>
                  </a:txBody>
                  <a:tcPr>
                    <a:solidFill>
                      <a:schemeClr val="accent4">
                        <a:lumMod val="40000"/>
                        <a:lumOff val="60000"/>
                      </a:schemeClr>
                    </a:solidFill>
                  </a:tcPr>
                </a:tc>
                <a:extLst>
                  <a:ext uri="{0D108BD9-81ED-4DB2-BD59-A6C34878D82A}">
                    <a16:rowId xmlns:a16="http://schemas.microsoft.com/office/drawing/2014/main" xmlns="" val="4105147058"/>
                  </a:ext>
                </a:extLst>
              </a:tr>
              <a:tr h="321830">
                <a:tc vMerge="1">
                  <a:txBody>
                    <a:bodyPr/>
                    <a:lstStyle/>
                    <a:p>
                      <a:pPr algn="ctr"/>
                      <a:endParaRPr lang="en-US" sz="1400" dirty="0"/>
                    </a:p>
                  </a:txBody>
                  <a:tcPr/>
                </a:tc>
                <a:tc>
                  <a:txBody>
                    <a:bodyPr/>
                    <a:lstStyle/>
                    <a:p>
                      <a:pPr algn="ctr"/>
                      <a:r>
                        <a:rPr lang="en-US" sz="1400" dirty="0"/>
                        <a:t>4</a:t>
                      </a:r>
                    </a:p>
                  </a:txBody>
                  <a:tcPr>
                    <a:solidFill>
                      <a:schemeClr val="accent4">
                        <a:lumMod val="20000"/>
                        <a:lumOff val="80000"/>
                      </a:schemeClr>
                    </a:solidFill>
                  </a:tcPr>
                </a:tc>
                <a:tc>
                  <a:txBody>
                    <a:bodyPr/>
                    <a:lstStyle/>
                    <a:p>
                      <a:pPr algn="l"/>
                      <a:r>
                        <a:rPr lang="en-US" sz="1400" dirty="0"/>
                        <a:t>Economic</a:t>
                      </a:r>
                      <a:r>
                        <a:rPr lang="en-US" sz="1400" baseline="0" dirty="0"/>
                        <a:t> Base Analysis</a:t>
                      </a:r>
                      <a:endParaRPr lang="en-US" sz="1400" dirty="0"/>
                    </a:p>
                  </a:txBody>
                  <a:tcPr>
                    <a:solidFill>
                      <a:schemeClr val="accent4">
                        <a:lumMod val="20000"/>
                        <a:lumOff val="80000"/>
                      </a:schemeClr>
                    </a:solidFill>
                  </a:tcPr>
                </a:tc>
                <a:tc>
                  <a:txBody>
                    <a:bodyPr/>
                    <a:lstStyle/>
                    <a:p>
                      <a:pPr algn="ctr"/>
                      <a:r>
                        <a:rPr lang="en-US" sz="1400" dirty="0"/>
                        <a:t>Complete</a:t>
                      </a:r>
                    </a:p>
                  </a:txBody>
                  <a:tcPr>
                    <a:solidFill>
                      <a:schemeClr val="accent4">
                        <a:lumMod val="20000"/>
                        <a:lumOff val="80000"/>
                      </a:schemeClr>
                    </a:solidFill>
                  </a:tcPr>
                </a:tc>
                <a:extLst>
                  <a:ext uri="{0D108BD9-81ED-4DB2-BD59-A6C34878D82A}">
                    <a16:rowId xmlns:a16="http://schemas.microsoft.com/office/drawing/2014/main" xmlns="" val="1383036275"/>
                  </a:ext>
                </a:extLst>
              </a:tr>
              <a:tr h="321830">
                <a:tc vMerge="1">
                  <a:txBody>
                    <a:bodyPr/>
                    <a:lstStyle/>
                    <a:p>
                      <a:pPr algn="ctr"/>
                      <a:endParaRPr lang="en-US" sz="1400" dirty="0"/>
                    </a:p>
                  </a:txBody>
                  <a:tcPr/>
                </a:tc>
                <a:tc>
                  <a:txBody>
                    <a:bodyPr/>
                    <a:lstStyle/>
                    <a:p>
                      <a:pPr algn="ctr"/>
                      <a:r>
                        <a:rPr lang="en-US" sz="1400" dirty="0"/>
                        <a:t>5</a:t>
                      </a:r>
                    </a:p>
                  </a:txBody>
                  <a:tcPr>
                    <a:solidFill>
                      <a:schemeClr val="accent4">
                        <a:lumMod val="40000"/>
                        <a:lumOff val="60000"/>
                      </a:schemeClr>
                    </a:solidFill>
                  </a:tcPr>
                </a:tc>
                <a:tc>
                  <a:txBody>
                    <a:bodyPr/>
                    <a:lstStyle/>
                    <a:p>
                      <a:pPr algn="l"/>
                      <a:r>
                        <a:rPr lang="en-US" sz="1400" dirty="0"/>
                        <a:t>Workforce Data Analysis</a:t>
                      </a:r>
                    </a:p>
                  </a:txBody>
                  <a:tcPr>
                    <a:solidFill>
                      <a:schemeClr val="accent4">
                        <a:lumMod val="40000"/>
                        <a:lumOff val="60000"/>
                      </a:schemeClr>
                    </a:solidFill>
                  </a:tcPr>
                </a:tc>
                <a:tc>
                  <a:txBody>
                    <a:bodyPr/>
                    <a:lstStyle/>
                    <a:p>
                      <a:pPr algn="ctr"/>
                      <a:r>
                        <a:rPr lang="en-US" sz="1400" dirty="0"/>
                        <a:t>Complete</a:t>
                      </a:r>
                    </a:p>
                  </a:txBody>
                  <a:tcPr>
                    <a:solidFill>
                      <a:schemeClr val="accent4">
                        <a:lumMod val="40000"/>
                        <a:lumOff val="60000"/>
                      </a:schemeClr>
                    </a:solidFill>
                  </a:tcPr>
                </a:tc>
                <a:extLst>
                  <a:ext uri="{0D108BD9-81ED-4DB2-BD59-A6C34878D82A}">
                    <a16:rowId xmlns:a16="http://schemas.microsoft.com/office/drawing/2014/main" xmlns="" val="2127761541"/>
                  </a:ext>
                </a:extLst>
              </a:tr>
              <a:tr h="321830">
                <a:tc vMerge="1">
                  <a:txBody>
                    <a:bodyPr/>
                    <a:lstStyle/>
                    <a:p>
                      <a:pPr algn="ctr"/>
                      <a:endParaRPr lang="en-US" sz="1400" dirty="0"/>
                    </a:p>
                  </a:txBody>
                  <a:tcPr/>
                </a:tc>
                <a:tc>
                  <a:txBody>
                    <a:bodyPr/>
                    <a:lstStyle/>
                    <a:p>
                      <a:pPr algn="ctr"/>
                      <a:r>
                        <a:rPr lang="en-US" sz="1400" dirty="0"/>
                        <a:t>6</a:t>
                      </a:r>
                    </a:p>
                  </a:txBody>
                  <a:tcPr>
                    <a:solidFill>
                      <a:schemeClr val="accent4">
                        <a:lumMod val="20000"/>
                        <a:lumOff val="80000"/>
                      </a:schemeClr>
                    </a:solidFill>
                  </a:tcPr>
                </a:tc>
                <a:tc>
                  <a:txBody>
                    <a:bodyPr/>
                    <a:lstStyle/>
                    <a:p>
                      <a:pPr algn="l"/>
                      <a:r>
                        <a:rPr lang="en-US" sz="1400" dirty="0"/>
                        <a:t>Innovation</a:t>
                      </a:r>
                      <a:r>
                        <a:rPr lang="en-US" sz="1400" baseline="0" dirty="0"/>
                        <a:t> Asset Inventory</a:t>
                      </a:r>
                      <a:endParaRPr lang="en-US" sz="1400" dirty="0"/>
                    </a:p>
                  </a:txBody>
                  <a:tcPr>
                    <a:solidFill>
                      <a:schemeClr val="accent4">
                        <a:lumMod val="20000"/>
                        <a:lumOff val="80000"/>
                      </a:schemeClr>
                    </a:solidFill>
                  </a:tcPr>
                </a:tc>
                <a:tc>
                  <a:txBody>
                    <a:bodyPr/>
                    <a:lstStyle/>
                    <a:p>
                      <a:pPr algn="ctr"/>
                      <a:r>
                        <a:rPr lang="en-US" sz="1400" dirty="0"/>
                        <a:t>Complete</a:t>
                      </a:r>
                    </a:p>
                  </a:txBody>
                  <a:tcPr>
                    <a:solidFill>
                      <a:schemeClr val="accent4">
                        <a:lumMod val="20000"/>
                        <a:lumOff val="80000"/>
                      </a:schemeClr>
                    </a:solidFill>
                  </a:tcPr>
                </a:tc>
                <a:extLst>
                  <a:ext uri="{0D108BD9-81ED-4DB2-BD59-A6C34878D82A}">
                    <a16:rowId xmlns:a16="http://schemas.microsoft.com/office/drawing/2014/main" xmlns="" val="457114332"/>
                  </a:ext>
                </a:extLst>
              </a:tr>
              <a:tr h="321830">
                <a:tc vMerge="1">
                  <a:txBody>
                    <a:bodyPr/>
                    <a:lstStyle/>
                    <a:p>
                      <a:pPr algn="ctr"/>
                      <a:endParaRPr lang="en-US" sz="1400" dirty="0"/>
                    </a:p>
                  </a:txBody>
                  <a:tcPr/>
                </a:tc>
                <a:tc>
                  <a:txBody>
                    <a:bodyPr/>
                    <a:lstStyle/>
                    <a:p>
                      <a:pPr algn="ctr"/>
                      <a:r>
                        <a:rPr lang="en-US" sz="1400" dirty="0"/>
                        <a:t>7</a:t>
                      </a:r>
                    </a:p>
                  </a:txBody>
                  <a:tcPr>
                    <a:solidFill>
                      <a:schemeClr val="accent4">
                        <a:lumMod val="40000"/>
                        <a:lumOff val="60000"/>
                      </a:schemeClr>
                    </a:solidFill>
                  </a:tcPr>
                </a:tc>
                <a:tc>
                  <a:txBody>
                    <a:bodyPr/>
                    <a:lstStyle/>
                    <a:p>
                      <a:pPr algn="l"/>
                      <a:r>
                        <a:rPr lang="en-US" sz="1400" dirty="0"/>
                        <a:t>Desktop-level</a:t>
                      </a:r>
                      <a:r>
                        <a:rPr lang="en-US" sz="1400" baseline="0" dirty="0"/>
                        <a:t> Site Evaluation</a:t>
                      </a:r>
                      <a:endParaRPr lang="en-US" sz="1400" dirty="0"/>
                    </a:p>
                  </a:txBody>
                  <a:tcPr>
                    <a:solidFill>
                      <a:schemeClr val="accent4">
                        <a:lumMod val="40000"/>
                        <a:lumOff val="60000"/>
                      </a:schemeClr>
                    </a:solidFill>
                  </a:tcPr>
                </a:tc>
                <a:tc>
                  <a:txBody>
                    <a:bodyPr/>
                    <a:lstStyle/>
                    <a:p>
                      <a:pPr algn="ctr"/>
                      <a:r>
                        <a:rPr lang="en-US" sz="1400" dirty="0"/>
                        <a:t>Complete</a:t>
                      </a:r>
                    </a:p>
                  </a:txBody>
                  <a:tcPr>
                    <a:solidFill>
                      <a:schemeClr val="accent4">
                        <a:lumMod val="40000"/>
                        <a:lumOff val="60000"/>
                      </a:schemeClr>
                    </a:solidFill>
                  </a:tcPr>
                </a:tc>
                <a:extLst>
                  <a:ext uri="{0D108BD9-81ED-4DB2-BD59-A6C34878D82A}">
                    <a16:rowId xmlns:a16="http://schemas.microsoft.com/office/drawing/2014/main" xmlns="" val="1759977814"/>
                  </a:ext>
                </a:extLst>
              </a:tr>
              <a:tr h="321830">
                <a:tc rowSpan="5">
                  <a:txBody>
                    <a:bodyPr/>
                    <a:lstStyle/>
                    <a:p>
                      <a:pPr algn="ctr"/>
                      <a:r>
                        <a:rPr lang="en-US" sz="1400" dirty="0"/>
                        <a:t>II:</a:t>
                      </a:r>
                    </a:p>
                    <a:p>
                      <a:pPr algn="ctr"/>
                      <a:r>
                        <a:rPr lang="en-US" sz="1400" dirty="0"/>
                        <a:t>Competitive Positioning</a:t>
                      </a:r>
                    </a:p>
                  </a:txBody>
                  <a:tcPr anchor="ctr">
                    <a:solidFill>
                      <a:schemeClr val="accent3">
                        <a:lumMod val="40000"/>
                        <a:lumOff val="60000"/>
                      </a:schemeClr>
                    </a:solidFill>
                  </a:tcPr>
                </a:tc>
                <a:tc>
                  <a:txBody>
                    <a:bodyPr/>
                    <a:lstStyle/>
                    <a:p>
                      <a:pPr algn="ctr"/>
                      <a:r>
                        <a:rPr lang="en-US" sz="1400" dirty="0"/>
                        <a:t>8</a:t>
                      </a:r>
                    </a:p>
                  </a:txBody>
                  <a:tcPr>
                    <a:solidFill>
                      <a:schemeClr val="accent3">
                        <a:lumMod val="20000"/>
                        <a:lumOff val="80000"/>
                      </a:schemeClr>
                    </a:solidFill>
                  </a:tcPr>
                </a:tc>
                <a:tc>
                  <a:txBody>
                    <a:bodyPr/>
                    <a:lstStyle/>
                    <a:p>
                      <a:pPr algn="l"/>
                      <a:r>
                        <a:rPr lang="en-US" sz="1400" dirty="0"/>
                        <a:t>Preliminary Targeted Industries</a:t>
                      </a:r>
                    </a:p>
                  </a:txBody>
                  <a:tcPr>
                    <a:solidFill>
                      <a:schemeClr val="accent3">
                        <a:lumMod val="20000"/>
                        <a:lumOff val="80000"/>
                      </a:schemeClr>
                    </a:solidFill>
                  </a:tcPr>
                </a:tc>
                <a:tc>
                  <a:txBody>
                    <a:bodyPr/>
                    <a:lstStyle/>
                    <a:p>
                      <a:pPr algn="ctr"/>
                      <a:r>
                        <a:rPr lang="en-US" sz="1400" dirty="0"/>
                        <a:t>Complete</a:t>
                      </a:r>
                    </a:p>
                  </a:txBody>
                  <a:tcPr>
                    <a:solidFill>
                      <a:schemeClr val="accent3">
                        <a:lumMod val="20000"/>
                        <a:lumOff val="80000"/>
                      </a:schemeClr>
                    </a:solidFill>
                  </a:tcPr>
                </a:tc>
                <a:extLst>
                  <a:ext uri="{0D108BD9-81ED-4DB2-BD59-A6C34878D82A}">
                    <a16:rowId xmlns:a16="http://schemas.microsoft.com/office/drawing/2014/main" xmlns="" val="758991217"/>
                  </a:ext>
                </a:extLst>
              </a:tr>
              <a:tr h="321830">
                <a:tc vMerge="1">
                  <a:txBody>
                    <a:bodyPr/>
                    <a:lstStyle/>
                    <a:p>
                      <a:pPr algn="ctr"/>
                      <a:endParaRPr lang="en-US" sz="1400" dirty="0"/>
                    </a:p>
                  </a:txBody>
                  <a:tcPr/>
                </a:tc>
                <a:tc>
                  <a:txBody>
                    <a:bodyPr/>
                    <a:lstStyle/>
                    <a:p>
                      <a:pPr algn="ctr"/>
                      <a:r>
                        <a:rPr lang="en-US" sz="1400" dirty="0"/>
                        <a:t>9</a:t>
                      </a:r>
                    </a:p>
                  </a:txBody>
                  <a:tcPr>
                    <a:solidFill>
                      <a:schemeClr val="accent3">
                        <a:lumMod val="40000"/>
                        <a:lumOff val="60000"/>
                      </a:schemeClr>
                    </a:solidFill>
                  </a:tcPr>
                </a:tc>
                <a:tc>
                  <a:txBody>
                    <a:bodyPr/>
                    <a:lstStyle/>
                    <a:p>
                      <a:pPr algn="l"/>
                      <a:r>
                        <a:rPr lang="en-US" sz="1400" dirty="0"/>
                        <a:t>Report to</a:t>
                      </a:r>
                      <a:r>
                        <a:rPr lang="en-US" sz="1400" baseline="0" dirty="0"/>
                        <a:t> Council</a:t>
                      </a:r>
                      <a:endParaRPr lang="en-US" sz="1400" dirty="0"/>
                    </a:p>
                  </a:txBody>
                  <a:tcPr>
                    <a:solidFill>
                      <a:schemeClr val="accent3">
                        <a:lumMod val="40000"/>
                        <a:lumOff val="60000"/>
                      </a:schemeClr>
                    </a:solidFill>
                  </a:tcPr>
                </a:tc>
                <a:tc>
                  <a:txBody>
                    <a:bodyPr/>
                    <a:lstStyle/>
                    <a:p>
                      <a:pPr algn="ctr"/>
                      <a:r>
                        <a:rPr lang="en-US" sz="1400" dirty="0"/>
                        <a:t>Complete</a:t>
                      </a:r>
                    </a:p>
                  </a:txBody>
                  <a:tcPr>
                    <a:solidFill>
                      <a:schemeClr val="accent3">
                        <a:lumMod val="40000"/>
                        <a:lumOff val="60000"/>
                      </a:schemeClr>
                    </a:solidFill>
                  </a:tcPr>
                </a:tc>
                <a:extLst>
                  <a:ext uri="{0D108BD9-81ED-4DB2-BD59-A6C34878D82A}">
                    <a16:rowId xmlns:a16="http://schemas.microsoft.com/office/drawing/2014/main" xmlns="" val="1429319860"/>
                  </a:ext>
                </a:extLst>
              </a:tr>
              <a:tr h="321830">
                <a:tc vMerge="1">
                  <a:txBody>
                    <a:bodyPr/>
                    <a:lstStyle/>
                    <a:p>
                      <a:pPr algn="ctr"/>
                      <a:endParaRPr lang="en-US" sz="1400" dirty="0"/>
                    </a:p>
                  </a:txBody>
                  <a:tcPr/>
                </a:tc>
                <a:tc>
                  <a:txBody>
                    <a:bodyPr/>
                    <a:lstStyle/>
                    <a:p>
                      <a:pPr algn="ctr"/>
                      <a:r>
                        <a:rPr lang="en-US" sz="1400" dirty="0"/>
                        <a:t>10</a:t>
                      </a:r>
                    </a:p>
                  </a:txBody>
                  <a:tcPr>
                    <a:solidFill>
                      <a:schemeClr val="accent3">
                        <a:lumMod val="20000"/>
                        <a:lumOff val="80000"/>
                      </a:schemeClr>
                    </a:solidFill>
                  </a:tcPr>
                </a:tc>
                <a:tc>
                  <a:txBody>
                    <a:bodyPr/>
                    <a:lstStyle/>
                    <a:p>
                      <a:pPr algn="l"/>
                      <a:r>
                        <a:rPr lang="en-US" sz="1400" dirty="0"/>
                        <a:t>Interviews, Focus Groups, Field Audits</a:t>
                      </a:r>
                    </a:p>
                  </a:txBody>
                  <a:tcPr>
                    <a:solidFill>
                      <a:schemeClr val="accent3">
                        <a:lumMod val="20000"/>
                        <a:lumOff val="80000"/>
                      </a:schemeClr>
                    </a:solidFill>
                  </a:tcPr>
                </a:tc>
                <a:tc>
                  <a:txBody>
                    <a:bodyPr/>
                    <a:lstStyle/>
                    <a:p>
                      <a:pPr algn="ctr"/>
                      <a:r>
                        <a:rPr lang="en-US" sz="1400" dirty="0"/>
                        <a:t>Complete</a:t>
                      </a:r>
                    </a:p>
                  </a:txBody>
                  <a:tcPr>
                    <a:solidFill>
                      <a:schemeClr val="accent3">
                        <a:lumMod val="20000"/>
                        <a:lumOff val="80000"/>
                      </a:schemeClr>
                    </a:solidFill>
                  </a:tcPr>
                </a:tc>
                <a:extLst>
                  <a:ext uri="{0D108BD9-81ED-4DB2-BD59-A6C34878D82A}">
                    <a16:rowId xmlns:a16="http://schemas.microsoft.com/office/drawing/2014/main" xmlns="" val="850589148"/>
                  </a:ext>
                </a:extLst>
              </a:tr>
              <a:tr h="321830">
                <a:tc vMerge="1">
                  <a:txBody>
                    <a:bodyPr/>
                    <a:lstStyle/>
                    <a:p>
                      <a:pPr algn="ctr"/>
                      <a:endParaRPr lang="en-US" sz="1400" dirty="0"/>
                    </a:p>
                  </a:txBody>
                  <a:tcPr/>
                </a:tc>
                <a:tc>
                  <a:txBody>
                    <a:bodyPr/>
                    <a:lstStyle/>
                    <a:p>
                      <a:pPr algn="ctr"/>
                      <a:r>
                        <a:rPr lang="en-US" sz="1400" dirty="0"/>
                        <a:t>11</a:t>
                      </a:r>
                    </a:p>
                  </a:txBody>
                  <a:tcPr>
                    <a:solidFill>
                      <a:schemeClr val="accent3">
                        <a:lumMod val="40000"/>
                        <a:lumOff val="60000"/>
                      </a:schemeClr>
                    </a:solidFill>
                  </a:tcPr>
                </a:tc>
                <a:tc>
                  <a:txBody>
                    <a:bodyPr/>
                    <a:lstStyle/>
                    <a:p>
                      <a:pPr algn="l"/>
                      <a:r>
                        <a:rPr lang="en-US" sz="1400" dirty="0"/>
                        <a:t>Additional Research</a:t>
                      </a:r>
                    </a:p>
                  </a:txBody>
                  <a:tcPr>
                    <a:solidFill>
                      <a:schemeClr val="accent3">
                        <a:lumMod val="40000"/>
                        <a:lumOff val="60000"/>
                      </a:schemeClr>
                    </a:solidFill>
                  </a:tcPr>
                </a:tc>
                <a:tc>
                  <a:txBody>
                    <a:bodyPr/>
                    <a:lstStyle/>
                    <a:p>
                      <a:pPr algn="ctr"/>
                      <a:r>
                        <a:rPr lang="en-US" sz="1400" dirty="0"/>
                        <a:t>Complete</a:t>
                      </a:r>
                    </a:p>
                  </a:txBody>
                  <a:tcPr>
                    <a:solidFill>
                      <a:schemeClr val="accent3">
                        <a:lumMod val="40000"/>
                        <a:lumOff val="60000"/>
                      </a:schemeClr>
                    </a:solidFill>
                  </a:tcPr>
                </a:tc>
                <a:extLst>
                  <a:ext uri="{0D108BD9-81ED-4DB2-BD59-A6C34878D82A}">
                    <a16:rowId xmlns:a16="http://schemas.microsoft.com/office/drawing/2014/main" xmlns="" val="3162311852"/>
                  </a:ext>
                </a:extLst>
              </a:tr>
              <a:tr h="321830">
                <a:tc vMerge="1">
                  <a:txBody>
                    <a:bodyPr/>
                    <a:lstStyle/>
                    <a:p>
                      <a:pPr algn="ctr"/>
                      <a:endParaRPr lang="en-US" sz="1400" dirty="0"/>
                    </a:p>
                  </a:txBody>
                  <a:tcPr/>
                </a:tc>
                <a:tc>
                  <a:txBody>
                    <a:bodyPr/>
                    <a:lstStyle/>
                    <a:p>
                      <a:pPr algn="ctr"/>
                      <a:r>
                        <a:rPr lang="en-US" sz="1400" dirty="0"/>
                        <a:t>12</a:t>
                      </a:r>
                    </a:p>
                  </a:txBody>
                  <a:tcPr>
                    <a:solidFill>
                      <a:schemeClr val="accent3">
                        <a:lumMod val="20000"/>
                        <a:lumOff val="80000"/>
                      </a:schemeClr>
                    </a:solidFill>
                  </a:tcPr>
                </a:tc>
                <a:tc>
                  <a:txBody>
                    <a:bodyPr/>
                    <a:lstStyle/>
                    <a:p>
                      <a:pPr algn="l"/>
                      <a:r>
                        <a:rPr lang="en-US" sz="1400" dirty="0"/>
                        <a:t>Final Targeted Industries</a:t>
                      </a:r>
                    </a:p>
                  </a:txBody>
                  <a:tcPr>
                    <a:solidFill>
                      <a:schemeClr val="accent3">
                        <a:lumMod val="20000"/>
                        <a:lumOff val="80000"/>
                      </a:schemeClr>
                    </a:solidFill>
                  </a:tcPr>
                </a:tc>
                <a:tc>
                  <a:txBody>
                    <a:bodyPr/>
                    <a:lstStyle/>
                    <a:p>
                      <a:pPr algn="ctr"/>
                      <a:r>
                        <a:rPr lang="en-US" sz="1400" dirty="0"/>
                        <a:t>Complete</a:t>
                      </a:r>
                    </a:p>
                  </a:txBody>
                  <a:tcPr>
                    <a:solidFill>
                      <a:schemeClr val="accent3">
                        <a:lumMod val="20000"/>
                        <a:lumOff val="80000"/>
                      </a:schemeClr>
                    </a:solidFill>
                  </a:tcPr>
                </a:tc>
                <a:extLst>
                  <a:ext uri="{0D108BD9-81ED-4DB2-BD59-A6C34878D82A}">
                    <a16:rowId xmlns:a16="http://schemas.microsoft.com/office/drawing/2014/main" xmlns="" val="2493106295"/>
                  </a:ext>
                </a:extLst>
              </a:tr>
              <a:tr h="321830">
                <a:tc rowSpan="3">
                  <a:txBody>
                    <a:bodyPr/>
                    <a:lstStyle/>
                    <a:p>
                      <a:pPr algn="ctr"/>
                      <a:r>
                        <a:rPr lang="en-US" sz="1400" dirty="0"/>
                        <a:t>III:</a:t>
                      </a:r>
                      <a:br>
                        <a:rPr lang="en-US" sz="1400" dirty="0"/>
                      </a:br>
                      <a:r>
                        <a:rPr lang="en-US" sz="1400" dirty="0"/>
                        <a:t>Framework Development</a:t>
                      </a:r>
                    </a:p>
                  </a:txBody>
                  <a:tcPr anchor="ctr"/>
                </a:tc>
                <a:tc>
                  <a:txBody>
                    <a:bodyPr/>
                    <a:lstStyle/>
                    <a:p>
                      <a:pPr algn="ctr"/>
                      <a:r>
                        <a:rPr lang="en-US" sz="1400" dirty="0"/>
                        <a:t>13</a:t>
                      </a:r>
                    </a:p>
                  </a:txBody>
                  <a:tcPr/>
                </a:tc>
                <a:tc>
                  <a:txBody>
                    <a:bodyPr/>
                    <a:lstStyle/>
                    <a:p>
                      <a:pPr algn="l"/>
                      <a:r>
                        <a:rPr lang="en-US" sz="1400" dirty="0"/>
                        <a:t>Report Out to Council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Complete</a:t>
                      </a:r>
                    </a:p>
                  </a:txBody>
                  <a:tcPr/>
                </a:tc>
                <a:extLst>
                  <a:ext uri="{0D108BD9-81ED-4DB2-BD59-A6C34878D82A}">
                    <a16:rowId xmlns:a16="http://schemas.microsoft.com/office/drawing/2014/main" xmlns="" val="2241625988"/>
                  </a:ext>
                </a:extLst>
              </a:tr>
              <a:tr h="321830">
                <a:tc vMerge="1">
                  <a:txBody>
                    <a:bodyPr/>
                    <a:lstStyle/>
                    <a:p>
                      <a:pPr algn="ctr"/>
                      <a:endParaRPr lang="en-US" sz="1400" dirty="0"/>
                    </a:p>
                  </a:txBody>
                  <a:tcPr/>
                </a:tc>
                <a:tc>
                  <a:txBody>
                    <a:bodyPr/>
                    <a:lstStyle/>
                    <a:p>
                      <a:pPr algn="ctr"/>
                      <a:r>
                        <a:rPr lang="en-US" sz="1400" dirty="0"/>
                        <a:t>14</a:t>
                      </a:r>
                    </a:p>
                  </a:txBody>
                  <a:tcPr/>
                </a:tc>
                <a:tc>
                  <a:txBody>
                    <a:bodyPr/>
                    <a:lstStyle/>
                    <a:p>
                      <a:pPr algn="l"/>
                      <a:r>
                        <a:rPr lang="en-US" sz="1400" dirty="0"/>
                        <a:t>Finalize and Submit Plan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Complete</a:t>
                      </a:r>
                    </a:p>
                  </a:txBody>
                  <a:tcPr/>
                </a:tc>
                <a:extLst>
                  <a:ext uri="{0D108BD9-81ED-4DB2-BD59-A6C34878D82A}">
                    <a16:rowId xmlns:a16="http://schemas.microsoft.com/office/drawing/2014/main" xmlns="" val="1963852738"/>
                  </a:ext>
                </a:extLst>
              </a:tr>
              <a:tr h="321830">
                <a:tc vMerge="1">
                  <a:txBody>
                    <a:bodyPr/>
                    <a:lstStyle/>
                    <a:p>
                      <a:pPr algn="ctr"/>
                      <a:endParaRPr lang="en-US" sz="1400" dirty="0"/>
                    </a:p>
                  </a:txBody>
                  <a:tcPr/>
                </a:tc>
                <a:tc>
                  <a:txBody>
                    <a:bodyPr/>
                    <a:lstStyle/>
                    <a:p>
                      <a:pPr algn="ctr"/>
                      <a:r>
                        <a:rPr lang="en-US" sz="1400" dirty="0"/>
                        <a:t>15</a:t>
                      </a:r>
                    </a:p>
                  </a:txBody>
                  <a:tcPr/>
                </a:tc>
                <a:tc>
                  <a:txBody>
                    <a:bodyPr/>
                    <a:lstStyle/>
                    <a:p>
                      <a:pPr algn="l"/>
                      <a:r>
                        <a:rPr lang="en-US" sz="1400" dirty="0"/>
                        <a:t>Post-Plan Presentation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Today</a:t>
                      </a:r>
                    </a:p>
                  </a:txBody>
                  <a:tcPr/>
                </a:tc>
                <a:extLst>
                  <a:ext uri="{0D108BD9-81ED-4DB2-BD59-A6C34878D82A}">
                    <a16:rowId xmlns:a16="http://schemas.microsoft.com/office/drawing/2014/main" xmlns="" val="4148849756"/>
                  </a:ext>
                </a:extLst>
              </a:tr>
            </a:tbl>
          </a:graphicData>
        </a:graphic>
      </p:graphicFrame>
    </p:spTree>
    <p:extLst>
      <p:ext uri="{BB962C8B-B14F-4D97-AF65-F5344CB8AC3E}">
        <p14:creationId xmlns:p14="http://schemas.microsoft.com/office/powerpoint/2010/main" val="2820053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291" y="274039"/>
            <a:ext cx="5528979" cy="1228028"/>
          </a:xfrm>
        </p:spPr>
        <p:txBody>
          <a:bodyPr>
            <a:normAutofit fontScale="90000"/>
          </a:bodyPr>
          <a:lstStyle/>
          <a:p>
            <a:r>
              <a:rPr lang="en-US" dirty="0">
                <a:solidFill>
                  <a:srgbClr val="3C3D3E"/>
                </a:solidFill>
              </a:rPr>
              <a:t>Site Profile</a:t>
            </a:r>
            <a:r>
              <a:rPr lang="en-US" dirty="0">
                <a:solidFill>
                  <a:schemeClr val="accent4"/>
                </a:solidFill>
              </a:rPr>
              <a:t/>
            </a:r>
            <a:br>
              <a:rPr lang="en-US" dirty="0">
                <a:solidFill>
                  <a:schemeClr val="accent4"/>
                </a:solidFill>
              </a:rPr>
            </a:br>
            <a:r>
              <a:rPr lang="en-US" dirty="0">
                <a:solidFill>
                  <a:schemeClr val="accent4"/>
                </a:solidFill>
              </a:rPr>
              <a:t>Greene County</a:t>
            </a:r>
            <a:br>
              <a:rPr lang="en-US" dirty="0">
                <a:solidFill>
                  <a:schemeClr val="accent4"/>
                </a:solidFill>
              </a:rPr>
            </a:br>
            <a:r>
              <a:rPr lang="en-US" dirty="0" err="1">
                <a:solidFill>
                  <a:schemeClr val="accent4"/>
                </a:solidFill>
              </a:rPr>
              <a:t>Rapidan</a:t>
            </a:r>
            <a:r>
              <a:rPr lang="en-US" dirty="0">
                <a:solidFill>
                  <a:schemeClr val="accent4"/>
                </a:solidFill>
              </a:rPr>
              <a:t> Center</a:t>
            </a:r>
          </a:p>
        </p:txBody>
      </p:sp>
      <p:graphicFrame>
        <p:nvGraphicFramePr>
          <p:cNvPr id="8" name="Table 3"/>
          <p:cNvGraphicFramePr>
            <a:graphicFrameLocks noGrp="1"/>
          </p:cNvGraphicFramePr>
          <p:nvPr>
            <p:extLst>
              <p:ext uri="{D42A27DB-BD31-4B8C-83A1-F6EECF244321}">
                <p14:modId xmlns:p14="http://schemas.microsoft.com/office/powerpoint/2010/main" val="327561933"/>
              </p:ext>
            </p:extLst>
          </p:nvPr>
        </p:nvGraphicFramePr>
        <p:xfrm>
          <a:off x="6105237" y="908053"/>
          <a:ext cx="2856188" cy="2268139"/>
        </p:xfrm>
        <a:graphic>
          <a:graphicData uri="http://schemas.openxmlformats.org/drawingml/2006/table">
            <a:tbl>
              <a:tblPr firstRow="1" bandRow="1">
                <a:tableStyleId>{00A15C55-8517-42AA-B614-E9B94910E393}</a:tableStyleId>
              </a:tblPr>
              <a:tblGrid>
                <a:gridCol w="1733444">
                  <a:extLst>
                    <a:ext uri="{9D8B030D-6E8A-4147-A177-3AD203B41FA5}">
                      <a16:colId xmlns:a16="http://schemas.microsoft.com/office/drawing/2014/main" xmlns="" val="20000"/>
                    </a:ext>
                  </a:extLst>
                </a:gridCol>
                <a:gridCol w="1122744">
                  <a:extLst>
                    <a:ext uri="{9D8B030D-6E8A-4147-A177-3AD203B41FA5}">
                      <a16:colId xmlns:a16="http://schemas.microsoft.com/office/drawing/2014/main" xmlns="" val="20001"/>
                    </a:ext>
                  </a:extLst>
                </a:gridCol>
              </a:tblGrid>
              <a:tr h="212213">
                <a:tc>
                  <a:txBody>
                    <a:bodyPr/>
                    <a:lstStyle/>
                    <a:p>
                      <a:pPr algn="ctr" fontAlgn="ctr"/>
                      <a:r>
                        <a:rPr lang="en-US" sz="1400" u="none" strike="noStrike" dirty="0">
                          <a:effectLst/>
                        </a:rPr>
                        <a:t>Industry Sector</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rPr>
                        <a:t>Industry Fit</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IT/</a:t>
                      </a:r>
                    </a:p>
                    <a:p>
                      <a:pPr algn="ctr" fontAlgn="ctr"/>
                      <a:r>
                        <a:rPr lang="en-US" sz="1400" b="0" u="none" strike="noStrike" dirty="0">
                          <a:effectLst/>
                          <a:latin typeface="Arial" panose="020B0604020202020204" pitchFamily="34" charset="0"/>
                          <a:cs typeface="Arial" panose="020B0604020202020204" pitchFamily="34" charset="0"/>
                        </a:rPr>
                        <a:t>Communications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Font typeface="Arial" panose="020B0604020202020204" pitchFamily="34" charset="0"/>
                        <a:buNone/>
                        <a:tabLst>
                          <a:tab pos="2062163" algn="r"/>
                        </a:tabLst>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4"/>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Biomedical/</a:t>
                      </a:r>
                    </a:p>
                    <a:p>
                      <a:pPr algn="ctr" fontAlgn="ctr"/>
                      <a:r>
                        <a:rPr lang="en-US" sz="1400" b="0" u="none" strike="noStrike" dirty="0">
                          <a:effectLst/>
                          <a:latin typeface="Arial" panose="020B0604020202020204" pitchFamily="34" charset="0"/>
                          <a:cs typeface="Arial" panose="020B0604020202020204" pitchFamily="34" charset="0"/>
                        </a:rPr>
                        <a:t>Biotechnology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Marginal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1"/>
                  </a:ext>
                </a:extLst>
              </a:tr>
              <a:tr h="347899">
                <a:tc>
                  <a:txBody>
                    <a:bodyPr/>
                    <a:lstStyle/>
                    <a:p>
                      <a:pPr algn="ctr" fontAlgn="ctr"/>
                      <a:r>
                        <a:rPr lang="en-US" sz="1400" b="0" i="0" u="none" strike="noStrike" dirty="0">
                          <a:effectLst/>
                          <a:latin typeface="Arial" panose="020B0604020202020204" pitchFamily="34" charset="0"/>
                          <a:cs typeface="Arial" panose="020B0604020202020204" pitchFamily="34" charset="0"/>
                        </a:rPr>
                        <a:t>Finance/</a:t>
                      </a:r>
                    </a:p>
                    <a:p>
                      <a:pPr algn="ctr" fontAlgn="ctr"/>
                      <a:r>
                        <a:rPr lang="en-US" sz="1400" b="0" i="0" u="none" strike="noStrike" dirty="0">
                          <a:effectLst/>
                          <a:latin typeface="Arial" panose="020B0604020202020204" pitchFamily="34" charset="0"/>
                          <a:cs typeface="Arial" panose="020B0604020202020204" pitchFamily="34" charset="0"/>
                        </a:rPr>
                        <a:t>Business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5"/>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Food and Beverage Manufacturing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2"/>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Light</a:t>
                      </a:r>
                      <a:r>
                        <a:rPr lang="en-US" sz="1400" b="0" u="none" strike="noStrike" baseline="0" dirty="0">
                          <a:effectLst/>
                          <a:latin typeface="Arial" panose="020B0604020202020204" pitchFamily="34" charset="0"/>
                          <a:cs typeface="Arial" panose="020B0604020202020204" pitchFamily="34" charset="0"/>
                        </a:rPr>
                        <a:t> Manufacturing</a:t>
                      </a:r>
                      <a:endParaRPr lang="en-US" sz="1400" b="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3"/>
                  </a:ext>
                </a:extLst>
              </a:tr>
            </a:tbl>
          </a:graphicData>
        </a:graphic>
      </p:graphicFrame>
      <p:graphicFrame>
        <p:nvGraphicFramePr>
          <p:cNvPr id="9" name="Table 3"/>
          <p:cNvGraphicFramePr>
            <a:graphicFrameLocks noGrp="1"/>
          </p:cNvGraphicFramePr>
          <p:nvPr>
            <p:extLst>
              <p:ext uri="{D42A27DB-BD31-4B8C-83A1-F6EECF244321}">
                <p14:modId xmlns:p14="http://schemas.microsoft.com/office/powerpoint/2010/main" val="2356000998"/>
              </p:ext>
            </p:extLst>
          </p:nvPr>
        </p:nvGraphicFramePr>
        <p:xfrm>
          <a:off x="6105238" y="4027586"/>
          <a:ext cx="2856186" cy="785183"/>
        </p:xfrm>
        <a:graphic>
          <a:graphicData uri="http://schemas.openxmlformats.org/drawingml/2006/table">
            <a:tbl>
              <a:tblPr firstRow="1" bandRow="1">
                <a:tableStyleId>{00A15C55-8517-42AA-B614-E9B94910E393}</a:tableStyleId>
              </a:tblPr>
              <a:tblGrid>
                <a:gridCol w="1751771">
                  <a:extLst>
                    <a:ext uri="{9D8B030D-6E8A-4147-A177-3AD203B41FA5}">
                      <a16:colId xmlns:a16="http://schemas.microsoft.com/office/drawing/2014/main" xmlns="" val="20000"/>
                    </a:ext>
                  </a:extLst>
                </a:gridCol>
                <a:gridCol w="1104415">
                  <a:extLst>
                    <a:ext uri="{9D8B030D-6E8A-4147-A177-3AD203B41FA5}">
                      <a16:colId xmlns:a16="http://schemas.microsoft.com/office/drawing/2014/main" xmlns="" val="20001"/>
                    </a:ext>
                  </a:extLst>
                </a:gridCol>
              </a:tblGrid>
              <a:tr h="236543">
                <a:tc>
                  <a:txBody>
                    <a:bodyPr/>
                    <a:lstStyle/>
                    <a:p>
                      <a:pPr algn="ctr" fontAlgn="ctr"/>
                      <a:r>
                        <a:rPr lang="en-US" sz="1400" u="none" strike="noStrike" dirty="0">
                          <a:effectLst/>
                        </a:rPr>
                        <a:t>Task Item</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400" b="1" u="none" strike="noStrike" kern="1200" dirty="0">
                          <a:solidFill>
                            <a:schemeClr val="lt1"/>
                          </a:solidFill>
                          <a:effectLst/>
                          <a:latin typeface="+mn-lt"/>
                          <a:ea typeface="+mn-ea"/>
                          <a:cs typeface="+mn-cs"/>
                        </a:rPr>
                        <a:t>Priority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Phase 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High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4"/>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Wetlands Delineation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1"/>
                  </a:ext>
                </a:extLst>
              </a:tr>
            </a:tbl>
          </a:graphicData>
        </a:graphic>
      </p:graphicFrame>
      <p:sp>
        <p:nvSpPr>
          <p:cNvPr id="10" name="Title 1"/>
          <p:cNvSpPr txBox="1">
            <a:spLocks/>
          </p:cNvSpPr>
          <p:nvPr/>
        </p:nvSpPr>
        <p:spPr>
          <a:xfrm>
            <a:off x="6105239" y="294774"/>
            <a:ext cx="2856186"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Target Industry Recommendations</a:t>
            </a:r>
            <a:endParaRPr lang="en-US" sz="2000" dirty="0">
              <a:solidFill>
                <a:srgbClr val="31CCE8"/>
              </a:solidFill>
            </a:endParaRPr>
          </a:p>
        </p:txBody>
      </p:sp>
      <p:sp>
        <p:nvSpPr>
          <p:cNvPr id="11" name="Title 1"/>
          <p:cNvSpPr txBox="1">
            <a:spLocks/>
          </p:cNvSpPr>
          <p:nvPr/>
        </p:nvSpPr>
        <p:spPr>
          <a:xfrm>
            <a:off x="6105239" y="3406725"/>
            <a:ext cx="2856185"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Site Improvement Action Items</a:t>
            </a:r>
            <a:endParaRPr lang="en-US" sz="2000" dirty="0">
              <a:solidFill>
                <a:srgbClr val="31CCE8"/>
              </a:solidFill>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472" y="1954526"/>
            <a:ext cx="4715177" cy="3528815"/>
          </a:xfrm>
          <a:prstGeom prst="rect">
            <a:avLst/>
          </a:prstGeom>
        </p:spPr>
      </p:pic>
      <p:sp>
        <p:nvSpPr>
          <p:cNvPr id="12" name="TextBox 11"/>
          <p:cNvSpPr txBox="1"/>
          <p:nvPr/>
        </p:nvSpPr>
        <p:spPr>
          <a:xfrm>
            <a:off x="902126" y="5483341"/>
            <a:ext cx="4216059"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tx1">
                    <a:lumMod val="75000"/>
                    <a:lumOff val="25000"/>
                  </a:schemeClr>
                </a:solidFill>
              </a:rPr>
              <a:t>Good fit for business park or retail as originally planned.</a:t>
            </a:r>
          </a:p>
          <a:p>
            <a:pPr marL="285750" indent="-285750">
              <a:buFont typeface="Wingdings" panose="05000000000000000000" pitchFamily="2" charset="2"/>
              <a:buChar char="§"/>
            </a:pPr>
            <a:r>
              <a:rPr lang="en-US" dirty="0">
                <a:solidFill>
                  <a:schemeClr val="tx1">
                    <a:lumMod val="75000"/>
                    <a:lumOff val="25000"/>
                  </a:schemeClr>
                </a:solidFill>
              </a:rPr>
              <a:t>Residential nearby.</a:t>
            </a:r>
          </a:p>
        </p:txBody>
      </p:sp>
    </p:spTree>
    <p:extLst>
      <p:ext uri="{BB962C8B-B14F-4D97-AF65-F5344CB8AC3E}">
        <p14:creationId xmlns:p14="http://schemas.microsoft.com/office/powerpoint/2010/main" val="3850435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291" y="274039"/>
            <a:ext cx="5528979" cy="1228028"/>
          </a:xfrm>
        </p:spPr>
        <p:txBody>
          <a:bodyPr>
            <a:normAutofit fontScale="90000"/>
          </a:bodyPr>
          <a:lstStyle/>
          <a:p>
            <a:r>
              <a:rPr lang="en-US" dirty="0">
                <a:solidFill>
                  <a:srgbClr val="3C3D3E"/>
                </a:solidFill>
              </a:rPr>
              <a:t>Site Profile</a:t>
            </a:r>
            <a:r>
              <a:rPr lang="en-US" dirty="0">
                <a:solidFill>
                  <a:schemeClr val="accent4"/>
                </a:solidFill>
              </a:rPr>
              <a:t/>
            </a:r>
            <a:br>
              <a:rPr lang="en-US" dirty="0">
                <a:solidFill>
                  <a:schemeClr val="accent4"/>
                </a:solidFill>
              </a:rPr>
            </a:br>
            <a:r>
              <a:rPr lang="en-US" dirty="0">
                <a:solidFill>
                  <a:schemeClr val="accent4"/>
                </a:solidFill>
              </a:rPr>
              <a:t>Louisa County</a:t>
            </a:r>
            <a:br>
              <a:rPr lang="en-US" dirty="0">
                <a:solidFill>
                  <a:schemeClr val="accent4"/>
                </a:solidFill>
              </a:rPr>
            </a:br>
            <a:r>
              <a:rPr lang="en-US" dirty="0">
                <a:solidFill>
                  <a:schemeClr val="accent4"/>
                </a:solidFill>
              </a:rPr>
              <a:t>Ferncliff Industrial Park</a:t>
            </a:r>
          </a:p>
        </p:txBody>
      </p:sp>
      <p:graphicFrame>
        <p:nvGraphicFramePr>
          <p:cNvPr id="8" name="Table 3"/>
          <p:cNvGraphicFramePr>
            <a:graphicFrameLocks noGrp="1"/>
          </p:cNvGraphicFramePr>
          <p:nvPr>
            <p:extLst>
              <p:ext uri="{D42A27DB-BD31-4B8C-83A1-F6EECF244321}">
                <p14:modId xmlns:p14="http://schemas.microsoft.com/office/powerpoint/2010/main" val="3017245849"/>
              </p:ext>
            </p:extLst>
          </p:nvPr>
        </p:nvGraphicFramePr>
        <p:xfrm>
          <a:off x="6105237" y="908053"/>
          <a:ext cx="2856188" cy="2268139"/>
        </p:xfrm>
        <a:graphic>
          <a:graphicData uri="http://schemas.openxmlformats.org/drawingml/2006/table">
            <a:tbl>
              <a:tblPr firstRow="1" bandRow="1">
                <a:tableStyleId>{00A15C55-8517-42AA-B614-E9B94910E393}</a:tableStyleId>
              </a:tblPr>
              <a:tblGrid>
                <a:gridCol w="1733444">
                  <a:extLst>
                    <a:ext uri="{9D8B030D-6E8A-4147-A177-3AD203B41FA5}">
                      <a16:colId xmlns:a16="http://schemas.microsoft.com/office/drawing/2014/main" xmlns="" val="20000"/>
                    </a:ext>
                  </a:extLst>
                </a:gridCol>
                <a:gridCol w="1122744">
                  <a:extLst>
                    <a:ext uri="{9D8B030D-6E8A-4147-A177-3AD203B41FA5}">
                      <a16:colId xmlns:a16="http://schemas.microsoft.com/office/drawing/2014/main" xmlns="" val="20001"/>
                    </a:ext>
                  </a:extLst>
                </a:gridCol>
              </a:tblGrid>
              <a:tr h="212213">
                <a:tc>
                  <a:txBody>
                    <a:bodyPr/>
                    <a:lstStyle/>
                    <a:p>
                      <a:pPr algn="ctr" fontAlgn="ctr"/>
                      <a:r>
                        <a:rPr lang="en-US" sz="1400" u="none" strike="noStrike" dirty="0">
                          <a:effectLst/>
                        </a:rPr>
                        <a:t>Industry Sector</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rPr>
                        <a:t>Industry Fit</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IT/</a:t>
                      </a:r>
                    </a:p>
                    <a:p>
                      <a:pPr algn="ctr" fontAlgn="ctr"/>
                      <a:r>
                        <a:rPr lang="en-US" sz="1400" b="0" u="none" strike="noStrike" dirty="0">
                          <a:effectLst/>
                          <a:latin typeface="Arial" panose="020B0604020202020204" pitchFamily="34" charset="0"/>
                          <a:cs typeface="Arial" panose="020B0604020202020204" pitchFamily="34" charset="0"/>
                        </a:rPr>
                        <a:t>Communications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457200" rtl="0" eaLnBrk="1" fontAlgn="ctr" latinLnBrk="0" hangingPunct="1">
                        <a:buFont typeface="Arial" panose="020B0604020202020204" pitchFamily="34" charset="0"/>
                        <a:buNone/>
                        <a:tabLst>
                          <a:tab pos="2062163" algn="r"/>
                        </a:tabLst>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4"/>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Biomedical/</a:t>
                      </a:r>
                    </a:p>
                    <a:p>
                      <a:pPr algn="ctr" fontAlgn="ctr"/>
                      <a:r>
                        <a:rPr lang="en-US" sz="1400" b="0" u="none" strike="noStrike" dirty="0">
                          <a:effectLst/>
                          <a:latin typeface="Arial" panose="020B0604020202020204" pitchFamily="34" charset="0"/>
                          <a:cs typeface="Arial" panose="020B0604020202020204" pitchFamily="34" charset="0"/>
                        </a:rPr>
                        <a:t>Biotechnology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457200" rtl="0" eaLnBrk="1" fontAlgn="ctr" latinLnBrk="0" hangingPunct="1">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1"/>
                  </a:ext>
                </a:extLst>
              </a:tr>
              <a:tr h="347899">
                <a:tc>
                  <a:txBody>
                    <a:bodyPr/>
                    <a:lstStyle/>
                    <a:p>
                      <a:pPr algn="ctr" fontAlgn="ctr"/>
                      <a:r>
                        <a:rPr lang="en-US" sz="1400" b="0" i="0" u="none" strike="noStrike" dirty="0">
                          <a:effectLst/>
                          <a:latin typeface="Arial" panose="020B0604020202020204" pitchFamily="34" charset="0"/>
                          <a:cs typeface="Arial" panose="020B0604020202020204" pitchFamily="34" charset="0"/>
                        </a:rPr>
                        <a:t>Finance/</a:t>
                      </a:r>
                    </a:p>
                    <a:p>
                      <a:pPr algn="ctr" fontAlgn="ctr"/>
                      <a:r>
                        <a:rPr lang="en-US" sz="1400" b="0" i="0" u="none" strike="noStrike" dirty="0">
                          <a:effectLst/>
                          <a:latin typeface="Arial" panose="020B0604020202020204" pitchFamily="34" charset="0"/>
                          <a:cs typeface="Arial" panose="020B0604020202020204" pitchFamily="34" charset="0"/>
                        </a:rPr>
                        <a:t>Business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457200" rtl="0" eaLnBrk="1" fontAlgn="ctr" latinLnBrk="0" hangingPunct="1">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5"/>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Food and Beverage Manufacturing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457200" rtl="0" eaLnBrk="1" fontAlgn="ctr" latinLnBrk="0" hangingPunct="1">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2"/>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Light</a:t>
                      </a:r>
                      <a:r>
                        <a:rPr lang="en-US" sz="1400" b="0" u="none" strike="noStrike" baseline="0" dirty="0">
                          <a:effectLst/>
                          <a:latin typeface="Arial" panose="020B0604020202020204" pitchFamily="34" charset="0"/>
                          <a:cs typeface="Arial" panose="020B0604020202020204" pitchFamily="34" charset="0"/>
                        </a:rPr>
                        <a:t> Manufacturing</a:t>
                      </a:r>
                      <a:endParaRPr lang="en-US" sz="1400" b="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3"/>
                  </a:ext>
                </a:extLst>
              </a:tr>
            </a:tbl>
          </a:graphicData>
        </a:graphic>
      </p:graphicFrame>
      <p:graphicFrame>
        <p:nvGraphicFramePr>
          <p:cNvPr id="9" name="Table 3"/>
          <p:cNvGraphicFramePr>
            <a:graphicFrameLocks noGrp="1"/>
          </p:cNvGraphicFramePr>
          <p:nvPr>
            <p:extLst>
              <p:ext uri="{D42A27DB-BD31-4B8C-83A1-F6EECF244321}">
                <p14:modId xmlns:p14="http://schemas.microsoft.com/office/powerpoint/2010/main" val="2491647341"/>
              </p:ext>
            </p:extLst>
          </p:nvPr>
        </p:nvGraphicFramePr>
        <p:xfrm>
          <a:off x="6105238" y="4027586"/>
          <a:ext cx="2856186" cy="937583"/>
        </p:xfrm>
        <a:graphic>
          <a:graphicData uri="http://schemas.openxmlformats.org/drawingml/2006/table">
            <a:tbl>
              <a:tblPr firstRow="1" bandRow="1">
                <a:tableStyleId>{00A15C55-8517-42AA-B614-E9B94910E393}</a:tableStyleId>
              </a:tblPr>
              <a:tblGrid>
                <a:gridCol w="1751771">
                  <a:extLst>
                    <a:ext uri="{9D8B030D-6E8A-4147-A177-3AD203B41FA5}">
                      <a16:colId xmlns:a16="http://schemas.microsoft.com/office/drawing/2014/main" xmlns="" val="20000"/>
                    </a:ext>
                  </a:extLst>
                </a:gridCol>
                <a:gridCol w="1104415">
                  <a:extLst>
                    <a:ext uri="{9D8B030D-6E8A-4147-A177-3AD203B41FA5}">
                      <a16:colId xmlns:a16="http://schemas.microsoft.com/office/drawing/2014/main" xmlns="" val="20001"/>
                    </a:ext>
                  </a:extLst>
                </a:gridCol>
              </a:tblGrid>
              <a:tr h="236543">
                <a:tc>
                  <a:txBody>
                    <a:bodyPr/>
                    <a:lstStyle/>
                    <a:p>
                      <a:pPr algn="ctr" fontAlgn="ctr"/>
                      <a:r>
                        <a:rPr lang="en-US" sz="1400" u="none" strike="noStrike" dirty="0">
                          <a:effectLst/>
                        </a:rPr>
                        <a:t>Task Item</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400" b="1" u="none" strike="noStrike" kern="1200" dirty="0">
                          <a:solidFill>
                            <a:schemeClr val="lt1"/>
                          </a:solidFill>
                          <a:effectLst/>
                          <a:latin typeface="+mn-lt"/>
                          <a:ea typeface="+mn-ea"/>
                          <a:cs typeface="+mn-cs"/>
                        </a:rPr>
                        <a:t>Priority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4320">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Transportation Needs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4"/>
                  </a:ext>
                </a:extLst>
              </a:tr>
              <a:tr h="274320">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Natural Gas Due Diligence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1"/>
                  </a:ext>
                </a:extLst>
              </a:tr>
            </a:tbl>
          </a:graphicData>
        </a:graphic>
      </p:graphicFrame>
      <p:sp>
        <p:nvSpPr>
          <p:cNvPr id="10" name="Title 1"/>
          <p:cNvSpPr txBox="1">
            <a:spLocks/>
          </p:cNvSpPr>
          <p:nvPr/>
        </p:nvSpPr>
        <p:spPr>
          <a:xfrm>
            <a:off x="6105237" y="294774"/>
            <a:ext cx="2856187"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Target Industry Recommendations</a:t>
            </a:r>
            <a:endParaRPr lang="en-US" sz="2000" dirty="0">
              <a:solidFill>
                <a:srgbClr val="31CCE8"/>
              </a:solidFill>
            </a:endParaRPr>
          </a:p>
        </p:txBody>
      </p:sp>
      <p:sp>
        <p:nvSpPr>
          <p:cNvPr id="11" name="Title 1"/>
          <p:cNvSpPr txBox="1">
            <a:spLocks/>
          </p:cNvSpPr>
          <p:nvPr/>
        </p:nvSpPr>
        <p:spPr>
          <a:xfrm>
            <a:off x="6105238" y="3406725"/>
            <a:ext cx="2856186"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Site Improvement Action Items</a:t>
            </a:r>
            <a:endParaRPr lang="en-US" sz="2000" dirty="0">
              <a:solidFill>
                <a:srgbClr val="31CCE8"/>
              </a:solidFil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248" y="2104813"/>
            <a:ext cx="4574724" cy="2622308"/>
          </a:xfrm>
          <a:prstGeom prst="rect">
            <a:avLst/>
          </a:prstGeom>
        </p:spPr>
      </p:pic>
      <p:sp>
        <p:nvSpPr>
          <p:cNvPr id="13" name="TextBox 12"/>
          <p:cNvSpPr txBox="1"/>
          <p:nvPr/>
        </p:nvSpPr>
        <p:spPr>
          <a:xfrm>
            <a:off x="902126" y="4891119"/>
            <a:ext cx="4524116"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tx1">
                    <a:lumMod val="75000"/>
                    <a:lumOff val="25000"/>
                  </a:schemeClr>
                </a:solidFill>
              </a:rPr>
              <a:t>Established industrial park with 2 speculative buildings.</a:t>
            </a:r>
          </a:p>
          <a:p>
            <a:pPr marL="285750" indent="-285750">
              <a:buFont typeface="Wingdings" panose="05000000000000000000" pitchFamily="2" charset="2"/>
              <a:buChar char="§"/>
            </a:pPr>
            <a:r>
              <a:rPr lang="en-US" dirty="0">
                <a:solidFill>
                  <a:schemeClr val="tx1">
                    <a:lumMod val="75000"/>
                    <a:lumOff val="25000"/>
                  </a:schemeClr>
                </a:solidFill>
              </a:rPr>
              <a:t>All utilities except natural gas. </a:t>
            </a:r>
          </a:p>
          <a:p>
            <a:pPr marL="285750" indent="-285750">
              <a:buFont typeface="Wingdings" panose="05000000000000000000" pitchFamily="2" charset="2"/>
              <a:buChar char="§"/>
            </a:pPr>
            <a:r>
              <a:rPr lang="en-US" dirty="0">
                <a:solidFill>
                  <a:schemeClr val="tx1">
                    <a:lumMod val="75000"/>
                    <a:lumOff val="25000"/>
                  </a:schemeClr>
                </a:solidFill>
              </a:rPr>
              <a:t>Good access to interstate. </a:t>
            </a:r>
          </a:p>
          <a:p>
            <a:pPr marL="285750" indent="-285750">
              <a:buFont typeface="Wingdings" panose="05000000000000000000" pitchFamily="2" charset="2"/>
              <a:buChar char="§"/>
            </a:pPr>
            <a:r>
              <a:rPr lang="en-US" dirty="0">
                <a:solidFill>
                  <a:schemeClr val="tx1">
                    <a:lumMod val="75000"/>
                    <a:lumOff val="25000"/>
                  </a:schemeClr>
                </a:solidFill>
              </a:rPr>
              <a:t>Expansion area recently acquired.</a:t>
            </a:r>
          </a:p>
        </p:txBody>
      </p:sp>
    </p:spTree>
    <p:extLst>
      <p:ext uri="{BB962C8B-B14F-4D97-AF65-F5344CB8AC3E}">
        <p14:creationId xmlns:p14="http://schemas.microsoft.com/office/powerpoint/2010/main" val="767418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291" y="274039"/>
            <a:ext cx="5528979" cy="1228028"/>
          </a:xfrm>
        </p:spPr>
        <p:txBody>
          <a:bodyPr>
            <a:normAutofit fontScale="90000"/>
          </a:bodyPr>
          <a:lstStyle/>
          <a:p>
            <a:r>
              <a:rPr lang="en-US" dirty="0">
                <a:solidFill>
                  <a:srgbClr val="3C3D3E"/>
                </a:solidFill>
              </a:rPr>
              <a:t>Site Profile</a:t>
            </a:r>
            <a:r>
              <a:rPr lang="en-US" dirty="0">
                <a:solidFill>
                  <a:schemeClr val="accent4"/>
                </a:solidFill>
              </a:rPr>
              <a:t/>
            </a:r>
            <a:br>
              <a:rPr lang="en-US" dirty="0">
                <a:solidFill>
                  <a:schemeClr val="accent4"/>
                </a:solidFill>
              </a:rPr>
            </a:br>
            <a:r>
              <a:rPr lang="en-US" dirty="0">
                <a:solidFill>
                  <a:schemeClr val="accent4"/>
                </a:solidFill>
              </a:rPr>
              <a:t>Orange County</a:t>
            </a:r>
            <a:br>
              <a:rPr lang="en-US" dirty="0">
                <a:solidFill>
                  <a:schemeClr val="accent4"/>
                </a:solidFill>
              </a:rPr>
            </a:br>
            <a:r>
              <a:rPr lang="en-US" dirty="0">
                <a:solidFill>
                  <a:schemeClr val="accent4"/>
                </a:solidFill>
              </a:rPr>
              <a:t>Thomas E. Lee</a:t>
            </a:r>
          </a:p>
        </p:txBody>
      </p:sp>
      <p:graphicFrame>
        <p:nvGraphicFramePr>
          <p:cNvPr id="8" name="Table 3"/>
          <p:cNvGraphicFramePr>
            <a:graphicFrameLocks noGrp="1"/>
          </p:cNvGraphicFramePr>
          <p:nvPr>
            <p:extLst>
              <p:ext uri="{D42A27DB-BD31-4B8C-83A1-F6EECF244321}">
                <p14:modId xmlns:p14="http://schemas.microsoft.com/office/powerpoint/2010/main" val="235802837"/>
              </p:ext>
            </p:extLst>
          </p:nvPr>
        </p:nvGraphicFramePr>
        <p:xfrm>
          <a:off x="6105237" y="908053"/>
          <a:ext cx="2856188" cy="2268139"/>
        </p:xfrm>
        <a:graphic>
          <a:graphicData uri="http://schemas.openxmlformats.org/drawingml/2006/table">
            <a:tbl>
              <a:tblPr firstRow="1" bandRow="1">
                <a:tableStyleId>{00A15C55-8517-42AA-B614-E9B94910E393}</a:tableStyleId>
              </a:tblPr>
              <a:tblGrid>
                <a:gridCol w="1733444">
                  <a:extLst>
                    <a:ext uri="{9D8B030D-6E8A-4147-A177-3AD203B41FA5}">
                      <a16:colId xmlns:a16="http://schemas.microsoft.com/office/drawing/2014/main" xmlns="" val="20000"/>
                    </a:ext>
                  </a:extLst>
                </a:gridCol>
                <a:gridCol w="1122744">
                  <a:extLst>
                    <a:ext uri="{9D8B030D-6E8A-4147-A177-3AD203B41FA5}">
                      <a16:colId xmlns:a16="http://schemas.microsoft.com/office/drawing/2014/main" xmlns="" val="20001"/>
                    </a:ext>
                  </a:extLst>
                </a:gridCol>
              </a:tblGrid>
              <a:tr h="212213">
                <a:tc>
                  <a:txBody>
                    <a:bodyPr/>
                    <a:lstStyle/>
                    <a:p>
                      <a:pPr algn="ctr" fontAlgn="ctr"/>
                      <a:r>
                        <a:rPr lang="en-US" sz="1400" u="none" strike="noStrike" dirty="0">
                          <a:effectLst/>
                        </a:rPr>
                        <a:t>Industry Sector</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rPr>
                        <a:t>Industry Fit</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IT/</a:t>
                      </a:r>
                    </a:p>
                    <a:p>
                      <a:pPr algn="ctr" fontAlgn="ctr"/>
                      <a:r>
                        <a:rPr lang="en-US" sz="1400" b="0" u="none" strike="noStrike" dirty="0">
                          <a:effectLst/>
                          <a:latin typeface="Arial" panose="020B0604020202020204" pitchFamily="34" charset="0"/>
                          <a:cs typeface="Arial" panose="020B0604020202020204" pitchFamily="34" charset="0"/>
                        </a:rPr>
                        <a:t>Communications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4"/>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Biomedical/</a:t>
                      </a:r>
                    </a:p>
                    <a:p>
                      <a:pPr algn="ctr" fontAlgn="ctr"/>
                      <a:r>
                        <a:rPr lang="en-US" sz="1400" b="0" u="none" strike="noStrike" dirty="0">
                          <a:effectLst/>
                          <a:latin typeface="Arial" panose="020B0604020202020204" pitchFamily="34" charset="0"/>
                          <a:cs typeface="Arial" panose="020B0604020202020204" pitchFamily="34" charset="0"/>
                        </a:rPr>
                        <a:t>Biotechnology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1"/>
                  </a:ext>
                </a:extLst>
              </a:tr>
              <a:tr h="347899">
                <a:tc>
                  <a:txBody>
                    <a:bodyPr/>
                    <a:lstStyle/>
                    <a:p>
                      <a:pPr algn="ctr" fontAlgn="ctr"/>
                      <a:r>
                        <a:rPr lang="en-US" sz="1400" b="0" i="0" u="none" strike="noStrike" dirty="0">
                          <a:effectLst/>
                          <a:latin typeface="Arial" panose="020B0604020202020204" pitchFamily="34" charset="0"/>
                          <a:cs typeface="Arial" panose="020B0604020202020204" pitchFamily="34" charset="0"/>
                        </a:rPr>
                        <a:t>Finance/</a:t>
                      </a:r>
                    </a:p>
                    <a:p>
                      <a:pPr algn="ctr" fontAlgn="ctr"/>
                      <a:r>
                        <a:rPr lang="en-US" sz="1400" b="0" i="0" u="none" strike="noStrike" dirty="0">
                          <a:effectLst/>
                          <a:latin typeface="Arial" panose="020B0604020202020204" pitchFamily="34" charset="0"/>
                          <a:cs typeface="Arial" panose="020B0604020202020204" pitchFamily="34" charset="0"/>
                        </a:rPr>
                        <a:t>Business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Poor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5"/>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Food and Beverage Manufacturing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2"/>
                  </a:ext>
                </a:extLst>
              </a:tr>
              <a:tr h="347899">
                <a:tc>
                  <a:txBody>
                    <a:bodyPr/>
                    <a:lstStyle/>
                    <a:p>
                      <a:pPr algn="ctr" fontAlgn="ctr"/>
                      <a:r>
                        <a:rPr lang="en-US" sz="1400" b="0" u="none" strike="noStrike" dirty="0">
                          <a:effectLst/>
                          <a:latin typeface="Arial" panose="020B0604020202020204" pitchFamily="34" charset="0"/>
                          <a:cs typeface="Arial" panose="020B0604020202020204" pitchFamily="34" charset="0"/>
                        </a:rPr>
                        <a:t>Light</a:t>
                      </a:r>
                      <a:r>
                        <a:rPr lang="en-US" sz="1400" b="0" u="none" strike="noStrike" baseline="0" dirty="0">
                          <a:effectLst/>
                          <a:latin typeface="Arial" panose="020B0604020202020204" pitchFamily="34" charset="0"/>
                          <a:cs typeface="Arial" panose="020B0604020202020204" pitchFamily="34" charset="0"/>
                        </a:rPr>
                        <a:t> Manufacturing</a:t>
                      </a:r>
                      <a:endParaRPr lang="en-US" sz="1400" b="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Good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xmlns="" val="10003"/>
                  </a:ext>
                </a:extLst>
              </a:tr>
            </a:tbl>
          </a:graphicData>
        </a:graphic>
      </p:graphicFrame>
      <p:graphicFrame>
        <p:nvGraphicFramePr>
          <p:cNvPr id="9" name="Table 3"/>
          <p:cNvGraphicFramePr>
            <a:graphicFrameLocks noGrp="1"/>
          </p:cNvGraphicFramePr>
          <p:nvPr>
            <p:extLst>
              <p:ext uri="{D42A27DB-BD31-4B8C-83A1-F6EECF244321}">
                <p14:modId xmlns:p14="http://schemas.microsoft.com/office/powerpoint/2010/main" val="446312593"/>
              </p:ext>
            </p:extLst>
          </p:nvPr>
        </p:nvGraphicFramePr>
        <p:xfrm>
          <a:off x="6105238" y="4027586"/>
          <a:ext cx="2856186" cy="1211903"/>
        </p:xfrm>
        <a:graphic>
          <a:graphicData uri="http://schemas.openxmlformats.org/drawingml/2006/table">
            <a:tbl>
              <a:tblPr firstRow="1" bandRow="1">
                <a:tableStyleId>{00A15C55-8517-42AA-B614-E9B94910E393}</a:tableStyleId>
              </a:tblPr>
              <a:tblGrid>
                <a:gridCol w="1751771">
                  <a:extLst>
                    <a:ext uri="{9D8B030D-6E8A-4147-A177-3AD203B41FA5}">
                      <a16:colId xmlns:a16="http://schemas.microsoft.com/office/drawing/2014/main" xmlns="" val="20000"/>
                    </a:ext>
                  </a:extLst>
                </a:gridCol>
                <a:gridCol w="1104415">
                  <a:extLst>
                    <a:ext uri="{9D8B030D-6E8A-4147-A177-3AD203B41FA5}">
                      <a16:colId xmlns:a16="http://schemas.microsoft.com/office/drawing/2014/main" xmlns="" val="20001"/>
                    </a:ext>
                  </a:extLst>
                </a:gridCol>
              </a:tblGrid>
              <a:tr h="236543">
                <a:tc>
                  <a:txBody>
                    <a:bodyPr/>
                    <a:lstStyle/>
                    <a:p>
                      <a:pPr algn="ctr" fontAlgn="ctr"/>
                      <a:r>
                        <a:rPr lang="en-US" sz="1400" u="none" strike="noStrike" dirty="0">
                          <a:effectLst/>
                        </a:rPr>
                        <a:t>Task Item</a:t>
                      </a:r>
                      <a:endParaRPr lang="en-US" sz="1400" b="0" i="0" u="none" strike="noStrike" dirty="0">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400" b="1" u="none" strike="noStrike" kern="1200" dirty="0">
                          <a:solidFill>
                            <a:schemeClr val="lt1"/>
                          </a:solidFill>
                          <a:effectLst/>
                          <a:latin typeface="+mn-lt"/>
                          <a:ea typeface="+mn-ea"/>
                          <a:cs typeface="+mn-cs"/>
                        </a:rPr>
                        <a:t>Priority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Option Lot 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4"/>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Engineering Study for Natural Gas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Moderate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BD03"/>
                    </a:solidFill>
                  </a:tcPr>
                </a:tc>
                <a:extLst>
                  <a:ext uri="{0D108BD9-81ED-4DB2-BD59-A6C34878D82A}">
                    <a16:rowId xmlns:a16="http://schemas.microsoft.com/office/drawing/2014/main" xmlns="" val="10001"/>
                  </a:ext>
                </a:extLst>
              </a:tr>
              <a:tr h="274320">
                <a:tc>
                  <a:txBody>
                    <a:bodyPr/>
                    <a:lstStyle/>
                    <a:p>
                      <a:pPr algn="ctr" fontAlgn="ct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Phase I on Lot 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ctr">
                        <a:buFont typeface="Arial" panose="020B0604020202020204" pitchFamily="34" charset="0"/>
                        <a:buNone/>
                      </a:pPr>
                      <a:r>
                        <a:rPr lang="en-US" sz="1400" b="0" u="none" strike="noStrike" kern="1200" dirty="0">
                          <a:solidFill>
                            <a:schemeClr val="dk1"/>
                          </a:solidFill>
                          <a:effectLst/>
                          <a:latin typeface="Arial" panose="020B0604020202020204" pitchFamily="34" charset="0"/>
                          <a:ea typeface="+mn-ea"/>
                          <a:cs typeface="Arial" panose="020B0604020202020204" pitchFamily="34" charset="0"/>
                        </a:rPr>
                        <a:t>Low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4A06"/>
                    </a:solidFill>
                  </a:tcPr>
                </a:tc>
                <a:extLst>
                  <a:ext uri="{0D108BD9-81ED-4DB2-BD59-A6C34878D82A}">
                    <a16:rowId xmlns:a16="http://schemas.microsoft.com/office/drawing/2014/main" xmlns="" val="10003"/>
                  </a:ext>
                </a:extLst>
              </a:tr>
            </a:tbl>
          </a:graphicData>
        </a:graphic>
      </p:graphicFrame>
      <p:sp>
        <p:nvSpPr>
          <p:cNvPr id="10" name="Title 1"/>
          <p:cNvSpPr txBox="1">
            <a:spLocks/>
          </p:cNvSpPr>
          <p:nvPr/>
        </p:nvSpPr>
        <p:spPr>
          <a:xfrm>
            <a:off x="6105237" y="294774"/>
            <a:ext cx="2856187"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Target Industry Recommendations</a:t>
            </a:r>
            <a:endParaRPr lang="en-US" sz="2000" dirty="0">
              <a:solidFill>
                <a:srgbClr val="31CCE8"/>
              </a:solidFill>
            </a:endParaRPr>
          </a:p>
        </p:txBody>
      </p:sp>
      <p:sp>
        <p:nvSpPr>
          <p:cNvPr id="11" name="Title 1"/>
          <p:cNvSpPr txBox="1">
            <a:spLocks/>
          </p:cNvSpPr>
          <p:nvPr/>
        </p:nvSpPr>
        <p:spPr>
          <a:xfrm>
            <a:off x="6105238" y="3406725"/>
            <a:ext cx="2856187" cy="354101"/>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2000" dirty="0"/>
              <a:t>Site Improvement Action Items</a:t>
            </a:r>
            <a:endParaRPr lang="en-US" sz="2000" dirty="0">
              <a:solidFill>
                <a:srgbClr val="31CCE8"/>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291" y="2041683"/>
            <a:ext cx="4842411" cy="2577412"/>
          </a:xfrm>
          <a:prstGeom prst="rect">
            <a:avLst/>
          </a:prstGeom>
        </p:spPr>
      </p:pic>
      <p:sp>
        <p:nvSpPr>
          <p:cNvPr id="12" name="TextBox 11"/>
          <p:cNvSpPr txBox="1"/>
          <p:nvPr/>
        </p:nvSpPr>
        <p:spPr>
          <a:xfrm>
            <a:off x="902125" y="4946352"/>
            <a:ext cx="4885063"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prstClr val="black">
                    <a:lumMod val="75000"/>
                    <a:lumOff val="25000"/>
                  </a:prstClr>
                </a:solidFill>
              </a:rPr>
              <a:t>Established park with light manufacturing operations. Remote area of the region.</a:t>
            </a:r>
          </a:p>
          <a:p>
            <a:pPr marL="285750" indent="-285750">
              <a:buFont typeface="Wingdings" panose="05000000000000000000" pitchFamily="2" charset="2"/>
              <a:buChar char="§"/>
            </a:pPr>
            <a:r>
              <a:rPr lang="en-US" dirty="0">
                <a:solidFill>
                  <a:prstClr val="black">
                    <a:lumMod val="75000"/>
                    <a:lumOff val="25000"/>
                  </a:prstClr>
                </a:solidFill>
              </a:rPr>
              <a:t>Rail adjacent but grade change concerns.</a:t>
            </a:r>
          </a:p>
          <a:p>
            <a:pPr marL="285750" indent="-285750">
              <a:buFont typeface="Wingdings" panose="05000000000000000000" pitchFamily="2" charset="2"/>
              <a:buChar char="§"/>
            </a:pPr>
            <a:endParaRPr lang="en-US" dirty="0">
              <a:solidFill>
                <a:prstClr val="black">
                  <a:lumMod val="75000"/>
                  <a:lumOff val="25000"/>
                </a:prstClr>
              </a:solidFill>
            </a:endParaRPr>
          </a:p>
        </p:txBody>
      </p:sp>
    </p:spTree>
    <p:extLst>
      <p:ext uri="{BB962C8B-B14F-4D97-AF65-F5344CB8AC3E}">
        <p14:creationId xmlns:p14="http://schemas.microsoft.com/office/powerpoint/2010/main" val="131960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308" y="2149793"/>
            <a:ext cx="8596668" cy="1320800"/>
          </a:xfrm>
        </p:spPr>
        <p:txBody>
          <a:bodyPr>
            <a:normAutofit/>
          </a:bodyPr>
          <a:lstStyle/>
          <a:p>
            <a:r>
              <a:rPr lang="en-US" sz="4400" dirty="0"/>
              <a:t>Other</a:t>
            </a:r>
          </a:p>
        </p:txBody>
      </p:sp>
      <p:sp>
        <p:nvSpPr>
          <p:cNvPr id="3" name="Content Placeholder 2"/>
          <p:cNvSpPr>
            <a:spLocks noGrp="1"/>
          </p:cNvSpPr>
          <p:nvPr>
            <p:ph idx="1"/>
          </p:nvPr>
        </p:nvSpPr>
        <p:spPr>
          <a:xfrm>
            <a:off x="94534" y="3671187"/>
            <a:ext cx="9701107" cy="3813464"/>
          </a:xfrm>
        </p:spPr>
        <p:txBody>
          <a:bodyPr vert="horz" lIns="91440" tIns="45720" rIns="91440" bIns="45720" rtlCol="0" anchor="t">
            <a:normAutofit/>
          </a:bodyPr>
          <a:lstStyle/>
          <a:p>
            <a:pPr marL="0" indent="0">
              <a:lnSpc>
                <a:spcPct val="110000"/>
              </a:lnSpc>
              <a:buNone/>
            </a:pPr>
            <a:r>
              <a:rPr lang="en-US" sz="4400" dirty="0">
                <a:solidFill>
                  <a:schemeClr val="tx1">
                    <a:lumMod val="65000"/>
                    <a:lumOff val="35000"/>
                  </a:schemeClr>
                </a:solidFill>
              </a:rPr>
              <a:t>Better Leverage UVA’s Research Park</a:t>
            </a:r>
            <a:endParaRPr lang="en-US" sz="1400" dirty="0">
              <a:solidFill>
                <a:schemeClr val="tx1">
                  <a:lumMod val="65000"/>
                  <a:lumOff val="35000"/>
                </a:schemeClr>
              </a:solidFill>
            </a:endParaRPr>
          </a:p>
        </p:txBody>
      </p:sp>
      <p:sp>
        <p:nvSpPr>
          <p:cNvPr id="5" name="Title 1"/>
          <p:cNvSpPr txBox="1">
            <a:spLocks/>
          </p:cNvSpPr>
          <p:nvPr/>
        </p:nvSpPr>
        <p:spPr>
          <a:xfrm>
            <a:off x="1537617" y="2946074"/>
            <a:ext cx="1150165" cy="524519"/>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bg1"/>
                </a:solidFill>
              </a:rPr>
              <a:t>Sites</a:t>
            </a:r>
          </a:p>
        </p:txBody>
      </p:sp>
      <p:pic>
        <p:nvPicPr>
          <p:cNvPr id="6" name="Picture 5" descr="Log in | Sign Up Upload Clipart"/>
          <p:cNvPicPr>
            <a:picLocks noChangeAspect="1"/>
          </p:cNvPicPr>
          <p:nvPr/>
        </p:nvPicPr>
        <p:blipFill>
          <a:blip r:embed="rId3">
            <a:duotone>
              <a:prstClr val="black"/>
              <a:srgbClr val="D9C3A5">
                <a:tint val="50000"/>
                <a:satMod val="180000"/>
              </a:srgbClr>
            </a:duotone>
          </a:blip>
          <a:stretch>
            <a:fillRect/>
          </a:stretch>
        </p:blipFill>
        <p:spPr>
          <a:xfrm>
            <a:off x="94534" y="2166510"/>
            <a:ext cx="1168202" cy="1168202"/>
          </a:xfrm>
          <a:prstGeom prst="rect">
            <a:avLst/>
          </a:prstGeom>
        </p:spPr>
      </p:pic>
    </p:spTree>
    <p:extLst>
      <p:ext uri="{BB962C8B-B14F-4D97-AF65-F5344CB8AC3E}">
        <p14:creationId xmlns:p14="http://schemas.microsoft.com/office/powerpoint/2010/main" val="321573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868" y="3836027"/>
            <a:ext cx="9028783" cy="3813464"/>
          </a:xfrm>
        </p:spPr>
        <p:txBody>
          <a:bodyPr vert="horz" lIns="91440" tIns="45720" rIns="91440" bIns="45720" rtlCol="0" anchor="t">
            <a:normAutofit/>
          </a:bodyPr>
          <a:lstStyle/>
          <a:p>
            <a:pPr marL="0" indent="0">
              <a:lnSpc>
                <a:spcPct val="110000"/>
              </a:lnSpc>
              <a:buNone/>
            </a:pPr>
            <a:r>
              <a:rPr lang="en-US" sz="4400" dirty="0">
                <a:solidFill>
                  <a:schemeClr val="tx1">
                    <a:lumMod val="65000"/>
                    <a:lumOff val="35000"/>
                  </a:schemeClr>
                </a:solidFill>
              </a:rPr>
              <a:t>Create and Promote Other Sites </a:t>
            </a:r>
            <a:endParaRPr lang="en-US" sz="1400" dirty="0">
              <a:solidFill>
                <a:schemeClr val="tx1">
                  <a:lumMod val="65000"/>
                  <a:lumOff val="35000"/>
                </a:schemeClr>
              </a:solidFill>
            </a:endParaRPr>
          </a:p>
        </p:txBody>
      </p:sp>
      <p:sp>
        <p:nvSpPr>
          <p:cNvPr id="6" name="Title 1"/>
          <p:cNvSpPr>
            <a:spLocks noGrp="1"/>
          </p:cNvSpPr>
          <p:nvPr>
            <p:ph type="title"/>
          </p:nvPr>
        </p:nvSpPr>
        <p:spPr>
          <a:xfrm>
            <a:off x="1408308" y="2211669"/>
            <a:ext cx="8596668" cy="1320800"/>
          </a:xfrm>
        </p:spPr>
        <p:txBody>
          <a:bodyPr>
            <a:normAutofit/>
          </a:bodyPr>
          <a:lstStyle/>
          <a:p>
            <a:r>
              <a:rPr lang="en-US" sz="4400" dirty="0"/>
              <a:t>Other</a:t>
            </a:r>
          </a:p>
        </p:txBody>
      </p:sp>
      <p:sp>
        <p:nvSpPr>
          <p:cNvPr id="7" name="Title 1"/>
          <p:cNvSpPr txBox="1">
            <a:spLocks/>
          </p:cNvSpPr>
          <p:nvPr/>
        </p:nvSpPr>
        <p:spPr>
          <a:xfrm>
            <a:off x="1537617" y="2900989"/>
            <a:ext cx="1150165" cy="524519"/>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bg1"/>
                </a:solidFill>
              </a:rPr>
              <a:t>Sites</a:t>
            </a:r>
          </a:p>
        </p:txBody>
      </p:sp>
      <p:pic>
        <p:nvPicPr>
          <p:cNvPr id="8" name="Picture 7" descr="Log in | Sign Up Upload Clipart"/>
          <p:cNvPicPr>
            <a:picLocks noChangeAspect="1"/>
          </p:cNvPicPr>
          <p:nvPr/>
        </p:nvPicPr>
        <p:blipFill>
          <a:blip r:embed="rId3">
            <a:duotone>
              <a:prstClr val="black"/>
              <a:srgbClr val="D9C3A5">
                <a:tint val="50000"/>
                <a:satMod val="180000"/>
              </a:srgbClr>
            </a:duotone>
          </a:blip>
          <a:stretch>
            <a:fillRect/>
          </a:stretch>
        </p:blipFill>
        <p:spPr>
          <a:xfrm>
            <a:off x="94534" y="2228386"/>
            <a:ext cx="1168202" cy="1168202"/>
          </a:xfrm>
          <a:prstGeom prst="rect">
            <a:avLst/>
          </a:prstGeom>
        </p:spPr>
      </p:pic>
    </p:spTree>
    <p:extLst>
      <p:ext uri="{BB962C8B-B14F-4D97-AF65-F5344CB8AC3E}">
        <p14:creationId xmlns:p14="http://schemas.microsoft.com/office/powerpoint/2010/main" val="852820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6109"/>
            <a:ext cx="8026400" cy="849747"/>
          </a:xfrm>
          <a:solidFill>
            <a:srgbClr val="22435E"/>
          </a:solidFill>
        </p:spPr>
        <p:txBody>
          <a:bodyPr>
            <a:noAutofit/>
          </a:bodyPr>
          <a:lstStyle/>
          <a:p>
            <a:r>
              <a:rPr lang="en-US" sz="4400" dirty="0">
                <a:solidFill>
                  <a:schemeClr val="bg1"/>
                </a:solidFill>
              </a:rPr>
              <a:t> Other Opportunities  </a:t>
            </a:r>
          </a:p>
        </p:txBody>
      </p:sp>
    </p:spTree>
    <p:extLst>
      <p:ext uri="{BB962C8B-B14F-4D97-AF65-F5344CB8AC3E}">
        <p14:creationId xmlns:p14="http://schemas.microsoft.com/office/powerpoint/2010/main" val="3353948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24" y="1902286"/>
            <a:ext cx="8596668" cy="1320800"/>
          </a:xfrm>
        </p:spPr>
        <p:txBody>
          <a:bodyPr>
            <a:normAutofit/>
          </a:bodyPr>
          <a:lstStyle/>
          <a:p>
            <a:r>
              <a:rPr lang="en-US" sz="4400" dirty="0"/>
              <a:t>Opportunity #1 </a:t>
            </a:r>
          </a:p>
        </p:txBody>
      </p:sp>
      <p:sp>
        <p:nvSpPr>
          <p:cNvPr id="3" name="Content Placeholder 2"/>
          <p:cNvSpPr>
            <a:spLocks noGrp="1"/>
          </p:cNvSpPr>
          <p:nvPr>
            <p:ph idx="1"/>
          </p:nvPr>
        </p:nvSpPr>
        <p:spPr>
          <a:xfrm>
            <a:off x="293624" y="3533683"/>
            <a:ext cx="9592897" cy="3813464"/>
          </a:xfrm>
        </p:spPr>
        <p:txBody>
          <a:bodyPr vert="horz" lIns="91440" tIns="45720" rIns="91440" bIns="45720" rtlCol="0" anchor="t">
            <a:normAutofit/>
          </a:bodyPr>
          <a:lstStyle/>
          <a:p>
            <a:pPr marL="0" indent="0">
              <a:lnSpc>
                <a:spcPct val="110000"/>
              </a:lnSpc>
              <a:buNone/>
            </a:pPr>
            <a:r>
              <a:rPr lang="en-US" sz="4400" dirty="0">
                <a:solidFill>
                  <a:schemeClr val="tx1">
                    <a:lumMod val="65000"/>
                    <a:lumOff val="35000"/>
                  </a:schemeClr>
                </a:solidFill>
              </a:rPr>
              <a:t>Realign Organizational Focus within the Central Virginia Partnership</a:t>
            </a:r>
            <a:endParaRPr lang="en-US" sz="1400" dirty="0">
              <a:solidFill>
                <a:schemeClr val="tx1">
                  <a:lumMod val="65000"/>
                  <a:lumOff val="35000"/>
                </a:schemeClr>
              </a:solidFill>
            </a:endParaRPr>
          </a:p>
        </p:txBody>
      </p:sp>
      <p:sp>
        <p:nvSpPr>
          <p:cNvPr id="5" name="Title 1"/>
          <p:cNvSpPr txBox="1">
            <a:spLocks/>
          </p:cNvSpPr>
          <p:nvPr/>
        </p:nvSpPr>
        <p:spPr>
          <a:xfrm>
            <a:off x="389877" y="2746693"/>
            <a:ext cx="3147138" cy="524519"/>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bg1"/>
                </a:solidFill>
              </a:rPr>
              <a:t>Other Opportunities</a:t>
            </a:r>
          </a:p>
        </p:txBody>
      </p:sp>
    </p:spTree>
    <p:extLst>
      <p:ext uri="{BB962C8B-B14F-4D97-AF65-F5344CB8AC3E}">
        <p14:creationId xmlns:p14="http://schemas.microsoft.com/office/powerpoint/2010/main" val="895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20" y="1404123"/>
            <a:ext cx="8596668" cy="1320800"/>
          </a:xfrm>
        </p:spPr>
        <p:txBody>
          <a:bodyPr>
            <a:normAutofit/>
          </a:bodyPr>
          <a:lstStyle/>
          <a:p>
            <a:r>
              <a:rPr lang="en-US" sz="4400" dirty="0"/>
              <a:t>Opportunity #2 </a:t>
            </a:r>
          </a:p>
        </p:txBody>
      </p:sp>
      <p:sp>
        <p:nvSpPr>
          <p:cNvPr id="3" name="Content Placeholder 2"/>
          <p:cNvSpPr>
            <a:spLocks noGrp="1"/>
          </p:cNvSpPr>
          <p:nvPr>
            <p:ph idx="1"/>
          </p:nvPr>
        </p:nvSpPr>
        <p:spPr>
          <a:xfrm>
            <a:off x="246520" y="3035520"/>
            <a:ext cx="9825630" cy="3813464"/>
          </a:xfrm>
        </p:spPr>
        <p:txBody>
          <a:bodyPr vert="horz" lIns="91440" tIns="45720" rIns="91440" bIns="45720" rtlCol="0" anchor="t">
            <a:normAutofit/>
          </a:bodyPr>
          <a:lstStyle/>
          <a:p>
            <a:pPr marL="0" indent="0">
              <a:lnSpc>
                <a:spcPct val="110000"/>
              </a:lnSpc>
              <a:buNone/>
            </a:pPr>
            <a:r>
              <a:rPr lang="en-US" sz="4400" dirty="0">
                <a:solidFill>
                  <a:schemeClr val="tx1">
                    <a:lumMod val="65000"/>
                    <a:lumOff val="35000"/>
                  </a:schemeClr>
                </a:solidFill>
              </a:rPr>
              <a:t>Pursue Organizational Funding &amp; Capacity Building Mechanisms for Plan Implementation</a:t>
            </a:r>
            <a:endParaRPr lang="en-US" sz="1400" dirty="0">
              <a:solidFill>
                <a:schemeClr val="tx1">
                  <a:lumMod val="65000"/>
                  <a:lumOff val="35000"/>
                </a:schemeClr>
              </a:solidFill>
            </a:endParaRPr>
          </a:p>
        </p:txBody>
      </p:sp>
      <p:sp>
        <p:nvSpPr>
          <p:cNvPr id="5" name="Title 1"/>
          <p:cNvSpPr txBox="1">
            <a:spLocks/>
          </p:cNvSpPr>
          <p:nvPr/>
        </p:nvSpPr>
        <p:spPr>
          <a:xfrm>
            <a:off x="349648" y="2204375"/>
            <a:ext cx="3147138" cy="524519"/>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bg1"/>
                </a:solidFill>
              </a:rPr>
              <a:t>Other Opportunities</a:t>
            </a:r>
          </a:p>
        </p:txBody>
      </p:sp>
    </p:spTree>
    <p:extLst>
      <p:ext uri="{BB962C8B-B14F-4D97-AF65-F5344CB8AC3E}">
        <p14:creationId xmlns:p14="http://schemas.microsoft.com/office/powerpoint/2010/main" val="2730355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Isosceles Tri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p:nvPicPr>
        <p:blipFill>
          <a:blip r:embed="rId3"/>
          <a:stretch>
            <a:fillRect/>
          </a:stretch>
        </p:blipFill>
        <p:spPr>
          <a:xfrm>
            <a:off x="172278" y="6194930"/>
            <a:ext cx="1622655" cy="508789"/>
          </a:xfrm>
          <a:prstGeom prst="rect">
            <a:avLst/>
          </a:prstGeom>
        </p:spPr>
      </p:pic>
      <p:sp>
        <p:nvSpPr>
          <p:cNvPr id="4" name="TextBox 3"/>
          <p:cNvSpPr txBox="1"/>
          <p:nvPr/>
        </p:nvSpPr>
        <p:spPr>
          <a:xfrm>
            <a:off x="3863975" y="4133304"/>
            <a:ext cx="3194756" cy="956348"/>
          </a:xfrm>
          <a:prstGeom prst="rect">
            <a:avLst/>
          </a:prstGeom>
        </p:spPr>
        <p:txBody>
          <a:bodyPr vert="horz" lIns="91440" tIns="45720" rIns="91440" bIns="45720" rtlCol="0" anchor="b">
            <a:norm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5200" b="0" i="0" u="none" strike="noStrike" kern="0" cap="none" spc="0" normalizeH="0" baseline="0" noProof="0" dirty="0">
                <a:ln>
                  <a:noFill/>
                </a:ln>
                <a:solidFill>
                  <a:schemeClr val="accent1">
                    <a:lumMod val="75000"/>
                  </a:schemeClr>
                </a:solidFill>
                <a:effectLst/>
                <a:uLnTx/>
                <a:uFillTx/>
                <a:latin typeface="+mj-lt"/>
                <a:ea typeface="+mj-ea"/>
                <a:cs typeface="+mj-cs"/>
              </a:rPr>
              <a:t>Questions</a:t>
            </a:r>
            <a:endParaRPr kumimoji="0" lang="en-US" sz="4400" b="0" i="0" u="none" strike="noStrike" kern="0" cap="none" spc="0" normalizeH="0" baseline="0" noProof="0" dirty="0">
              <a:ln>
                <a:noFill/>
              </a:ln>
              <a:solidFill>
                <a:schemeClr val="accent1">
                  <a:lumMod val="75000"/>
                </a:schemeClr>
              </a:solidFill>
              <a:effectLst/>
              <a:uLnTx/>
              <a:uFillTx/>
              <a:latin typeface="+mj-lt"/>
              <a:ea typeface="+mj-ea"/>
              <a:cs typeface="+mj-cs"/>
            </a:endParaRPr>
          </a:p>
        </p:txBody>
      </p:sp>
      <p:pic>
        <p:nvPicPr>
          <p:cNvPr id="10242" name="Picture 2" descr="Image result for question 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4615" y="389385"/>
            <a:ext cx="5814647" cy="384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977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66109"/>
            <a:ext cx="8026400" cy="849747"/>
          </a:xfrm>
          <a:prstGeom prst="rect">
            <a:avLst/>
          </a:prstGeom>
          <a:solidFill>
            <a:srgbClr val="22435E"/>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bg1"/>
                </a:solidFill>
              </a:rPr>
              <a:t>Project </a:t>
            </a:r>
            <a:r>
              <a:rPr lang="en-US" sz="4400">
                <a:solidFill>
                  <a:schemeClr val="bg1"/>
                </a:solidFill>
              </a:rPr>
              <a:t>Application Process </a:t>
            </a:r>
            <a:endParaRPr lang="en-US" sz="4400" dirty="0">
              <a:solidFill>
                <a:schemeClr val="bg1"/>
              </a:solidFill>
            </a:endParaRPr>
          </a:p>
        </p:txBody>
      </p:sp>
    </p:spTree>
    <p:extLst>
      <p:ext uri="{BB962C8B-B14F-4D97-AF65-F5344CB8AC3E}">
        <p14:creationId xmlns:p14="http://schemas.microsoft.com/office/powerpoint/2010/main" val="393919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49" y="263136"/>
            <a:ext cx="8596668" cy="692927"/>
          </a:xfrm>
        </p:spPr>
        <p:txBody>
          <a:bodyPr>
            <a:noAutofit/>
          </a:bodyPr>
          <a:lstStyle/>
          <a:p>
            <a:r>
              <a:rPr lang="en-US" sz="4400" dirty="0"/>
              <a:t>Completed Plan</a:t>
            </a:r>
          </a:p>
        </p:txBody>
      </p:sp>
      <p:sp>
        <p:nvSpPr>
          <p:cNvPr id="3" name="Content Placeholder 2"/>
          <p:cNvSpPr>
            <a:spLocks noGrp="1"/>
          </p:cNvSpPr>
          <p:nvPr>
            <p:ph idx="1"/>
          </p:nvPr>
        </p:nvSpPr>
        <p:spPr>
          <a:xfrm>
            <a:off x="340449" y="1129953"/>
            <a:ext cx="6341837" cy="3880773"/>
          </a:xfrm>
        </p:spPr>
        <p:txBody>
          <a:bodyPr>
            <a:noAutofit/>
          </a:bodyPr>
          <a:lstStyle/>
          <a:p>
            <a:r>
              <a:rPr lang="en-US" sz="2800" dirty="0"/>
              <a:t>Plan has been completed and submitted to the state for approval</a:t>
            </a:r>
          </a:p>
          <a:p>
            <a:endParaRPr lang="en-US" sz="2800" dirty="0"/>
          </a:p>
          <a:p>
            <a:r>
              <a:rPr lang="en-US" sz="2800" dirty="0"/>
              <a:t>Recognition and congratulation to all stakeholders who contributed</a:t>
            </a:r>
          </a:p>
          <a:p>
            <a:endParaRPr lang="en-US" sz="2800" dirty="0"/>
          </a:p>
          <a:p>
            <a:r>
              <a:rPr lang="en-US" sz="2800" dirty="0"/>
              <a:t>Finalized Framework Initiatives will be detailed today</a:t>
            </a:r>
          </a:p>
        </p:txBody>
      </p:sp>
      <p:pic>
        <p:nvPicPr>
          <p:cNvPr id="4" name="Picture 3"/>
          <p:cNvPicPr>
            <a:picLocks noChangeAspect="1"/>
          </p:cNvPicPr>
          <p:nvPr/>
        </p:nvPicPr>
        <p:blipFill>
          <a:blip r:embed="rId3"/>
          <a:stretch>
            <a:fillRect/>
          </a:stretch>
        </p:blipFill>
        <p:spPr>
          <a:xfrm>
            <a:off x="7596469" y="609599"/>
            <a:ext cx="3942076" cy="5098347"/>
          </a:xfrm>
          <a:prstGeom prst="rect">
            <a:avLst/>
          </a:prstGeom>
          <a:effectLst>
            <a:glow rad="101600">
              <a:schemeClr val="accent6">
                <a:lumMod val="50000"/>
                <a:alpha val="60000"/>
              </a:schemeClr>
            </a:glow>
          </a:effectLst>
        </p:spPr>
      </p:pic>
    </p:spTree>
    <p:extLst>
      <p:ext uri="{BB962C8B-B14F-4D97-AF65-F5344CB8AC3E}">
        <p14:creationId xmlns:p14="http://schemas.microsoft.com/office/powerpoint/2010/main" val="60948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161309" y="966953"/>
            <a:ext cx="5853729" cy="5467858"/>
          </a:xfrm>
          <a:prstGeom prst="rect">
            <a:avLst/>
          </a:prstGeom>
        </p:spPr>
      </p:pic>
      <p:sp>
        <p:nvSpPr>
          <p:cNvPr id="5" name="Title 1"/>
          <p:cNvSpPr>
            <a:spLocks noGrp="1"/>
          </p:cNvSpPr>
          <p:nvPr>
            <p:ph type="title"/>
          </p:nvPr>
        </p:nvSpPr>
        <p:spPr>
          <a:xfrm>
            <a:off x="-1" y="-11923"/>
            <a:ext cx="5316279" cy="764252"/>
          </a:xfrm>
          <a:solidFill>
            <a:srgbClr val="002060"/>
          </a:solidFill>
        </p:spPr>
        <p:txBody>
          <a:bodyPr anchor="t">
            <a:normAutofit/>
          </a:bodyPr>
          <a:lstStyle/>
          <a:p>
            <a:r>
              <a:rPr lang="en-US" dirty="0">
                <a:solidFill>
                  <a:schemeClr val="bg1"/>
                </a:solidFill>
              </a:rPr>
              <a:t>Economic Base Analysis </a:t>
            </a:r>
          </a:p>
        </p:txBody>
      </p:sp>
    </p:spTree>
    <p:extLst>
      <p:ext uri="{BB962C8B-B14F-4D97-AF65-F5344CB8AC3E}">
        <p14:creationId xmlns:p14="http://schemas.microsoft.com/office/powerpoint/2010/main" val="369861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10" y="10510"/>
            <a:ext cx="8596313" cy="684213"/>
          </a:xfrm>
        </p:spPr>
        <p:txBody>
          <a:bodyPr>
            <a:normAutofit/>
          </a:bodyPr>
          <a:lstStyle/>
          <a:p>
            <a:r>
              <a:rPr lang="en-US" sz="3200" dirty="0"/>
              <a:t>County by County Trends  </a:t>
            </a:r>
          </a:p>
        </p:txBody>
      </p:sp>
      <p:pic>
        <p:nvPicPr>
          <p:cNvPr id="5" name="Picture 4"/>
          <p:cNvPicPr>
            <a:picLocks noChangeAspect="1"/>
          </p:cNvPicPr>
          <p:nvPr/>
        </p:nvPicPr>
        <p:blipFill>
          <a:blip r:embed="rId3">
            <a:extLst/>
          </a:blip>
          <a:stretch>
            <a:fillRect/>
          </a:stretch>
        </p:blipFill>
        <p:spPr>
          <a:xfrm>
            <a:off x="304799" y="684213"/>
            <a:ext cx="11424745" cy="5948942"/>
          </a:xfrm>
          <a:prstGeom prst="rect">
            <a:avLst/>
          </a:prstGeom>
        </p:spPr>
      </p:pic>
    </p:spTree>
    <p:extLst>
      <p:ext uri="{BB962C8B-B14F-4D97-AF65-F5344CB8AC3E}">
        <p14:creationId xmlns:p14="http://schemas.microsoft.com/office/powerpoint/2010/main" val="400871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1088"/>
            <a:ext cx="8682182" cy="849747"/>
          </a:xfrm>
          <a:solidFill>
            <a:srgbClr val="22435E"/>
          </a:solidFill>
        </p:spPr>
        <p:txBody>
          <a:bodyPr>
            <a:noAutofit/>
          </a:bodyPr>
          <a:lstStyle/>
          <a:p>
            <a:r>
              <a:rPr lang="en-US" sz="4400" dirty="0">
                <a:solidFill>
                  <a:schemeClr val="bg1"/>
                </a:solidFill>
              </a:rPr>
              <a:t> Targeted Industries</a:t>
            </a:r>
          </a:p>
        </p:txBody>
      </p:sp>
    </p:spTree>
    <p:extLst>
      <p:ext uri="{BB962C8B-B14F-4D97-AF65-F5344CB8AC3E}">
        <p14:creationId xmlns:p14="http://schemas.microsoft.com/office/powerpoint/2010/main" val="373054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68673" y="120722"/>
            <a:ext cx="6926326" cy="6551541"/>
          </a:xfrm>
        </p:spPr>
      </p:pic>
    </p:spTree>
    <p:extLst>
      <p:ext uri="{BB962C8B-B14F-4D97-AF65-F5344CB8AC3E}">
        <p14:creationId xmlns:p14="http://schemas.microsoft.com/office/powerpoint/2010/main" val="1929522862"/>
      </p:ext>
    </p:extLst>
  </p:cSld>
  <p:clrMapOvr>
    <a:masterClrMapping/>
  </p:clrMapOvr>
</p:sld>
</file>

<file path=ppt/theme/theme1.xml><?xml version="1.0" encoding="utf-8"?>
<a:theme xmlns:a="http://schemas.openxmlformats.org/drawingml/2006/main" name="Facet">
  <a:themeElements>
    <a:clrScheme name="Custom 5">
      <a:dk1>
        <a:sysClr val="windowText" lastClr="000000"/>
      </a:dk1>
      <a:lt1>
        <a:sysClr val="window" lastClr="FFFFFF"/>
      </a:lt1>
      <a:dk2>
        <a:srgbClr val="2C3C43"/>
      </a:dk2>
      <a:lt2>
        <a:srgbClr val="EBEBEB"/>
      </a:lt2>
      <a:accent1>
        <a:srgbClr val="19496D"/>
      </a:accent1>
      <a:accent2>
        <a:srgbClr val="557B1D"/>
      </a:accent2>
      <a:accent3>
        <a:srgbClr val="72A528"/>
      </a:accent3>
      <a:accent4>
        <a:srgbClr val="226292"/>
      </a:accent4>
      <a:accent5>
        <a:srgbClr val="D3D3D3"/>
      </a:accent5>
      <a:accent6>
        <a:srgbClr val="D3D3D3"/>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CF68FCBF2BCE418499F2C879FE387D" ma:contentTypeVersion="6" ma:contentTypeDescription="Create a new document." ma:contentTypeScope="" ma:versionID="701a91f7e2c4425bfd78b9a1b6a52005">
  <xsd:schema xmlns:xsd="http://www.w3.org/2001/XMLSchema" xmlns:xs="http://www.w3.org/2001/XMLSchema" xmlns:p="http://schemas.microsoft.com/office/2006/metadata/properties" xmlns:ns2="d90ba62c-2e3a-4198-aff8-b45c060f7f82" xmlns:ns3="a2835b86-16ed-4212-a81c-dba32775183f" targetNamespace="http://schemas.microsoft.com/office/2006/metadata/properties" ma:root="true" ma:fieldsID="48b20c5627bc04700dfdad6b7c391293" ns2:_="" ns3:_="">
    <xsd:import namespace="d90ba62c-2e3a-4198-aff8-b45c060f7f82"/>
    <xsd:import namespace="a2835b86-16ed-4212-a81c-dba32775183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ba62c-2e3a-4198-aff8-b45c060f7f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35b86-16ed-4212-a81c-dba32775183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90ba62c-2e3a-4198-aff8-b45c060f7f82">
      <UserInfo>
        <DisplayName>Michael N'dolo</DisplayName>
        <AccountId>8</AccountId>
        <AccountType/>
      </UserInfo>
    </SharedWithUsers>
  </documentManagement>
</p:properties>
</file>

<file path=customXml/itemProps1.xml><?xml version="1.0" encoding="utf-8"?>
<ds:datastoreItem xmlns:ds="http://schemas.openxmlformats.org/officeDocument/2006/customXml" ds:itemID="{B72A7A1F-AAE9-43B7-B994-01B83F5C4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ba62c-2e3a-4198-aff8-b45c060f7f82"/>
    <ds:schemaRef ds:uri="a2835b86-16ed-4212-a81c-dba3277518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DBF270-243B-447F-AA84-3051E32ECBD3}">
  <ds:schemaRefs>
    <ds:schemaRef ds:uri="http://schemas.microsoft.com/sharepoint/v3/contenttype/forms"/>
  </ds:schemaRefs>
</ds:datastoreItem>
</file>

<file path=customXml/itemProps3.xml><?xml version="1.0" encoding="utf-8"?>
<ds:datastoreItem xmlns:ds="http://schemas.openxmlformats.org/officeDocument/2006/customXml" ds:itemID="{460CC7A4-B25D-426D-BE5F-3A5069127827}">
  <ds:schemaRefs>
    <ds:schemaRef ds:uri="a2835b86-16ed-4212-a81c-dba32775183f"/>
    <ds:schemaRef ds:uri="http://purl.org/dc/terms/"/>
    <ds:schemaRef ds:uri="http://purl.org/dc/elements/1.1/"/>
    <ds:schemaRef ds:uri="http://schemas.openxmlformats.org/package/2006/metadata/core-properties"/>
    <ds:schemaRef ds:uri="d90ba62c-2e3a-4198-aff8-b45c060f7f82"/>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4116</TotalTime>
  <Words>4128</Words>
  <Application>Microsoft Office PowerPoint</Application>
  <PresentationFormat>Widescreen</PresentationFormat>
  <Paragraphs>712</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Trebuchet MS</vt:lpstr>
      <vt:lpstr>Wingdings</vt:lpstr>
      <vt:lpstr>Wingdings 3</vt:lpstr>
      <vt:lpstr>Facet</vt:lpstr>
      <vt:lpstr>PowerPoint Presentation</vt:lpstr>
      <vt:lpstr>PowerPoint Presentation</vt:lpstr>
      <vt:lpstr>Economic Growth and Diversification Plan </vt:lpstr>
      <vt:lpstr>Project Schedule </vt:lpstr>
      <vt:lpstr>Completed Plan</vt:lpstr>
      <vt:lpstr>Economic Base Analysis </vt:lpstr>
      <vt:lpstr>County by County Trends  </vt:lpstr>
      <vt:lpstr> Targeted Industries</vt:lpstr>
      <vt:lpstr>PowerPoint Presentation</vt:lpstr>
      <vt:lpstr>PowerPoint Presentation</vt:lpstr>
      <vt:lpstr>PowerPoint Presentation</vt:lpstr>
      <vt:lpstr>PowerPoint Presentation</vt:lpstr>
      <vt:lpstr>PowerPoint Presentation</vt:lpstr>
      <vt:lpstr> Talent Development</vt:lpstr>
      <vt:lpstr>PowerPoint Presentation</vt:lpstr>
      <vt:lpstr>PowerPoint Presentation</vt:lpstr>
      <vt:lpstr>PowerPoint Presentation</vt:lpstr>
      <vt:lpstr>PowerPoint Presentation</vt:lpstr>
      <vt:lpstr>Opportunity #1 </vt:lpstr>
      <vt:lpstr>Opportunity #2 </vt:lpstr>
      <vt:lpstr>Opportunity #3 </vt:lpstr>
      <vt:lpstr>Opportunity #4 </vt:lpstr>
      <vt:lpstr> Growing Existing Businesses </vt:lpstr>
      <vt:lpstr>Opportunity #1 </vt:lpstr>
      <vt:lpstr>Opportunity #2 </vt:lpstr>
      <vt:lpstr>Opportunity #3</vt:lpstr>
      <vt:lpstr> Startups/Innovation/Commercialization </vt:lpstr>
      <vt:lpstr>Opportunity #1 </vt:lpstr>
      <vt:lpstr>Opportunity #2 </vt:lpstr>
      <vt:lpstr>Opportunity #3 </vt:lpstr>
      <vt:lpstr> Sites </vt:lpstr>
      <vt:lpstr>PowerPoint Presentation</vt:lpstr>
      <vt:lpstr>PowerPoint Presentation</vt:lpstr>
      <vt:lpstr>Target Industry Conclusions – Sites </vt:lpstr>
      <vt:lpstr>Target Industry Conclusions – Sites </vt:lpstr>
      <vt:lpstr>Site Improvement Action Items Conclusions</vt:lpstr>
      <vt:lpstr>Site Profile Culpeper County McDevitt/Crown Jewel</vt:lpstr>
      <vt:lpstr>Site Profile Fauquier County Vint Hill</vt:lpstr>
      <vt:lpstr>Site Profile Fluvanna County Williams Heritage/Alexander</vt:lpstr>
      <vt:lpstr>Site Profile Greene County Rapidan Center</vt:lpstr>
      <vt:lpstr>Site Profile Louisa County Ferncliff Industrial Park</vt:lpstr>
      <vt:lpstr>Site Profile Orange County Thomas E. Lee</vt:lpstr>
      <vt:lpstr>Other</vt:lpstr>
      <vt:lpstr>Other</vt:lpstr>
      <vt:lpstr> Other Opportunities  </vt:lpstr>
      <vt:lpstr>Opportunity #1 </vt:lpstr>
      <vt:lpstr>Opportunity #2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Trammer</dc:creator>
  <cp:lastModifiedBy>PC</cp:lastModifiedBy>
  <cp:revision>466</cp:revision>
  <cp:lastPrinted>2017-08-11T20:08:33Z</cp:lastPrinted>
  <dcterms:created xsi:type="dcterms:W3CDTF">2016-06-22T14:09:50Z</dcterms:created>
  <dcterms:modified xsi:type="dcterms:W3CDTF">2017-09-14T10:40:31Z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0x010100BBCF68FCBF2BCE418499F2C879FE387D</vt:lpwstr>
  </property>
</Properties>
</file>