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4"/>
  </p:sldMasterIdLst>
  <p:notesMasterIdLst>
    <p:notesMasterId r:id="rId22"/>
  </p:notesMasterIdLst>
  <p:handoutMasterIdLst>
    <p:handoutMasterId r:id="rId23"/>
  </p:handoutMasterIdLst>
  <p:sldIdLst>
    <p:sldId id="286" r:id="rId5"/>
    <p:sldId id="405" r:id="rId6"/>
    <p:sldId id="349" r:id="rId7"/>
    <p:sldId id="431" r:id="rId8"/>
    <p:sldId id="414" r:id="rId9"/>
    <p:sldId id="429" r:id="rId10"/>
    <p:sldId id="428" r:id="rId11"/>
    <p:sldId id="433" r:id="rId12"/>
    <p:sldId id="426" r:id="rId13"/>
    <p:sldId id="425" r:id="rId14"/>
    <p:sldId id="435" r:id="rId15"/>
    <p:sldId id="438" r:id="rId16"/>
    <p:sldId id="437" r:id="rId17"/>
    <p:sldId id="436" r:id="rId18"/>
    <p:sldId id="385" r:id="rId19"/>
    <p:sldId id="439" r:id="rId20"/>
    <p:sldId id="27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atherine.s.renault@gmail.com" initials="c" lastIdx="1" clrIdx="6">
    <p:extLst>
      <p:ext uri="{19B8F6BF-5375-455C-9EA6-DF929625EA0E}">
        <p15:presenceInfo xmlns:p15="http://schemas.microsoft.com/office/powerpoint/2012/main" userId="51ae1d49df8cb9cd" providerId="Windows Live"/>
      </p:ext>
    </p:extLst>
  </p:cmAuthor>
  <p:cmAuthor id="1" name="Alex Tranmer" initials="AT" lastIdx="1" clrIdx="0">
    <p:extLst>
      <p:ext uri="{19B8F6BF-5375-455C-9EA6-DF929625EA0E}">
        <p15:presenceInfo xmlns:p15="http://schemas.microsoft.com/office/powerpoint/2012/main" userId="Alex Tranmer" providerId="None"/>
      </p:ext>
    </p:extLst>
  </p:cmAuthor>
  <p:cmAuthor id="2" name="Robert Camoin" initials="RC" lastIdx="5" clrIdx="1">
    <p:extLst>
      <p:ext uri="{19B8F6BF-5375-455C-9EA6-DF929625EA0E}">
        <p15:presenceInfo xmlns:p15="http://schemas.microsoft.com/office/powerpoint/2012/main" userId="Robert Camoin" providerId="None"/>
      </p:ext>
    </p:extLst>
  </p:cmAuthor>
  <p:cmAuthor id="3" name="Bethany Meys" initials="BM" lastIdx="3" clrIdx="2">
    <p:extLst>
      <p:ext uri="{19B8F6BF-5375-455C-9EA6-DF929625EA0E}">
        <p15:presenceInfo xmlns:p15="http://schemas.microsoft.com/office/powerpoint/2012/main" userId="Bethany Meys" providerId="None"/>
      </p:ext>
    </p:extLst>
  </p:cmAuthor>
  <p:cmAuthor id="4" name="dan@camoinassociates.com" initials="d" lastIdx="1" clrIdx="3">
    <p:extLst>
      <p:ext uri="{19B8F6BF-5375-455C-9EA6-DF929625EA0E}">
        <p15:presenceInfo xmlns:p15="http://schemas.microsoft.com/office/powerpoint/2012/main" userId="dan@camoinassociates.com" providerId="None"/>
      </p:ext>
    </p:extLst>
  </p:cmAuthor>
  <p:cmAuthor id="5" name="Rachel Selsky" initials="RS" lastIdx="7" clrIdx="4">
    <p:extLst>
      <p:ext uri="{19B8F6BF-5375-455C-9EA6-DF929625EA0E}">
        <p15:presenceInfo xmlns:p15="http://schemas.microsoft.com/office/powerpoint/2012/main" userId="Rachel Selsky" providerId="None"/>
      </p:ext>
    </p:extLst>
  </p:cmAuthor>
  <p:cmAuthor id="6" name="Amie Collins" initials="AC" lastIdx="4" clrIdx="5">
    <p:extLst>
      <p:ext uri="{19B8F6BF-5375-455C-9EA6-DF929625EA0E}">
        <p15:presenceInfo xmlns:p15="http://schemas.microsoft.com/office/powerpoint/2012/main" userId="Amie Colli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176"/>
    <a:srgbClr val="00336C"/>
    <a:srgbClr val="5D0757"/>
    <a:srgbClr val="FFFFFF"/>
    <a:srgbClr val="0F4F8F"/>
    <a:srgbClr val="00467E"/>
    <a:srgbClr val="332121"/>
    <a:srgbClr val="F2F2F2"/>
    <a:srgbClr val="3172AD"/>
    <a:srgbClr val="2D6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83386" autoAdjust="0"/>
  </p:normalViewPr>
  <p:slideViewPr>
    <p:cSldViewPr snapToGrid="0">
      <p:cViewPr varScale="1">
        <p:scale>
          <a:sx n="96" d="100"/>
          <a:sy n="96" d="100"/>
        </p:scale>
        <p:origin x="20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EDE1D-FBF8-4F14-BBD4-E590765568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258" cy="465292"/>
          </a:xfrm>
          <a:prstGeom prst="rect">
            <a:avLst/>
          </a:prstGeom>
        </p:spPr>
        <p:txBody>
          <a:bodyPr vert="horz" lIns="89554" tIns="44777" rIns="89554" bIns="447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60C00-6037-4F91-8AD8-D4682F48D0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89554" tIns="44777" rIns="89554" bIns="44777" rtlCol="0"/>
          <a:lstStyle>
            <a:lvl1pPr algn="r">
              <a:defRPr sz="1200"/>
            </a:lvl1pPr>
          </a:lstStyle>
          <a:p>
            <a:fld id="{694EE748-84EE-4E21-A017-290B78A683A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E63FE-52C9-4B22-AB40-879798DE67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8831109"/>
            <a:ext cx="3038258" cy="465292"/>
          </a:xfrm>
          <a:prstGeom prst="rect">
            <a:avLst/>
          </a:prstGeom>
        </p:spPr>
        <p:txBody>
          <a:bodyPr vert="horz" lIns="89554" tIns="44777" rIns="89554" bIns="447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B4920-EFB7-4EA1-84F0-D06D6DB183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576" y="8831109"/>
            <a:ext cx="3038258" cy="465292"/>
          </a:xfrm>
          <a:prstGeom prst="rect">
            <a:avLst/>
          </a:prstGeom>
        </p:spPr>
        <p:txBody>
          <a:bodyPr vert="horz" lIns="89554" tIns="44777" rIns="89554" bIns="44777" rtlCol="0" anchor="b"/>
          <a:lstStyle>
            <a:lvl1pPr algn="r">
              <a:defRPr sz="1200"/>
            </a:lvl1pPr>
          </a:lstStyle>
          <a:p>
            <a:fld id="{2DF097B8-F342-44F8-A500-C94E24BFB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47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r">
              <a:defRPr sz="1200"/>
            </a:lvl1pPr>
          </a:lstStyle>
          <a:p>
            <a:fld id="{4D1466FA-A79B-154F-9705-4CCEE0B5FDB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3" rIns="92285" bIns="461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7"/>
          </a:xfrm>
          <a:prstGeom prst="rect">
            <a:avLst/>
          </a:prstGeom>
        </p:spPr>
        <p:txBody>
          <a:bodyPr vert="horz" lIns="92285" tIns="46143" rIns="92285" bIns="461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r">
              <a:defRPr sz="1200"/>
            </a:lvl1pPr>
          </a:lstStyle>
          <a:p>
            <a:fld id="{2471078B-1F9F-9043-8A98-11D8F87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2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7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0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08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31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2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9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6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4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4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“Venture Hub” will be a </a:t>
            </a:r>
            <a:r>
              <a:rPr lang="en-US" b="1" dirty="0"/>
              <a:t>place </a:t>
            </a:r>
            <a:r>
              <a:rPr lang="en-US" dirty="0"/>
              <a:t>where entrepreneurs and other members of the ecosystem can convene, network, learn, create and celebrate.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7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78B-1F9F-9043-8A98-11D8F87482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7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5875-6DAA-445C-9537-825810403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79-1760-41FB-B6FA-4D2B7083C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0F9BA-6918-40C0-819E-0BF18A74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4DFF-0F30-FA45-A3DD-E6CADB5B78CA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5232D-54EB-41CF-A3B1-B9C0F387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618E2-5029-499E-B722-B2613D87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1715-A3B3-4847-9995-1DCF40AA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84BC5-F481-4BD6-BC52-83A38829D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2A7E0-2502-49B3-8ED5-E1D3165A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6D44-6DEE-624A-B892-E1B93AAB912C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5E72B-CE98-4764-A64D-5AB37799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B3C5B-D93C-48EF-A647-C1DEC190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9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BB087-B707-43CE-9425-A4C696B2B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8A9FD-A876-4A43-BE62-C3F7C8D32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F6C68-AD22-463B-8925-0A654379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926C-25F6-CF40-90FD-9C29A6A378EA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9DAE1-4234-48A8-9DDF-5B2C64F8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89DD9-6395-40D2-8666-AC35350D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5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96A6D-15A3-4F60-860F-2C865932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0A9E3-B78F-4DF0-B3D6-0A1597630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88ED2-2B2E-4DE3-B6B3-039663A9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77C5-48A0-274C-9E3A-CD7213C465F3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A4E30-4B9C-403B-B424-6EEFDD93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EEDF8-1486-48CB-AA1A-4B46B27C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6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AB1A-EEF9-4C2D-80E1-DE302EB5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2F393-E928-4BCF-8FC5-335C57CB8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9EE36-888E-4A8F-99E7-EFB4AD0E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BD68-5423-4E4A-86B7-E6DEBB880CB7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6DB53-110B-42BD-A1A9-6F23B582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DEC8-0A24-4CB8-AE69-50F26C8F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5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EEC0-CD02-43F1-BDB6-C7F72B99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36BAF-4231-492D-AC13-5873C359D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8EA1F-8FE7-49B9-B336-D14278FC8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D125A-FD9F-4D2F-B417-868F6676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3005-6BFA-FA46-ADB7-BE8AEC6A19BD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D80DD-3BDC-4A9E-AECD-5B9457E3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8D8F0-E05B-46A9-899A-EA3C730E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2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9884-2C8C-4683-8E58-C5E80791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83AEF-E359-4C0D-9FC9-18618574F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5DEC3-3A83-48F2-B5C1-6A3B91E83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6CFFB-BB19-4986-A03D-C2F6A33FA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C6A66-839F-4066-ACCF-987964A51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3C1BC-8477-48D2-87C2-81D8E0F7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5654-EB8E-D548-AB80-F51F748C15DD}" type="datetime1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EB200-ADB7-485F-A326-AE85543C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8745D-2BC7-40D5-9741-C7D8C3C3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6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2787-E17F-47FF-92EF-AEFBD376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328F5-A586-436A-8DD0-0555F38A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8074-3DC1-104D-AB11-83CD72F39067}" type="datetime1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0B94E-D6C7-4C9F-ACA5-108065EF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C7C6A-C07B-4C10-BF20-0408A5C3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6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CFDA5-916C-406E-9266-7C5D293F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2E52-00AF-7243-8B53-2CF5AE2612BC}" type="datetime1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0450C-7070-48CD-A748-70502841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23EA8-34A1-40EE-B764-4A47F809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D18D-0639-4E90-83BD-A1815C63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0C4E-E6A8-4411-B797-AFFC44CF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2C70B-DA29-4369-B26B-FB39B5B74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EFF8C-E28E-4312-BCB8-A2F6591D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ECB8-4FC7-FD4B-972F-69D0DC5DB55A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1FF8E-F3F0-43A0-B963-22CEC91C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3D592-3B25-4579-B094-FF668013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4258-591A-477A-BBEB-86EC93DD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6F6B8-5095-449B-924C-F96AD5C73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42857-F741-4CCA-A994-FE9A36A60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D0412-BAD5-4843-9E74-4682FFDE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FDCF-0878-304A-9A8D-E0478035C71B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CABBD-8128-4917-A982-C40BF7BA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844FD-858F-4E55-8A24-87289508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23750-B00F-46F4-9342-C1B69F29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CFA76-2B12-4E7A-B006-6FACBCAE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0D995-FDDF-41F2-8382-1E8C16CE7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59D0-F762-134D-A445-58E416169014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BAEAE-9426-4B08-AD13-E25830AF2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43746-159E-4E02-BE2F-89AB93103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E12E1-65CE-4CDD-920C-C362EAC1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5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connections?utm_source=unsplash&amp;utm_medium=referral&amp;utm_content=creditCopyText" TargetMode="External"/><Relationship Id="rId4" Type="http://schemas.openxmlformats.org/officeDocument/2006/relationships/hyperlink" Target="https://unsplash.com/@barkiple?utm_source=unsplash&amp;utm_medium=referral&amp;utm_content=creditCopyTex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innovation?utm_source=unsplash&amp;utm_medium=referral&amp;utm_content=creditCopyText" TargetMode="External"/><Relationship Id="rId4" Type="http://schemas.openxmlformats.org/officeDocument/2006/relationships/hyperlink" Target="https://unsplash.com/@d_che?utm_source=unsplash&amp;utm_medium=referral&amp;utm_content=creditCopyTex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leadership?utm_source=unsplash&amp;utm_medium=referral&amp;utm_content=creditCopyText" TargetMode="External"/><Relationship Id="rId4" Type="http://schemas.openxmlformats.org/officeDocument/2006/relationships/hyperlink" Target="https://unsplash.com/@thevisualiza?utm_source=unsplash&amp;utm_medium=referral&amp;utm_content=creditCopyTex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meeting?utm_source=unsplash&amp;utm_medium=referral&amp;utm_content=creditCopyText" TargetMode="External"/><Relationship Id="rId4" Type="http://schemas.openxmlformats.org/officeDocument/2006/relationships/hyperlink" Target="https://unsplash.com/@youxventures?utm_source=unsplash&amp;utm_medium=referral&amp;utm_content=creditCopyTex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public-subsidy?utm_source=unsplash&amp;utm_medium=referral&amp;utm_content=creditCopyText" TargetMode="External"/><Relationship Id="rId4" Type="http://schemas.openxmlformats.org/officeDocument/2006/relationships/hyperlink" Target="https://unsplash.com/@ekjackson?utm_source=unsplash&amp;utm_medium=referral&amp;utm_content=creditCopyTex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maemo.org/index.php?title=File:Mer-Wazd-Background-1900x1200.jpg&amp;limit=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startup?utm_source=unsplash&amp;utm_medium=referral&amp;utm_content=creditCopyText" TargetMode="External"/><Relationship Id="rId4" Type="http://schemas.openxmlformats.org/officeDocument/2006/relationships/hyperlink" Target="https://unsplash.com/@dsmacinnes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startup?utm_source=unsplash&amp;utm_medium=referral&amp;utm_content=creditCopyText" TargetMode="External"/><Relationship Id="rId4" Type="http://schemas.openxmlformats.org/officeDocument/2006/relationships/hyperlink" Target="https://unsplash.com/@andrewtneel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teamwork?utm_source=unsplash&amp;utm_medium=referral&amp;utm_content=creditCopyText" TargetMode="External"/><Relationship Id="rId4" Type="http://schemas.openxmlformats.org/officeDocument/2006/relationships/hyperlink" Target="https://unsplash.com/@joshcala?utm_source=unsplash&amp;utm_medium=referral&amp;utm_content=creditCopyTex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AB62A-638B-4168-A4A1-6F12BC8F8D11}"/>
              </a:ext>
            </a:extLst>
          </p:cNvPr>
          <p:cNvSpPr/>
          <p:nvPr/>
        </p:nvSpPr>
        <p:spPr>
          <a:xfrm>
            <a:off x="0" y="2814586"/>
            <a:ext cx="9144000" cy="169110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3026" y="2930038"/>
            <a:ext cx="7222067" cy="110471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“Venture Hub” Business Plan</a:t>
            </a:r>
          </a:p>
          <a:p>
            <a:r>
              <a:rPr lang="en-US" sz="210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October 10, 2019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1773E1-83DB-45B3-B7FA-D0767C2AC167}"/>
              </a:ext>
            </a:extLst>
          </p:cNvPr>
          <p:cNvCxnSpPr>
            <a:cxnSpLocks/>
          </p:cNvCxnSpPr>
          <p:nvPr/>
        </p:nvCxnSpPr>
        <p:spPr>
          <a:xfrm>
            <a:off x="2128803" y="5175876"/>
            <a:ext cx="0" cy="593196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7C75A313-2D18-4D9B-BD37-C29219D1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27" y="4959059"/>
            <a:ext cx="2595175" cy="8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novation Policy Works">
            <a:extLst>
              <a:ext uri="{FF2B5EF4-FFF2-40B4-BE49-F238E27FC236}">
                <a16:creationId xmlns:a16="http://schemas.microsoft.com/office/drawing/2014/main" id="{E5C08D20-8466-40CB-B73F-B1C7F0FCB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6392" y="4959059"/>
            <a:ext cx="2595175" cy="6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8EE56-AC74-BF4A-A36F-2287E64A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7C532-7D8A-8A48-8E60-A834F9D40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998" y="1351249"/>
            <a:ext cx="2220328" cy="747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A9D74D-1766-5F4D-8B87-F322C0886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999" y="4959059"/>
            <a:ext cx="2560565" cy="6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8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FF2EBE-0F28-9841-8E7B-82BE661B19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612" y="857250"/>
            <a:ext cx="691803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16B1-EE39-E448-814F-0E91D349B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857250"/>
            <a:ext cx="4639140" cy="5143500"/>
          </a:xfr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Place to Connect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The Concierge Service will serve entrepreneurs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Assess their situation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Identify next steps on their entrepreneurial journey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Refer to appropriate resources in the region and beyond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tx2">
                    <a:lumMod val="75000"/>
                  </a:schemeClr>
                </a:solidFill>
              </a:rPr>
              <a:t>Partner network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5BBAF-F691-4944-87DF-10912D75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98AF6-1BC7-7E44-B5A2-C9115C941195}"/>
              </a:ext>
            </a:extLst>
          </p:cNvPr>
          <p:cNvSpPr/>
          <p:nvPr/>
        </p:nvSpPr>
        <p:spPr>
          <a:xfrm>
            <a:off x="6094561" y="5727560"/>
            <a:ext cx="18598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sz="900" dirty="0">
                <a:solidFill>
                  <a:srgbClr val="767676"/>
                </a:solidFill>
                <a:latin typeface="-apple-system"/>
                <a:hlinkClick r:id="rId4"/>
              </a:rPr>
              <a:t>John Barkiple</a:t>
            </a:r>
            <a:r>
              <a:rPr lang="en-US" sz="9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sz="900" dirty="0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4151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16B1-EE39-E448-814F-0E91D349B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162" y="857252"/>
            <a:ext cx="5557837" cy="5379825"/>
          </a:xfr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Place to Tell Stories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Highlight the narrative of Region 9 as an entrepreneurial powerhouse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Shine a light on regional entrepreneurs, resources, and their interactions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Embody of the entrepreneurial dynamism in Region 9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Act as a focal point for citizens within the area as well as those outside the Region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5BBAF-F691-4944-87DF-10912D75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59A87-F1AF-1B4C-A5B6-29FC709971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3586162" cy="53798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E8D8E8-DE3A-3D4F-85B6-FC1414249BE0}"/>
              </a:ext>
            </a:extLst>
          </p:cNvPr>
          <p:cNvSpPr/>
          <p:nvPr/>
        </p:nvSpPr>
        <p:spPr>
          <a:xfrm>
            <a:off x="741362" y="5668277"/>
            <a:ext cx="17956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sz="900" dirty="0">
                <a:solidFill>
                  <a:srgbClr val="767676"/>
                </a:solidFill>
                <a:latin typeface="-apple-system"/>
                <a:hlinkClick r:id="rId4"/>
              </a:rPr>
              <a:t>Daniel Chen</a:t>
            </a:r>
            <a:r>
              <a:rPr lang="en-US" sz="9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sz="900" dirty="0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4663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16B1-EE39-E448-814F-0E91D349B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162" y="857253"/>
            <a:ext cx="5557837" cy="4307940"/>
          </a:xfr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Place to Collaborate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Convene ongoing conversations about what is needed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Facilitate the definition, development, piloting and launch of new initiatives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New initiatives launched by partners or by “Hub”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5BBAF-F691-4944-87DF-10912D75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59A87-F1AF-1B4C-A5B6-29FC709971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622" b="-630"/>
          <a:stretch/>
        </p:blipFill>
        <p:spPr>
          <a:xfrm>
            <a:off x="0" y="820391"/>
            <a:ext cx="3586162" cy="43448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E8D8E8-DE3A-3D4F-85B6-FC1414249BE0}"/>
              </a:ext>
            </a:extLst>
          </p:cNvPr>
          <p:cNvSpPr/>
          <p:nvPr/>
        </p:nvSpPr>
        <p:spPr>
          <a:xfrm>
            <a:off x="920406" y="4749694"/>
            <a:ext cx="1745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Photo by </a:t>
            </a:r>
            <a:r>
              <a:rPr lang="en-US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Dil</a:t>
            </a:r>
            <a:r>
              <a:rPr lang="en-US" sz="1200" dirty="0">
                <a:solidFill>
                  <a:schemeClr val="bg1"/>
                </a:solidFill>
              </a:rPr>
              <a:t> on </a:t>
            </a:r>
            <a:r>
              <a:rPr lang="en-US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9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36DF30-2B8E-5143-AAB5-04F0686BB5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420" y="501645"/>
            <a:ext cx="7416093" cy="58547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16B1-EE39-E448-814F-0E91D349B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4" y="501646"/>
            <a:ext cx="5457825" cy="5854709"/>
          </a:xfr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“Hub’s” governance</a:t>
            </a:r>
            <a:r>
              <a:rPr lang="en-US" sz="33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3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33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Non-profit 501(c)(3)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Private-sector led Board of Directors with 13 members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Three Advisory Committees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Entrepreneurs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Partners, funders, and service providers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Economic development officials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Three employees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Executive Director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Concierge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Events/Facility/Marketing Coordinator</a:t>
            </a:r>
          </a:p>
          <a:p>
            <a:pPr lvl="1">
              <a:buFont typeface="Lucida Grande" panose="020B0600040502020204" pitchFamily="34" charset="0"/>
              <a:buChar char="▶"/>
            </a:pPr>
            <a:endParaRPr lang="en-US" sz="165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5BBAF-F691-4944-87DF-10912D75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98AF6-1BC7-7E44-B5A2-C9115C941195}"/>
              </a:ext>
            </a:extLst>
          </p:cNvPr>
          <p:cNvSpPr/>
          <p:nvPr/>
        </p:nvSpPr>
        <p:spPr>
          <a:xfrm>
            <a:off x="6173958" y="857249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Photo by </a:t>
            </a:r>
            <a:r>
              <a:rPr lang="en-US" sz="900" dirty="0">
                <a:hlinkClick r:id="rId4"/>
              </a:rPr>
              <a:t>You X Ventures</a:t>
            </a:r>
            <a:r>
              <a:rPr lang="en-US" sz="900" dirty="0"/>
              <a:t> on </a:t>
            </a:r>
            <a:r>
              <a:rPr lang="en-US" sz="900" dirty="0">
                <a:hlinkClick r:id="rId5"/>
              </a:rPr>
              <a:t>Unsplash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6693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1893D6-6E14-CA44-A187-C39FF6270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15924" y="1892487"/>
            <a:ext cx="5499103" cy="34286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16B1-EE39-E448-814F-0E91D349B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626" y="857253"/>
            <a:ext cx="5715374" cy="5499102"/>
          </a:xfr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Financial highlights</a:t>
            </a:r>
            <a:r>
              <a:rPr lang="en-US" sz="33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3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>
                <a:ea typeface="Segoe UI" panose="020B0502040204020203" pitchFamily="34" charset="0"/>
                <a:cs typeface="Segoe UI" panose="020B0502040204020203" pitchFamily="34" charset="0"/>
              </a:rPr>
              <a:t>At full implementation:</a:t>
            </a:r>
          </a:p>
          <a:p>
            <a:pPr marL="0" indent="0">
              <a:buNone/>
            </a:pPr>
            <a:endParaRPr lang="en-US" sz="2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Annual operating costs exceed $750,000 if market rates for rent and salaries are assumed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Location, size, make or buy, extent of renovations required, all impact cost of place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Earned revenues (subleasing offices, event space) 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Support from state, local governments, corporations, university, philanthropy start at $350,000 annually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5BBAF-F691-4944-87DF-10912D75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E8D8E8-DE3A-3D4F-85B6-FC1414249BE0}"/>
              </a:ext>
            </a:extLst>
          </p:cNvPr>
          <p:cNvSpPr/>
          <p:nvPr/>
        </p:nvSpPr>
        <p:spPr>
          <a:xfrm>
            <a:off x="741364" y="5668277"/>
            <a:ext cx="20441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Photo by </a:t>
            </a:r>
            <a:r>
              <a:rPr lang="en-US" sz="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Emily Jackson</a:t>
            </a:r>
            <a:r>
              <a:rPr lang="en-US" sz="900" dirty="0">
                <a:solidFill>
                  <a:schemeClr val="bg1"/>
                </a:solidFill>
              </a:rPr>
              <a:t> on </a:t>
            </a:r>
            <a:r>
              <a:rPr lang="en-US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1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37D0DF-2461-4F41-9A39-79E3F4608D67}"/>
              </a:ext>
            </a:extLst>
          </p:cNvPr>
          <p:cNvSpPr/>
          <p:nvPr/>
        </p:nvSpPr>
        <p:spPr>
          <a:xfrm>
            <a:off x="0" y="2206393"/>
            <a:ext cx="9144000" cy="4280132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6426FE-0CDC-4A08-ACDE-6A21C996EE6D}"/>
              </a:ext>
            </a:extLst>
          </p:cNvPr>
          <p:cNvSpPr/>
          <p:nvPr/>
        </p:nvSpPr>
        <p:spPr>
          <a:xfrm>
            <a:off x="598082" y="2497157"/>
            <a:ext cx="822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2" indent="-257162">
              <a:spcBef>
                <a:spcPts val="75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endParaRPr lang="en-US">
              <a:solidFill>
                <a:schemeClr val="accent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03C35-2A53-9741-96DA-D086791D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19F96-1D7E-5245-867F-64AAE6AB110D}"/>
              </a:ext>
            </a:extLst>
          </p:cNvPr>
          <p:cNvSpPr txBox="1"/>
          <p:nvPr/>
        </p:nvSpPr>
        <p:spPr>
          <a:xfrm>
            <a:off x="446074" y="5992434"/>
            <a:ext cx="821629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 dirty="0">
                <a:hlinkClick r:id="rId3" tooltip="http://wiki.maemo.org/index.php?title=File:Mer-Wazd-Background-1900x1200.jpg&amp;limit=100"/>
              </a:rPr>
              <a:t>This Photo</a:t>
            </a:r>
            <a:r>
              <a:rPr lang="en-US" sz="675" dirty="0"/>
              <a:t> by Unknown Author is licensed under </a:t>
            </a:r>
            <a:r>
              <a:rPr lang="en-US" sz="675" dirty="0">
                <a:hlinkClick r:id="rId4" tooltip="https://creativecommons.org/licenses/by-sa/3.0/"/>
              </a:rPr>
              <a:t>CC BY-SA</a:t>
            </a:r>
            <a:endParaRPr lang="en-US" sz="67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C451F3-63C7-4E6E-A4D6-30CDA6E7A5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090"/>
          <a:stretch/>
        </p:blipFill>
        <p:spPr>
          <a:xfrm>
            <a:off x="559501" y="392201"/>
            <a:ext cx="7955849" cy="1646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4B243C-327D-7E41-8588-0EBDDCA06770}"/>
              </a:ext>
            </a:extLst>
          </p:cNvPr>
          <p:cNvSpPr txBox="1"/>
          <p:nvPr/>
        </p:nvSpPr>
        <p:spPr>
          <a:xfrm>
            <a:off x="559500" y="2206393"/>
            <a:ext cx="79558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The “Venture Hub” will increase the density of the entrepreneurial ecosystem in the region, including access to entrepreneurial assistance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/>
              <a:t>Entrepreneurs will do better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/>
              <a:t>They will increase their 5-year survivability</a:t>
            </a:r>
          </a:p>
          <a:p>
            <a:pPr marL="1257300" lvl="2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/>
              <a:t>Job growth will increase</a:t>
            </a:r>
          </a:p>
          <a:p>
            <a:pPr marL="1714500" lvl="3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/>
              <a:t>Rising inclusive economic growth for the region</a:t>
            </a:r>
          </a:p>
        </p:txBody>
      </p:sp>
    </p:spTree>
    <p:extLst>
      <p:ext uri="{BB962C8B-B14F-4D97-AF65-F5344CB8AC3E}">
        <p14:creationId xmlns:p14="http://schemas.microsoft.com/office/powerpoint/2010/main" val="64425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6426FE-0CDC-4A08-ACDE-6A21C996EE6D}"/>
              </a:ext>
            </a:extLst>
          </p:cNvPr>
          <p:cNvSpPr/>
          <p:nvPr/>
        </p:nvSpPr>
        <p:spPr>
          <a:xfrm>
            <a:off x="598082" y="2497157"/>
            <a:ext cx="822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2" indent="-257162">
              <a:spcBef>
                <a:spcPts val="750"/>
              </a:spcBef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endParaRPr lang="en-US">
              <a:solidFill>
                <a:schemeClr val="accent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98509C-2BE3-2548-B0BF-8666BEA3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7285434" cy="1069181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 to Come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481C77-0C97-3C44-BB30-95EC2E496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665292"/>
            <a:ext cx="5372100" cy="4873624"/>
          </a:xfrm>
          <a:solidFill>
            <a:schemeClr val="bg1">
              <a:lumMod val="95000"/>
              <a:alpha val="86000"/>
            </a:schemeClr>
          </a:solidFill>
        </p:spPr>
        <p:txBody>
          <a:bodyPr/>
          <a:lstStyle/>
          <a:p>
            <a:r>
              <a:rPr lang="en-US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algn="ctr"/>
            <a:r>
              <a:rPr lang="en-US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"Friends of Venture Central"</a:t>
            </a: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	Chris Engel</a:t>
            </a:r>
            <a:br>
              <a:rPr lang="en-US" sz="2800" dirty="0"/>
            </a:br>
            <a:r>
              <a:rPr lang="en-US" sz="2800" dirty="0"/>
              <a:t>	Denise Herndon</a:t>
            </a:r>
            <a:br>
              <a:rPr lang="en-US" sz="2800" dirty="0"/>
            </a:br>
            <a:r>
              <a:rPr lang="en-US" sz="2800" dirty="0"/>
              <a:t>	Roger Johnson</a:t>
            </a:r>
            <a:br>
              <a:rPr lang="en-US" sz="2800" dirty="0"/>
            </a:br>
            <a:r>
              <a:rPr lang="en-US" sz="2800" dirty="0"/>
              <a:t>	Pace Lochte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03C35-2A53-9741-96DA-D086791D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16</a:t>
            </a:fld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2A9B405-13FE-594C-90FB-AB6E3C279B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39" r="1439"/>
          <a:stretch>
            <a:fillRect/>
          </a:stretch>
        </p:blipFill>
        <p:spPr>
          <a:xfrm>
            <a:off x="5372100" y="1665292"/>
            <a:ext cx="3771900" cy="4873625"/>
          </a:xfrm>
        </p:spPr>
      </p:pic>
    </p:spTree>
    <p:extLst>
      <p:ext uri="{BB962C8B-B14F-4D97-AF65-F5344CB8AC3E}">
        <p14:creationId xmlns:p14="http://schemas.microsoft.com/office/powerpoint/2010/main" val="66890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3EA77-A2E0-48E4-AFD4-A4CC7A939B8C}"/>
              </a:ext>
            </a:extLst>
          </p:cNvPr>
          <p:cNvSpPr/>
          <p:nvPr/>
        </p:nvSpPr>
        <p:spPr>
          <a:xfrm>
            <a:off x="-400051" y="3750309"/>
            <a:ext cx="9686925" cy="270592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B9E285-9CAD-49C9-8675-998EC4E5A5DB}"/>
              </a:ext>
            </a:extLst>
          </p:cNvPr>
          <p:cNvGrpSpPr/>
          <p:nvPr/>
        </p:nvGrpSpPr>
        <p:grpSpPr>
          <a:xfrm>
            <a:off x="3288298" y="4816670"/>
            <a:ext cx="2453457" cy="551130"/>
            <a:chOff x="4730216" y="5540738"/>
            <a:chExt cx="3271276" cy="7348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CB8448-F856-4E16-9C7D-7391120D6971}"/>
                </a:ext>
              </a:extLst>
            </p:cNvPr>
            <p:cNvSpPr/>
            <p:nvPr/>
          </p:nvSpPr>
          <p:spPr>
            <a:xfrm>
              <a:off x="4882143" y="5540738"/>
              <a:ext cx="3119349" cy="4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i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Catherine Renault</a:t>
              </a:r>
              <a:endParaRPr lang="en-US" sz="1350" i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319F2D-50B1-4CD6-8444-B1E41C0C6D86}"/>
                </a:ext>
              </a:extLst>
            </p:cNvPr>
            <p:cNvSpPr/>
            <p:nvPr/>
          </p:nvSpPr>
          <p:spPr>
            <a:xfrm>
              <a:off x="4730216" y="5937022"/>
              <a:ext cx="327127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050" i="1" dirty="0" err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crenault@innovationpolicyworks.com</a:t>
              </a:r>
              <a:endParaRPr lang="en-US" sz="13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798889-D308-46FB-B248-97C8EC9052F1}"/>
              </a:ext>
            </a:extLst>
          </p:cNvPr>
          <p:cNvCxnSpPr>
            <a:cxnSpLocks/>
          </p:cNvCxnSpPr>
          <p:nvPr/>
        </p:nvCxnSpPr>
        <p:spPr>
          <a:xfrm>
            <a:off x="3011007" y="4440222"/>
            <a:ext cx="0" cy="1370387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2" descr="Home">
            <a:extLst>
              <a:ext uri="{FF2B5EF4-FFF2-40B4-BE49-F238E27FC236}">
                <a16:creationId xmlns:a16="http://schemas.microsoft.com/office/drawing/2014/main" id="{AD0D7031-8E6B-4CE6-8BE1-E05B0C81A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83" y="2742662"/>
            <a:ext cx="2595175" cy="8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nnovation Policy Works">
            <a:extLst>
              <a:ext uri="{FF2B5EF4-FFF2-40B4-BE49-F238E27FC236}">
                <a16:creationId xmlns:a16="http://schemas.microsoft.com/office/drawing/2014/main" id="{E5259794-CD8E-4933-A507-DE159B40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448" y="2787914"/>
            <a:ext cx="2595175" cy="6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42FC84-FA0A-E247-8FF7-7A9A6D54D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774" y="2743858"/>
            <a:ext cx="2560565" cy="67306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7FF5F57-645C-B74E-A68C-61DA21D6E997}"/>
              </a:ext>
            </a:extLst>
          </p:cNvPr>
          <p:cNvGrpSpPr/>
          <p:nvPr/>
        </p:nvGrpSpPr>
        <p:grpSpPr>
          <a:xfrm>
            <a:off x="6382995" y="4816828"/>
            <a:ext cx="2779323" cy="550961"/>
            <a:chOff x="4659000" y="5519880"/>
            <a:chExt cx="3705764" cy="73461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C7A3F9-F1C8-6345-93C1-982AAB435A22}"/>
                </a:ext>
              </a:extLst>
            </p:cNvPr>
            <p:cNvSpPr/>
            <p:nvPr/>
          </p:nvSpPr>
          <p:spPr>
            <a:xfrm>
              <a:off x="4659000" y="5519880"/>
              <a:ext cx="311934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i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Erik Pages</a:t>
              </a:r>
              <a:endParaRPr lang="en-US" sz="1350" i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330195-FF53-BD4F-A87B-554B8DBD3D46}"/>
                </a:ext>
              </a:extLst>
            </p:cNvPr>
            <p:cNvSpPr/>
            <p:nvPr/>
          </p:nvSpPr>
          <p:spPr>
            <a:xfrm>
              <a:off x="5248651" y="5915940"/>
              <a:ext cx="3116113" cy="33855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050" i="1" dirty="0" err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epages@entreworks.net</a:t>
              </a:r>
              <a:endParaRPr lang="en-US" sz="13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E71885-5D06-2941-8EF6-E78C0F9D48BD}"/>
              </a:ext>
            </a:extLst>
          </p:cNvPr>
          <p:cNvCxnSpPr>
            <a:cxnSpLocks/>
          </p:cNvCxnSpPr>
          <p:nvPr/>
        </p:nvCxnSpPr>
        <p:spPr>
          <a:xfrm>
            <a:off x="6362907" y="4440222"/>
            <a:ext cx="0" cy="1370387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A0BC59-2FAA-439D-9C3E-F89695A13F63}"/>
              </a:ext>
            </a:extLst>
          </p:cNvPr>
          <p:cNvSpPr txBox="1"/>
          <p:nvPr/>
        </p:nvSpPr>
        <p:spPr>
          <a:xfrm>
            <a:off x="333416" y="4849624"/>
            <a:ext cx="24003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i="1" dirty="0">
                <a:solidFill>
                  <a:schemeClr val="bg1">
                    <a:lumMod val="50000"/>
                  </a:schemeClr>
                </a:solidFill>
                <a:latin typeface="Segoe UI"/>
                <a:cs typeface="Segoe UI Light"/>
              </a:rPr>
              <a:t>Dan Gundersen, FM, HLM</a:t>
            </a:r>
            <a:endParaRPr lang="en-US" sz="600" i="1" dirty="0">
              <a:solidFill>
                <a:schemeClr val="bg1">
                  <a:lumMod val="50000"/>
                </a:schemeClr>
              </a:solidFill>
              <a:latin typeface="Segoe UI"/>
              <a:cs typeface="Segoe UI Light"/>
            </a:endParaRPr>
          </a:p>
          <a:p>
            <a:pPr algn="ctr"/>
            <a:endParaRPr lang="en-US" sz="600" i="1" dirty="0">
              <a:solidFill>
                <a:schemeClr val="bg1">
                  <a:lumMod val="50000"/>
                </a:schemeClr>
              </a:solidFill>
              <a:latin typeface="Segoe UI"/>
              <a:cs typeface="Segoe UI Light"/>
            </a:endParaRPr>
          </a:p>
          <a:p>
            <a:pPr algn="ctr"/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Segoe UI"/>
                <a:cs typeface="Segoe UI Light"/>
              </a:rPr>
              <a:t>dan@camoinassociates.com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4A5A7-532C-4148-8B71-1A2A41B9DEAD}"/>
              </a:ext>
            </a:extLst>
          </p:cNvPr>
          <p:cNvSpPr txBox="1"/>
          <p:nvPr/>
        </p:nvSpPr>
        <p:spPr>
          <a:xfrm>
            <a:off x="1875588" y="1202236"/>
            <a:ext cx="5392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85298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F52FCE-F82E-4887-9330-601851917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0160" y="827708"/>
            <a:ext cx="7776525" cy="5488765"/>
          </a:xfrm>
          <a:prstGeom prst="rect">
            <a:avLst/>
          </a:prstGeom>
        </p:spPr>
      </p:pic>
      <p:sp>
        <p:nvSpPr>
          <p:cNvPr id="2" name="AutoShape 6" descr="https://www.journaltribune.com/wp-content/uploads/2019/03/DowntownZoning.jpg">
            <a:extLst>
              <a:ext uri="{FF2B5EF4-FFF2-40B4-BE49-F238E27FC236}">
                <a16:creationId xmlns:a16="http://schemas.microsoft.com/office/drawing/2014/main" id="{3F8E1371-C163-405A-BDBE-F83C73C7B6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FfAO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wO09aRgmD2qPPvTJd38NdhziOh7NULo38QzSszL1prSNTAZsUn7tSiNeO1ReYfSnB2oAmWJA1ObYf4RUO496Qye9AEoCg5xTw9V1bmnY560ATeZzS7xVcqR3pvzUAWd4o8yq4Jz1oZ6AJ2kFRmT0qLzBQJBQA9mz0FISQKZ5lG6gBCTSbsUcmk2mgQNJgVG0tOK5FQupB4oGKzDqaaZQKjfdjmojQK5P5mTQz+lRKrHoDUiRt3oAAzU4ZIoKYp8Y4oARcZ5qQYpNtIy89aBl3fzThJVbd70oagVyw0meoFISrdqh5pQTQFyQiMdRQrKvSo2zSYagLkzOKjwuc0zDU4LxQA8bc07IHfFRhSDxSHIPNAEnJPWl21GGpd9AXFIppUUm7mm5oACg9aTYKX5qbzQA7FIcim8+9HzZxtNFhi5bNSDdSKnrU0a5FAiMIxFMZfWrQSkaMGgLFBow30pyW6f3Qas+SAaeqCgCARcelIUPSrW2kKLQFirso2j2qwUFBRaAK2B60YAFSuq0mBQBGRzSqOatrb/3l4+tPFvH70AVVxUiqvpmrBtVPSnLaN/eFAWK+F/u5p3lg9FqwLXnriplhQDpSuMzmjYnhTQIZT/DWqMCkbFFwsZZUr1HNROGz901Q17xPDp+oSWMWm3V3OmMlVITkZ69O/rWPL4k16SVZfsNva2ysC2W3ORnoAM/zpcyCx0m1s/dNKEcjpitAAOivHyrAEY9DQqHuKoVigIm75FCxt2Un8K0ggzyKcqgdKQ7GfHbTP8Aw4+tTpYtj5qurjFO3cUXBJFWKyUdetTC2UU8NS7uKWoEZtY/SkMAA+WpN4NBfFAEJhPpTDC3erBkA70xpKYFdofel8sAVNuGKaxBpgQsGqMipWQnvSeV6tQBA2ajJNWjHUbxGgTK5JxTeferHlGlCDvQBczTXNNLVDdXEFtCZrmaKCMcl5XCqPxPFAyyGNP80964TXvip4C0UMLzxLZu4/gt8yn814/WuA1n9ozR1Lp4f8O6hqTDpJKfLT9M/wAxWcpxjuy405y+FHvLTD1qOW4CIZHYKg6sTgD8a+Uta+NXxJ1UlLNNO0OI9NiBnx9Tu/pXEavf+I9cYvr3ibUb5s52eaQv5En9K55YylHqdcMurz6WPrvxB8SPBOhhjqXibT0ZeqRSeaw/BM4rz3X/ANpHwrbFk0XStU1dh0YKI0/Mbj+gr51j0/T1ZSbdWfsZCXP65qy21kKKuUIwMH+lc8se/so64ZUvtSPoTQPEGqeLtJi16a4l09Lsu32aKNVaPDFdpY5J6deKbrGjWt3aMkv2ieRmUCR7pw6knqGySPwqh8KGVvAlmApGyWVTk553k/1q94g1/S9NlFnLfWYvCUb7O9wI5CpPBAP074HqRXZCXNFSPKrR5KjiuhueBPilpTFdB1gvZT2v7lZpN2GC8AuDyM/3uQfavUI50kiWSORZEcZV0IIYeoIr5ZS50LxLdTQ2Uwu54ZXH2dyIrqEhjkxkHDj/AHSfoa1/C/iTxN4Sc/2bO2p6eD+8tXXEi+uU9fdMH1WrUibH0g0nFINxri/BPxD0HxRGqQz/AGW8zg28xwSfQHv9OD7V1plxWiZJNuYetKJOMZqq0pNIGz3pgW9/PWjfxVbdjmm+ZQBZ30u4+9VfMpTLgUAWWPHWo93NVzLz15o3+9Ai1uGKjaSowx9aPlNAx/mmlDE1HtU04YA60APDkdaeJBioKQhqAJ8q1JhfWohnvQfrQB8p618VPidq7Mp1i10iE/wWcfzAfXg/+PVxl61/qd8W1jWNR1J8bszTnA/r+tWmaNpTGGB7nNQtjzmb5uQAOa+fliakt2fVQwVCG0SKOxtIXDRW0IbPUj5vzNSMWDlmwegwfTml3NtGY8Ee9Mdnb7irj3NYtt7nQkktEK6sAx4+nWo3JyVPfoelOSNiN0hGewHSkIUEs3B6VSRDkRt8w4UHnBAP61LCzI534IxxxyKaoH0x70OwHylvbGKojc9o+D91CvgzZJNHuS7lGAeecY4qh8UPDEOsXH2qytY/7QXCy+YhR5Exx15+lP8AAV3rbfDC9mWWSBIbyJ08lQhe3AYOo245+U8mtnwZrN1r2jvqmmRT3dh5zRmC4cCdSuOV7EYIGDzx1r0KVV8qVjwMRSXtJM8JsPDrWUzao1szyRSHyImJHzA+ntjNb9t8Rbj7dIviOx8xS2BLEAs0I9ATw49m/OvXdK8MadqNneJcOtx5twzLBJEY3gPXA75561wfjHwAsGs24LGaAqXTeBu4P3T6/wBa3UtdDmaLa2dlr1jHrFk8k0bZ23luhSZCOzqeuPfcPQiuj8MfEHXPDqJBrTf2xpg4F3GfmjH+13X8cr7ivFNbk1+xuY7mC8ngFsd8UaEqYvp+VdR4Z8Yf2hayT+J4Y9MeNdyX8J2vK3o0Q4Y+4wa0UtRH0bB438MTWMd2mqKRIOECkvn0x3/DNbHhvWLPWYZZbWOZVQgAyoVLD1APbivm6fTl+ytd2M0LWs+Q0tt89tLnqHTjaT3xtP1rqPh3eeJvDOgw2umywtEYhGsVzGGFvyW+VhjcDnOGGRnvV87uTZHvxVScYzUBCnO1gecHB6V43e3niPUpNl/4iu3B6xWw2L9MLiq3gvxM/hPxU9neSy/2NeyCKTzRzbzfwv8A7rDuf8KfMgse1MPem/MT1qdIiwDAggjIIOQRUixY64qySoFfPSn+W47GrsaKvQVKMegNAGbtf0NORZD2NaXy9wKaSO1AWKJR6VY5DirvBooGQLCccmn7FA9TUtJigCuUJpjRt61ZKelMOV60AfEnytyAMdqikYBcL36k1FaXMk5l3wMnlyNGSSDnHfippVWRdpUnHIwe9fMWaZ9pzXVyDdlgqgHnn5qfLlPukuf9kcVIu35QFwe/+NKcljlsk5zimK1yurtjBZQep5oEXQMRg88DpTym0cE5bvmkLMmMZNXcy5RsUDMyBWJJP3cY4pzRrGxG8Fh+g+tOypbvncNxC5wK9ytfDfwh023WZpJNWYqGOWlnJ49IwB+BqoQcjKpVVPdEfwgjYeALi1kwN5Hl7lIJO6TPXtyOa1/h74aTQdFa0vrhPtL3DSJNbZACkAAHPXBB6itew8SWd7pN/N4Y0CSeey8tBFdReRncDgjPJwB0OM8UzQbfVpNTW41/Up5JJosrZwqqwRjOMYxnI45H5mu1RSSseJVnJyd1a5Hd6CZbi4udQUzFmUxXVm7LJGFXAJGev0zWVqFndC6s5tQePVrSJisNwmVmjJHRlXh+gGa7lIWh3iNyVzwB1H1qne6bDcyRzMrw3ETh1khcqSR/eHRh7HNUpu+pieceKtG0fW9Eubm3KySwLuICnzYyCMgj73TsRXE+LfAE81ol7Has8IjBVFUrLFxz8p6817VrmjxzAz3luzOi/LfWeVlTHqByR7cise21C8NlBNJBHqVqUBMluf3q46kocbvXjBHoa0jPQTieH/DrRdTtdWe7XUprewXO9Bwsygc7geMV6g+oX13YpH4fhs7yQPgyM6yRouMhhtbv6H9arsdFjgm89kezlZkZdhJIY9CvXPPIxXdaJpNpptrFa6fZwW0ccKYiWPZxg/yP86pysjNRuzwj4hx+NVn8jUtSuUjK7o44G8uJ/UYUAH8aTwLqEep6cdC1EFmCFYc9XTqU+oPzL+I9K908YaDb6zoz27RhZV+ZCR9xsf5zXz54g0q70nU3Yo0M8T/OBwQQeGFEZXG1Y+gfgj4vlmU+DdauA1/aJmynY/8AHzB2/ED+R9K9SQqzECRW2nnBzivlOzuG8QaZFfWc3kataOGDKcEOf5K+PwYH2r1n4Ia5cTQtaahC0DzxmRZZJFxI4cjZjqGA4x3xnJreMiGerbsGjzPSoSeeTTC3pxWhJOWYn71G7FV9+B1zR5tAFoNxSFj61W86k87NAFoSUolGapGQ03zMUWA0PMGaQyD61Q800Gbmiwz5y1n4Wahbl30O4TVlcl/II8i5/wC+G4b/AICTXCaha3Fjdta3sE1rOv34ZEZWU+4PNbXhT9oyKSOK08d+HQyk7Td2PIPuY2OP++W/CvXtI1Twb8QdO8nR9V0/WogBiyvcvJB67dxEsf1Bx7V5M8GnrFnt0synHSpG58/bwp5oL7SGx83pXsHiL4S2MxJ0q8l02Uf8srrM0Bz2Eqjcv/Al/GuA1/whr/h3LanpcsdueFuY8Swt9HXI/lXLOjKG6PQo4qnV+FnPdOSucdj0pjFpCMKB9OKum3lY4EbsehABOfavRtI8AW0Om211NGby6lbLo2QkSjBJCjBY/jTpUnU2FXrKkryMv4U+D01PVTcakkZgiAYQs2SxPQso5x7cZrs4PEWtrOLSHS1t7KVwtosQ2YUOynbuwDwA3fG4VdtNPjsMLpsTQyTMfNSBRG7nrzwTjn1qTV5IVu7ewdopZ15MaKHMWBncSSdvQe/517GHw7SsjwMZjoayl9xv6NJbSQwmK4V7lbdQ43ksR1698c80uoa3o2ma9aaTqOr20d/LMBFG7YZgw4HovI4zjNZvhrTry1nQwxyCKaORm/iwSvBY+uBXJeM/BV14nlm8RN5umX1x8ssEv72Jto2gleCpIHY8ehpSheTSOeNS8byPYljSQb1YZH3lPUVTsppp3njmjUNExGRwSMnB/Ksb4cXV1eeBbO61qZDc2azQ3MiMWyImYbj3Jwufesbwn8QtJ8Ra5PYWsE9tPOVNmZWUi5VR8xXHRsc7T2/GsHE0TO3UbZB8xC459aoX2jWl1J58YMMxPM0OFY/UdG/GrF4ZJbVwDtkjIfI4yAef0q5bR7reN9xJKjdmsoppFs8wv7WSfxSbO4tzcPCxka7iiAMGANrgEH5uB3rp11G+toAdUtRqVtj/AI/LNPnQerp1H1X8q32tlW+d8L5mASQBu9s+veq91aqZJJoC0NwcfPH/AOzL0P8AOtG2yUiCznhvrR7jT7lLyE87k+/kdiOP1wa434k+GV1Kw+32sZa5hTEikcuuOQfcVu3mnxrdm7ZZNPvMf8f1j3/306MPqD9alOqXkEW3V4FuLYrxqFkCy/V05K/UZFEdGEldHgXh3T9TtddEmmqrQ/dkEjbQynqpx34/AgGvQtXtUurSK2trhkvY5QQFkCysQD0U/f8AXgH8Kuz2unx3dy9vLEttK7Ms0TADDfxA9q8c8UaJq0Oqz2NxqmoSafYSebEXnJLZHysG7cEVumY21PZvDvxC1rQALfxDC+oWKcG5QHfGPfPI/HI/2hXqWga9pPiC0FzpN5HcLgEqDh1+o/r0r5Y0v4jagl/HY6vpclxHtVI3hbNwuBjJY8P/AMC/Ou2gtLZro3mgakLK+iAkd7Q4KZGf3kQPHXkrx6k1rGYmj6C2k0ba8XuPid4q021EGoWtu0gBEdzGoKznsAcgAn3wfavQvhn4ibxF4dW8mlZ7j5WmVlwYmZQdh47VakmKx05WjFKWpu6qEDDNRkU8mkJNAEZ3f3TUbA5qfNGaYHwfrnhiPzyu0wXH8Q2+W5+qnhv0rm7jRdSsbpHtw6zISUaAlJFweoH+GK+oGSx1OAG9toJ0ZAwDDcMEdj2rmb7wroWobhpl15WRnym+cZ+h579ea+ap4uS3PpKmDjLWJwngf43eO/Ds8Vtfzf8ACQ2QOwwXhxMP92T72fruFey+Dfj14H1qQW+pT3fhm8OQ8dyN0LexYDGP95RXkms/D64hdpZLPzIWJy0TeYgHb5fvA/lXKaj4WuFUpa/vE/55sPMAx/48PwrthjFI4pYNrc+tpPDvh6+eDWrSxtJ84eO70xlUbiOHKZ8tsdc/LTrzTry//cWupRMsEJjijhBiuW453q3U5GcjPXivjrR9T8QeFbr7VoN/qGlTITl7eQvG59Cp/kd1eneGP2g9QhSFfGXh221aFG2m6sgEmU+pQ8Z/75rroVoxd4o4MXhp1oOLk/kz1Jo7uFk3yXP9oQZiuEY7DJ7Y7eo+vPU0kcllOw8uO7ugCwMcUZCg8bt3QbvUE59qv+F/iJ4P8YRCPQtfspbgrxZamu2Uew3EN/3yxFaq2MNpJO7RXWmyzSbiQDPApKgEggb1Bxnkde9etHHRcbSVj5HEZHXjLmhLm/Mi8KW8Np4jtPsgMazo6OiAhX+XIOOmRj9a7DVVSaxmZXDAp94fSuX0CzvoPFFjffZhcWah4Vlt3WVI1IChmYcBixHHUKDTdc1/WdH1TUbBfD8+q6TAUAntpB9pQsgYgxHG4DPBHNcdaopVNGexl1CdOhyyVtSPwfoNwuj6hJpV9JbzpcSwxKWJRRlWztzgnBI5H41zGu+G9G0zU7HXYYXsbq3v7eUtafIsn7xd25fu9M88H3rqPhbrdrqdrrM1r5oiS8XiSNo2B8pAwIPQirHiu3jOj3TyIG2puwehwwP9Kwj1PQk7WK3xQ8S6hD4dhvPB6i7WaVlmngiErwpjsh65OQeDjH41P8IfFx8XaJdTTCOO8spFguY0+6Tt+V1HUBgOh6EEVt+ItFsYriO8gtxHLsMII7JncAPxrm/Bn2yx8c6zBDaQta3SQSXEudpUhHCnpyTgjtWbiuS5ope9ynYypu1KOZwVwGQ5Pp05/GpbuSO2t5JplZlTk4+8Pp614z4xvPEsPjGXxlpEr3ljDwICzRukKgB4yjYDKcHkc9CAa9Z8V6jZ6XozX15IYbQKN427iwYcAAck+wqZqyRS1ZPsjl2yKN46qcYYVVuLBNxntma3m6loxw31Xof50uiahYXukQXdpcpNa+UrCQdDxz7g5yCOuRUti1zJA/nENIjFT2P51C3Ged+JrS1uNbOnzWiiaciSTyEO3j/lq65HA7jn+tOeyt11KS41iKNGltwizQndbOgOM7f4eoznj3r0D7PA1y86bDdKNjsAA4Xrg+oqq+mw/a/PhzbzbSu5RwcnnK9D/P3rS9hJHj2pfD+O41HUX0uNUR40eKUDMfI5VSPx+ledSeHdS0PWJbwvc2jWjgBYpSrM3UYYc4NfRt5p1zZ37S2q/YEdMvNBGJIXfPVk6rxnJH51nSWtkZ72TWLaMmcJvmjJlgK4wD0+Xpzn86akLlPJdC8cXetapJpeo6Lk3DEb7ZQVUHtIp+Vh7jB+tfQfwyECeHmht2zHHLtAD7guFAx7dOleSWfhzTbHULy3tZ1gEzuI5Y3G4Kc7SpP6GvcfDOjWmi6VHa2b3Misqs7zzNI7ttALEnpn2wK3pamUjTpKdil21sQMIppz2qQrSbaYEeDSVIVo20AfIFnofi7SNNivNC1eO9t2iST7NL+7xlQcAHKHr/s/WtzQNNuL/R4Z7iaGO6b5mRAQAewJyefwrb8Mab/xINNm02+kgD2yF4j88edv91s4/A06ys7hUJ8pSvm8qoxyOuB6cV8pKTaPqoRVyrHc6npcZEkcpHAyx3Ln3P8Ahio73U9J1JQuq6aIpMZ81RknHuPm4/Gtm7mVQQrEc4BGcg9+azru0gmAd7dFJ7xgg/XA4P5VkkrmrZjXvg3TtTUTadexyt97a5ywH1HIH4VxPijwDNbkTzRmGNONwUkc8feX/wCvXoEmnhZWlt5BuQcE/K6/Q9/0qaLUtWtIj5u6RP8ApsM/hvHf65rWM5xejMpU4T3R4Rqvhq6ULKqh1BIUsPmwOnzj/wBmFbHhb4nePvCOyG01iS7s0xi11D97Hj2Y8r+BWvU7y40O7t2+22MlhcZ4mjGBn1yvX8RXI6z4IW+V7jTZrW6J/iaTaT3GSuRn612UsY7+8cdXBpr3TtfBfx58LXep20vifS7rQL0MM3luTJAxyOpX5se3zCvY9B17QfFMmo3uj6zZ6kWKbzBICQAu0EjqOAO1fHsngjUodQitZEkgjlYCQsmQASATkfK3WvoTwtpPg/4M6rc2wi1O7TULZGl1P7KJPJZHZWjIQblX7p4BFejRqqb0PLxFFwWp6V8PPJGseIbSQod1xbyMjchg0QH4/drz3xBZ+JLHw1dyWOufbrSW2kZ7W/TcyDBz5ci8jHYH0rrPhne6R4i13xDe6TqUV1A8NoqyRHcoOJeo6gj04qPVlNx4ducqoZo7iMhemQXX+lXH42ZP4Ubuvanb6VpthNq15HDbShEWVm+TzCpIBJ6ZA78e9UvDV1bzeJdRjhkVzLaW8isnzKwDSjqKkguo9X8J6C00UUm+2heVSAynMBUgg+5HWs/4faFpumeLdTbT7VYA9nFJtRiFBEjg4HQdRx0qbv2bHZc9yDxbYx3FvqFqv7uNwyjyjt4xnjFaNv4ebVPCem6VqUg1CxkjEs7SMQyfLmMIQQVxnrz3rB8W6veaXrWo2tzot1cWELhVu7bEhGY1Pzx/eGN3UZrqfAV7JdeEdDmmUrJPZxjGMZwgIOD14pvXlFqkzD8H2tl4Vutc8P8A257hN63NnBcuFLFozuUNgdSvX8feqPwv8Zaxf+Ib3QPENqttemNrq3BhMe5QQGQjkHGQQ4OCM111zpNhqWs6pFdQLIz2UTc+gZ/w64rm737dFr+kXWnCIzAyxBXHHzpk556YU8UnTV5BGpornVQXll/bt5ZrdWrXyIrTW6yAugJwCVzkDAHNW2lZruKEICrq2cnoR7/lXlN1pK6b8QNJ8ZSXhsLmfU1+1W8p3rtlJWRVbg46HByBgelb3j7xw3hjxHpypZxzaVOoee8DHA35XKMPlO3gkHkjp7y4u6NE7o7sKY5ccj0z3/xqGXTbfzJJ4FEM7gbmjGN31HQ07WGQWyedJEkYdWWQuFUtkADn1zxUlzIEtnmjBZkH3fX1paWGrnnGsyzaF4v0u08rZa6xerbEWqiPy5CeZD7EY49ea9jEW0BewGMk5NeY+NYbCbULDUNXeKCDTrhLm2ka4Klpey7QMt9BnNem2NwLyyhugjoJUDbXQoRn2bBH41thluRWa0FKUbRipDSGuowIyKQr7U+gmgCLBoINPzRxQB434WtrN/DentbtKh+zjasq5J6jr0zWJBq2l22o3GmSXccV3HKwMbnZkk5yufvde2am+H93LH4R0yF5MnYwUEZB+c8c0eKdGW7uLVlUFNQ1BLd0kAdIw2RuCsMdR2x9a+VpU/aNo+lr1lSSdtyteQu+pIfuxyHc5I6HHXPvVh4TkHy1cDIO3+hqvf6fLodpqOk6dclYY2VoLW3QPNkpGzbS3TnJ2+hrCh8UXlvNsuWikccFJlNtJn8cox+hFJUpSu46jdeCspaXN64s4t7+SWAxwpOfzqkLeS3dmC53HJbP6Ve0bUodUla3t7WVZlUO8cy7SR7MCQRx2NSjyJELr8ybjg7sj6Z71LTW5qmntqY15b2d1CyyRLGcZLxrjj6dP0rk9X0xtN33ljeqjKCepjbH16H8cV3N3BtLTRKNrZXC9jXM65Z+ZbypON+8Fduc4zRCVmEldGZ4d1xr3Q4bu923DxSbZVBGSA/cZ54xzXsXxts44dcsJIWcR3NrLLtzwGDrkg/RhxXiXhvwzp9vot8RqDWV0TJHElvJvMmCCAVf5Sfp83pXrviaRtT8IaJJaw3s76fAITvBeUqUQOcAkt86g+uK9PByTk0jycdGVk5GJ+y3JdW/izxlbwxvJHtikbC5G4GTGe/PNavjK68TeH9N1XWrG7stX0dbm4laxmj8uaJWdiyxyLkNgk8MPxrF/Zi1CO0+JvimzlLq9zaRMgKkcrIQcjt96u38eos/hLxRjlWnuXUj+IH5sj867krSucL2NP8AtTTo/hj4U8QXFzBBaxxWTPM5wEV49hBPplh+VL4W23Xjy3vLW5iktzpsuSj7lkXzY+hHB6/rVH4eR+V8EPC8vE8LWcCPHKoIwzhCB9D65rmfBdlbeGf2i/sel24tbHUdGnL28YIiWQOjbgo4UnbzjFSpe6xuPvI7fWip129Rgyyh0MgbvlRg/TaBUPh6KPWPhfplkZZ0K+XBujYo4Mc207WHI4U1mfEfVNV0nxVPeWvh+TUtOe3ja4a2mUTRMm4EhGwGGADwc+1aPwzvdP1L4aWmsacHSB5ZrhHxtLYnf7ynpx1olZxiJKzY7QNK1iz8Zz2t3rct+raaTbvOg8xQJFyGcY3feHOM1z0Piqyl17S7Oa2u7C9+3IqwXMRXeCGUlGGVYYb1rttUe6t/iBpjWoJLWdwrDj5gCjDr9K53WpI7dbW7cnbb6jBKSRyuJ1z/ADIrTXmkiOiuW/FEMUluzTRhoxMkhB7BZFJ/kak8daDEml39vaKo+1RlSrjcgwu0ADtwKxvihplxNcaxeWOqXVsHizJEMPDIFQZ+U/dPB5Heui8YajHpVtbrNb31zaPGHNzDCXWIY/jUcjOc5AIoXQZieM9JvvFnhvTbDUt9owjFwJY1DRE7doV1J5OOeMYqxpmuXFl8LIdQmZNU1CwjMcqw7iXZZDHuYDLY28k/U1o+Gb4aj4M0u45Ie3BXr0X5c8+vFR6No9t/Y088KBGS8ld9hwScnGfbDdKlRXKh8z5mQ/DzUrDxRqei+JlsokuY1ns5OQ5hkCZ4PocZB4ODXp/evMvAkV/b+I58+QbF9SV/lXDB2gwP0HJ7mvT8V0UlZNEzd7MZSEU/FJitDMZik21IFo20ARFaQrU22k2UAfPvgaKaTwpp5XJ2s3U9PnNdJqrAWmnSbFcJqlsc+mZQD0+tYvw8F0fCcKTyBlEsqj5e244xnP8AOuK+JGva1pfjq2jsNSuIrZ5oN0L/ADRMVKHOxsqD7gV8xhHeb9D38dG8F6npFzD/AMV/OvyKBLbsf7xzCAf5Va8XaHYarpzw3VskoYYOeD+fWodWmtYfiPiTaJZEtypPUA71/mBW/qMR8r8a9HAr3ZLzPIzNtSpvyM+18K2C6Slvptvb2byWLqsqR4ZX2feGO+eec15bf+C/EmhzG4tFiuRknfbSG3kPfkD5W/EV73paEQWg/wCmLL+lUbiBZNm4Z+YU6FOM4y5ia2IlTlFxZ5ra6Xqmn2sUmr7ZhPC7xQkKskZUr1deCDkdv8K4661qO5VbeewurV53EYeRRJFuJxxIhI6+uK9g8cwR7dIkkzgRyAADviM/0rkdQ0a3jXxfIsQjZIrVoWC/cBGWxj1K54rz/ZRfNLsessTKPJHucVoMV43h3VtP228lutxIrxRJlwdvQ/zyOfevWbf4cJOJJNKupdBgvrC2kklskQuZ1VTu56d8gDnJrzbwJDF9i1lllZZY7mQ7wuC42jv9a+i/DUqSeHtLYrhvsUWSp/2BWuEl7zFjU1FHmN7o/i7wxqVveanqVhrVs8gghu4LFlv1BHCnZwQSBnoMc1k6/wCKNNv9LFqfEEGkm+hZJI762Lwh/ulTKnCOOOMn6V7XfRQzR75Uim8sh1DqCVYdCPQ+9VY9F02OyNn9ghe1ky7RSDepLHJ657mvQVRnm2XU89+HUd5pXwssPDt/eWt41rwsto/mxtGJTIpVgOewxWQNX0tvj54VvLa8ilSeG7tGMbZKlo2IBHUcjuK3NT8B3Wn6xLP4bmh060lvYZzbQKBHjaVkLKNue3GSPas7WdE8U6E39sXraJ4ittPbzIpri0MV7bjOMoyg5IBPGOfxqrpoLa3Or8ZRI2uybQpE1iucDqQzjn3wRXJ/AiAL8FpomRZ41ub1ZIWGMoJG3L75B6VfvfFGy4n+2K9hPalGH9pwYjlRwNr/ACHcB0GSOD1FM+ENvPpXgvVNM1C5spVnvria2ktJhLG0coH8WByDu60Ne4khL4ncyAp8K/G3w3YWdxc/2Pe2k4FpLOzxxSeWSCm7JUYGNoOKg+IviQ6P9vt9V0i5h0+4uFFrfxOssbF3DKHAO5DnjOCOOtXvEF9Y/wDC3fA9zHdxOUvGtZNrAkboGXBHUckfnWf+0JaRt4N19UVdkU6zLt6dQ3H5mrv77t2EtYq52ni6JTPe2HmKTLbMyqX3NtbcM+uMir+lNcXHhnSp7jLM2nwsHByGOxc8/lXI/FvQ7O+0E3e1XvYtKM1leITHNCcZ4ZTkc4OOh9KueEtS1q5+DPhi60+K1e9/s2Mul3uVZgqgMAw6E8HdgjrxTi/huTJXuaFhZwah4ChsC08f2a7lRWhkMboVlfkMOehHFJ4Wt7yx8Oa4yzXGpXFvdlgJCqNIDGhAJAAzhup9Kg+H/iPT9W+HF5rdxEun/Zb6f7Urvkw4cZ3EdRhs59Kt+FJ47qbXp7K7iurOWOCT91IGU/KwJBHHRf0qdLfMfUb4B1JrzV7iNrO6tTDe2rMk8e1gxDL1BII9wa9TxXmeiTJbeIrmAjmSO1lDe6XDKR+TCvUSnJrop7siWyIsUYqTbRtrQgjAoxT9tGKAGYpcU7Bo20AeAeBo4LXRJbFi8ssNzIjE7hgjGRg4P6fjXDfFvStW/tuLULWwvZLBWT95HEzRqcDIJA4/Gtn4JTTDwz53zSRm5YO2CQpwvetbWfEV1putTi3Fu7bUJRZJI5gCMA5Rjkcf3TXy9CXs6rPo66dSmjZ8Slk+IVhPwPNt7bHBz/rJMj6c12l3Hu3Ka84XU59QniubuO6L253qzFJcBfmOcFGP5GtwePrOaI/atPuAOhkt8kA9/lkCn8ATXbha0KfNd7nl47DzqqHKtjvNOX5bf2LD9SKqyqFI46MKq6T4l0ea2t5I7hok3dbiJouvuePXvVtpoZELRusseeJIyGU++RXRhpL3jixVOVo6HOePvMXS9JMbYO9l56fdX/CuMsPEGi+Ibbxn/Zdy7uNOj3wujJIhQSg+2Mkcgmu4+IsefD9oygExz+mcfIef0rw/4Nqf+Eo8cQKQWfTZjgjGSCa5I/8ALxHpNJxpyNvwCyq2sBmiw9wpwpxgFT/hX0J4fSM+F9KI72cSq4/3ABXzp8PzJ9q1LcynLRsctkn7wNeyeJLvXofhfZnwmbcaoIYQPOH3EywZhkEA8DGRissIrzaOnG/Ajp7OaWS3YyshPRgR1qxJdpF5O6YxbiFUNyGOM4/IV5P8DvFHjA+Kv+ET8X2tzKZ7eaa1vH2ZygBZWK8MOQRxke46dN8RfG/h7wrLaWurzymeZElWC3hMkiLuILkDtww9T6V3OMo6HnJpnbPIszqzRKwwQdvX61FLbQ3IaGbaYnXo4yCfxpmmX9jrWmWeo6dcxXNpKm6OVDwy+oP8x2IqDTpZp7yaHzC0eN0Z28429PzBqrisTW9lbNd/a/sytM8IhaTrlASQPzzXE+LvA/2jU7u80B00yaWyZcWw8kyzBsoWIGcdQcEda7TeLe0kuDt/dnexHb14q0k4mtRN8sgLdcY4qkxWZ5lr3hnxBZW6a3cLo2rmyC3QjubIpJCygEmKVcsMHOAQTXO+MJ7fxf4YvrWG4vtOinDQzzz6bJJEjgAjcV5Q9PX3r243qee9quCQduxhntTbJYIlZI7ZY1di5CAAE9yRVKTFZHl13cRz+CLJJLpdRkj0z7IZ7RTKshCBSwAGSNw9OO9T/B+8+0/B/QbVldXtvMtpEdcFSryDoeR2rXl8A6bJrN1cG+vVhnBZIo52i8ty5fcpByMZxjp7VhX+h+JdN1VrOGW41S2lkCwz3EwSRQYyQCygcBh945PPSqUlZBYPgtbRx+GPFsS5Elvrk5Izxjy42HHuM1T+GVo2nfE7x3p9jCsVtcW1tcGKMBcMRIpIHrz+dUfDF5N4L1DV7XVNPvLGfVGWaX7VOJopWG2P906/Mc5GQy9K0PBt1cR/FPU/EGy1fS7nTvs8s0F0soSaNwQGA5XPI5H40N6Owuonh3VNUs/GOsaDql0l95emR3NpciERyOonUkOBwSMjkAd+K99l+Usx4Gep4FeASzWX/C0p7fzIWa58M3Ua7Tlgy7WHuDhTXyzqt/421SVlvtSu58Mebi8lkJ59zQ6qhLU0p4eVWPun6H6n4j8O6YpbUtf0qzA6+feRp/M1zGo/GL4XWGfO8b6S5HaB2lP/AI4DXwOdC1SRt0txbr6kRA/qalXRZ02iXV5VKjA2MFwPTipeMj0N45dN7n2pd/tEfDOLP2S71TUCP+fewfr9WxXO61+0/wCGrFC0HhbWpc52md44VOPfJxXzJolitkkqJLNO0hDFncnGB71YuoY7y1mhmjDocHafYisXjJX8jZZdG1up7HeftbTvM32PwzplvFgY+0XzSMD3OEAz2rHv/wBqTxTK5W1bSIQDgGDTpZf1Zq8oj06ziOPIt0PoXUVOsUA+4sPP90M38hUvFu5rHLY9T3H4ZXCx6LcwktGHuJCE2kLj2HHH51i+OtIsL7xCktzbxmYxR4flWx83cc9qtfDaRH02WVXkLfa2XCMcAYHFYXxdfU08Q2ctjq1zbgWg62aSJlWP3iDkHpXl04N1bJnTUmo07sl0fTb5LmJNN1/VbTfkAPN5sa5GOQ2cDn1rudE0/wAW6PPJp9vd6RqNuzNJmVJIXJ7/AHdyjgelcX8HrzUr7U7mHVvskkcdsJbeeGNxvBbaQynp09O1WdJ+OXg+TVFXUF1HTXRmikDxeYueQTlCTj8BVVI1OZxSuKnKnZSbO1utUu7KRv7S8O6natn/AFunn7Sg98ph/wDx2m6dqGl3gQ2muxLIDkLJ+5nUen8L/nVvRPHHhHWEC6f4m0uaVgCFNwqN16bWwa1LvTbC/gD3VtbXERO0+bGrZ46DP+eKxvKPdFuMZb6mPrN3q0lotnfeffWh/eRypKrbWAI5Vtpzj/bP0rF8N2/hvQNUvdRgRYb67tXtrsSSvEoJ6nEgK578Ng5pLzwbocEl++nG909VRiBa3LoOMn7mSp/KvL/J1SGaT7NrcjSMSClzDn2xuXHr6V10anMnqctWilY7vwjaLb+IdRhlnVt0EMiSRyBkZcn/AOv3Ne2aLYW13pPhfU2YtJEZINpzj5hJk/mB6188fDiaZNU1CG7W2tibFACjZU4kHPQHPPevfNM1W10L4X6bql1FcTR20zN5cSje7eaVAXOF6PnBI6VphVatoZYu7o6mXrttqdt8RNEm0NkW633CIjKNpzCxOeRx8vTNU/HejWviHXLiDxBpFvK9mvlwTMCGeIsxBHAK8k9Car2nxD8L618R/D0NjcXUd19uwbee2aOTDRSKTzweo6Guy8XRM/iF5lDNG1igXI/iV3z+jL+der9s8vXkOW+B+oaPoNlrWhq8tutrqkkkYn3EIhjjy2W6AE9/WuU068+InhnxbBrlxrEWr2M91FDdwtMyoUeQKCExhSu7IKn8xXovw90ex1C28Ww3Vqkjy3iozDhijW6YBPpla5HxDZ/aPBUe5ipWKCQFeMEFfTr9KSgm5FOTVj0vx54jtfCeh32q38EkkMFyFVIlBaTcSADnhRxyazfhb400nxl4YmlsG8ma2YJcW8jBmiYng5HBU9QfYjqKZ4pNzpNtpkN1qEb2jSm3uprhhl32syHJIxyCP0rF8JSw6X411K3s9LiEWo2kLPNb7QoMZlJd+n04yelZKPu8xTlrY7USJ/bzokiGZVBKEgEYJG7HXHvVs381qUW4gDqzldw4xxXiXifSDFrk/wASNF1rULWQzi62XEQIKF/mj5wQMZAByK3PjZ4q8UaTe2DeGoree3ctI0m0SFiGOEwSOMYJwc80ODTQ7pnq100ce95CVRcMM8gUr7JJQQeSMjaciuJuPHVpb/C2x8W6pavarc26iSArubcSU2DPqRwTjjrW58P/ABJpHinw3HqWmXHmxo2ySN1xJG+MlWHr+hHSgVi7qum6dqtv5V9DDcZQxtkYIBIyP0H5Vy3inwHpF5dR3+npFpmoq4Y3cMYVyuCMeneurtFyJisiy7bgjIOe/T680KzPdXELZwnTPQ5pLcDhZvD2vaXDZanFd2upGJEjmgms1Mo3YRjFKCGGc87ie9fM2uv9p17UWtNMaNBcyFIFkZti7j09RX21G1vGRbMwYnDYJwcZr5H1TwJ4wvvEV+1pFBFALyUwySTqDjecHABIonT9pozejiJUU3E45WkaQIIIlJ9UyR+fJprXFxGDgbeOoTb+mK9Esvg9r9y5l1PXrWLccsIw7E/oBVz4r+B202xTXrG3ijsrVIreRM5BHRHHcnAOc+xrGeGsro66eOlN2bseWxTzNc+W8pkbbkbTkD9av2FlcXmpQ2MMRke4YIikjlj061m20h/tDzIwEIjK5XitfSLxrXU7W7jmZJIZlkU7Ru4OeM/SsbK9jpUnbm6l/WtFvtBuvst9ZiCcIr7DtxtYZBypParXgXwv4j8ZS3Cac+lW4t4Vmk88yNwTgYwOea1/iVqR1NtB1VZJMXWkxhmlADMySSISQOM/LXQ/spSs/i6+sxtbztOYDPQ7ZENCppVeQqVebw/tE9bEvw6t/JtrsTTAslyRtTls98H/ACKd8QbGOSa1uI5HLbCQSxyOeR/KneEXktxfNbp55+0hdgj27RyMnGPzNW/EcKyBVaaIOd3yFlUnp0zy1cVG7qoWIS9izmvh2skXiXcyO7GxZdxfAT962Djv+PFZGqfDBLyW5uXG4NM7YaJWwCc8e3NdH4VDWviw20gZPMsnbdyCmHJ6dSOe1ej2drtF3A3zAoSME45CH608TWnSqOxhCEZ0kfMfhTwnbWfj+0hnt7d1MTFoplLIeXQ/Ln2rlNMudY0mcro/iDU7HD4VY52AznHQED9K9g1eJY/ivpXykq8hjIA7ee4/rXkZa8W/vFt7MXC21+/m7jhlTzMA4/OvToP2kbs46vufCd58PvFPjy810aLqWtCe1YiOQzwq7MCM/ewG/WszxRreoWnjC/t/s0M4S6aNFjkKljgDuOTW9o9sbX4jND8q+XIvX0OB+PWptZ01JNb1C5NuqSDVUIkHcEL/AI1ilH2rVuh0OUvZRk31NXwU3+nJJJCU+02GSrfw5ZSQeO31r2fVts/7Ol+N25VlDceguENeLeH1aPWbeSSIkfYnXcmeMEf4Z616v4Wv7nV/hHq2iZSaeVrhTBFGd+NqvGR9SpFY0H+9uXiV+6PGfBTRH47+FY5FLR/b40Klv7yuOteu/tMPb6fqOkmWG8dpbaZoJIrt4mt2Vl3FdpBORt4Jxx0rxmGHUdF+KXh7VLzStRt0t7+2kkEls6EDzB1yOOCa9W/aav7TVtR0e3tmmMti9zBLkYH7xEZcHPP3TXqTeqaPLitCP9lG/wBa1G08Tz3OoXF84uLbYZpf3gGxsDPfoRk1wfin4h+INLmvNNntYZbVrplhAYb44g5AUrwOw5yeldr+xnKvm+JbbcpJis5ACeuHmU/0ryb4uW0lt4vvY97bVurxcZ6bXfFVF6sTPpb46XUd38NZbsvEhWSK5zjrhgrDB56Ofyrzf9lS4gOp67Y+cpLQCRVjYHgOBnj616/8VIUn+Fcl4h3N5VpMpK8jLx9PwNeMfs2Q23/C3taOxkdtPm+58udssfB9fvVKj7rYc2tjD+KnnWvjjU7Vpp/IF9IY4xIdgVjuGB0wQe1eo/ETw/aWklvcWMbRwT2W/HYMCMHj2bvXkH7Q/m2XxA1ZbfUJ1uA6BM4II8lSuVxgcdx1r1f4n6lrOnfD/wAO3lrHZTebZRs5llIynkqSAccHkU4v3k2E9Uct4wt9Ym+CMKySQXOmy3LxiIgh4GEsjBlIIIOR0OR7VP8As6auNF8HeIIGt7h4d3nS3S4BjPllR9T0x9Kk0DVl1b9nuS5urWWNYNQmwqIWZiJeVBH3s729+Kf+zdc2lz4d8W6VDMJZWiUtHtIKbhMgDA9CePzpdGPoW/2f7yx03W7y3TXp5kvrPzXhnAC+esijcD3LKfqehzgVb8I/ErWL3466h4QvLSE2LTzRQqI8GERhmV938QYdvcYrk/2aoIrnx1fWdxtO2xYxhmI2NuTIH4A1i+EtNeL49/2XDcPaFtRuIVlRRuTDOFx74pPcaTse8at468OWHxGtvCt15qXkkap5uAEDuAUQknOTk84xk4rIibTm1+70WO/R9QhldmgZSjEFiRtzjdwR93OOa8t+LH2nT/jbbzyMJruG6tvs5Xgyj5Sgb1IBxk/nWqnxLmsfFV1oPiuPT/Ia+O6O+TcLUNlsrKduMZGKpWW7J1asken2qR4/duGAJVtrA8jgg1gfElru5+HHiO1hjnhktbOG6SdXA3hZMEccg4DcYx+dSwXGmeILJD4f1MyxoVIFrdi4GB2IDb198mrt7O0unapo8mnXM5urCS0jl8yP5ywyCwYjGGJ9eOfaqTFax8q3F7bzr5lzBM10rcyRkBCp65THBH+yce1S2RHnpcQr50KSAZIO0nqA2OmcV0mrfDfxbZO/maLNOYhuLWeJhx3IHOPwqnfX2mXVxaRX2kroUqApdz6bE26YdiYGYBSOc7SAfSoqUoz16m9HETpaboh8ReINR1oWsdxb6LZRWkZightVKIilix4ySeST1pPCGv6t4fna+0e+eyu8PGJYcZ2k5IGe3Ar0rwn8LfBOt2JurLxbc38ageZ5MccTxk9AysCVyfWuqtPgt4KhO6VdTuD/ANNLrH/oIFZfVm3zN6nT/aEUuWMNDD8LLGEvmhdzmYhiy4x8zfw/zrA+LlxNY2OlstpaTiRpdyTKzjjbjacgjv0pPDur2Nvc6oqyoGEvmERnfuGSR+A5qt8TL6HUNH04Iqh0diWCY3KVGDg8jp0rysPFxrJnbiJp0miH4ZzLe65E32SG1YQzpsiyVO1l6biSOte3RFv7TiBYkGIgkjBzhOua+ffAl1LY6lBdRKHZZLoBfX93G2Oor3/TJhdJZXq4xIgbg+oFZZndVDPDW9kjxzxpbR/8LE0ssSu2WfkdiJ0/oxrttH0Pw7HoV/ealommM8jz4uGtlV9oOVO4DJrifi0oh1/7Vwwjmu2U9QCrQPXtsl9HpmgXUuoQ201lbWkkk0TjeMhcjjr+XrXo4Rv2cfQ4sT1PA/EESW3xWcLxmOKQY+tbvieTSY7GVBexpey3MMkkLuAxO9QNo91A4rF8WTPcfEGzvliCefp0cmB0AO7p9KpeKtsvjWOOXJRntm4OP4gP6Vol+++Ro3/syfma1lJIt9a5nXiGQAYHYtjI/Cuo8Bap4r0O1vpdH8LQ6vDc3A/0ia/WBUKgAjaFOevtXKQSRf2hBIWYkecu3Iz95jj9aveF/FlxbRy6Np+jxXtxJdNLC0lwEBJUNt4Ukfd9e9YYWk6lZxSNMZUUaSbYnxC0Hxx4o8TXHiEWEFlLJbRRrBBf84VezMoBP4965C6tfGyloNTttZl8krgyxmZFPIyzDf2yBXqkfxIvGtPK1DwhqkKRv5btAyTKrAAEc7TmtLSfH/gqa18ubUp7ArkMLu3kjxn3wV/WvUeFnFbHk+2i+p5L4E8aXngXWLm+0/TbCV7mEQTI8jL8oYkYUkYOSe1Z/j7X4fFWrXOqXFstlJcM0iIrblRioU5zg4PXp3719A+X4J17TWFrquhapcrIhW0MscrTAt83CncOOcn0rjNd+FWmz391caSLGGPCstt5Mi+XkckOj5OfdT1rF80GaKzO58DfEvwZ4p8L6X4R1LUne8e3gtJIHs5MzyKqjCsvHVfWvOfgwPsPx4uYIpVeCSG9gEyn5AQyYyfU7Olc/onhLxn4b8b2+oaHBFHcQQtKspYTlBu2HZ5gXJ56HsRzWd4n8C64l3d6jJHeedLI08zPZSIN7Hc2DGZExk+1JSavfqOx6H+0X8P9WZr3xsSjWWbYOjKwkztWMnpjGeevStfx1L/a3wY8INDIA/8AZibmU/dzbqOfxB/KvKPCHiqGPwT4m8L3UerXmq36i3gkeVWt4AjA4AdhwcHOF9BWfq/jHxdZeHYvDt7GUsYY0SAfZNmxUzhQwAGPmPXNOM7NXFJXR6x8KZHm/Z+1u0RuYNWJyQONxgb/ANmNQfs4wLP4o8XRT/69rSI7g208SSDgj6ivOvh58TYfDHh7WNFuNOnvYtSk83es6/u28sIPlAwRlVPXtXQfBXxzonh/x9eXuqXq2VneWnkymZGcq/mBs/Ip4xu/SrclZis73If2fbVF+OMNsk0qJ9juTtJyGO0NyOmeGGRUviCbUbH9pG2Nu8PmJr0cONm3AZkGQffPcHvXR29p4b8OfHLwnrPhu++16RqlpKwnZ8AZWVC2WA+XOAM9wa5v4yrJp/x1t9bLDy/tlnc7lbI25jyfzU0r3ZRa/aYml0v4r2d+9vOVAtpGKlcFlYgcZ6bQOnpWF8Z4dvxV1aa3hjlWRopdpDEEGNT2B/lWd8Sk8VNfanP4ku0ungu5UikFyJcKjvxx93t8vUV1vxshtpfiWZ2VXFzpltNgnnJXGaxr/AmdeD/iNeR5tJHYPc+cthJbzg58y1cbgf8AgJDfpW9pXjjxZp7xQaf40nuFGf8ARNUVZ8ccD94N1QXNtbl/LaVw54VXYOD+DZ/Sqk+nvGDEdjH+EKxA5/2WDL/Ksoza2Z1VKae6O+g+K2sWckLeIPB0U5TGLrS7loXX/gD7h+AIrbb4h/D/AMSxmHVbv7FJKADHrmn7c/SVd39K8kaxe3JkHnw88ooZN312lh/47Uct0xO2VfMGMbXjVv8A0HB/Na2VZnNLDw9D3Pw94N8OtqUet6AokaPkPomoBwev3kBP15xyK6PTb7xNZ27W41LTtddOv23Npcr7NgFW+vy18wiDTVlE0VqbOfP+stbjY/5Haa6fSvHPi3S4vLXxjNLCvAj1a2WcD0AaRc/rWirIxlhZdGVNH+Ja2u+WfQ7Rwx4VuQB3wP8APJrYi+I3ga5t5o7/AML3KCU7gyOrlW55GR6HGK09e+AVzB4ostHh8SW0kl9aT3CSTWpUIYmQbMKx7SfpVPUv2cvGkTFbXUNFuwB2meM/kVrT2Eexh7WXcyl1bwFJMkmn6xfWIEhk8qa3UckbWAZRjkY5I4wOK7jSPiIIRawRNpd3bR/KT9o8uTA92OD+Qry/xR8HfHnh+wn1C/0gNaW67pJYbiOQKM4zjOepHaqF18O/HWng/aPCesKF6kWrOP8Ax3NZVcFTq/Ei4YqcFod18Sri48QQyzWdo3nyvcuiiRGTMqIoXcpIGNnU11PibXP7V8ItbA3Ed5cxbJA0eFII5GQTn0rwK8s9esp/LkgvrZ1H3XjeM+vcCoY9c8QWwKpqV3kdB5xI/LNOGH5I8sRSrObuz07xHdWv/CRaNPDKzeXpAtpVCkYkCt6j1qr4yOPECXA4/cxsDj0Zj/SuCTxV4gBBnZZsHI8yEN/StKLxxqnkCGWzsXjJ5VoBtPTPB47D8qXsZKakX7Zez5Dq7yW3g1wwzFQVuJMqo+Y7wCBn8c1heHdQ1Cz8RtJpHkzagt4q28VwxEWSABnH+9+NRL4+tZLgTXvhzTZZlIxKkQVuMY5H0FJ4f1TRNT8eWr2uny2gvbqGMwRklUJYAkMTkeuB3ow1GVOrzJjr141KTi0ep+H7r4h6Tq9rY+ILbTr21nEZlljfa8W99u4AKM8noeffius1GztppFaa2hl4x86A14/8HIfE7fFvVtP8QajqFz/Y8MySpcTbsP5gCE88nkn2Ne1XWGUYINfU5fzOl77ufMY+yqe6uhzd74CGqQJq2jah/Y93YeY5MS484kgKDwemP1qG+034pWcFtdWk+kXqXGY90o2MxVT8rFdvoecVq6rq19pen2txaxPJbG+MN7s+8qMcK2O4DYz7GnalqXi2604RaTpdtd263XnDzZTG2QpU44Pt+teLmUVGuz1cBJyoIydG8R+ONHvWufFXhSdpo7No4xCWLSDzASPTsTn04q/D8YtPml/0vwzq9t5chV82+5c+nBya6XSPFLa5atq00aade6axiutOnIEiOuCec4Ixk57hhWFaeOfB83xAu9OvgI7Ryqj+0LRkjaTaCGBdcDIAwTjNcDsdqTC18WeA0XdfTQ20F9cSyqLm3K7SzlvmDDjrjPfFTxWXwz1pnntbnTd6sNptpjG+PUbSKXxvpfh2x8KXd/qllpqRT3IuLOSaJFHBXMYz2IyMVy48CeENQljvLeERW0qjPkuNqsV6jr/ERS5UM6HWPhv4d1p0a1v2kiaRUO/yrgYIyMFhuH51x/xJ+EL6To82p6fNYiC3jLOCskIGOckF2U+/ArSuPBAudKsb3TdYubSRIlhNvAxWMso5cgEc9f0ql4h0/wAeWekamreJk1PTrZCk1pdLkSxsgIPHXlsY7Y60uXQEyh4v8BePPEmk6Tdai1nd2tjbeTZvp6RGMQk7uApQ4znrmuNuPBHiuyjG+J41GHBkWRBjtncu39a9L0Dxf8QtK0PTtOtNG0+90xrUtbOjnzCgYgjHPQ54x0q9P8VtVhtNuo+E7uMKhRigzgD+IE4OfaizBnj9yfEVxFqEl/G17NctmWSEJJ5pP3nZoyTngc9+a9U+H/j/AFDxN4U1vRNa0nSLeKw0oxx3Lysk77VwqhWPJ4zmrMfj/wAA6lFCNe01k2qRILuzLA5HBzg9+a4Lx7pvhP8A4S+z1jwvJaXFnLEqxmGQNscAhgR1HUEduTUVL8uprRV5rU5n4hBMaW0qbl+0FGZWIKg49PpVTTRew67LajUrlrSGcqY3bdkBsDrz0FW/HaiTRo2O8mO4VvlAJ6EeoqlDeRDxddQ7ZAzlZt3GOQG/9mopq9M6cQ+Wt9x06eJl1S8utLl8N2djcQsVW4tbhirbT/cIxyPepTdeHrZdviHVjp/mtiEtatMjYHOSvI7VgaZ+78SXYDB3Mjkg54BBNP8AG0Ky2tm+wYWY9v8AZP8AhUWXMkCk1Bm7PpdrJcLb2M0U6ySbYpImKJID0OD0/GodT0G90+VY7mFrfzBld6gBgO4KkZqPylk0I4B5tSMD/drI8ERlNJMZkkZVYYDuW6jtnp2qOjZ0XfMo9z678RSPH8QvC7ttedrW/j3DgciIg/T5DXVl0jBU5JGCx7knvXm/jjUIW8X+FILGSWS6S4uSZI0yMvBwNvbBH0AFdJ4bh1yS6v8A+2ECg+WYD5nmKVwAckYycg5B9a9ZM8OUR3xPXzvhv4iVVD4sJW4PGVGfx6V0iDciv/eUH8xWJ4+j8zwLr8O8knTLn8P3bf4VraY/maXZyZzvt42z9UFUSTuqkDq3HOazL/QdDvsi90XTrnPXzbVG/mK080jYAy3A96Qjy/w58N/A+oHXY7zwxpztBrVzEhCFSqZVlUbSMABuBTr/AOCXw9ugUXS7i1B/54Xcgx+BJFdV4TZV1nxXEvIGsBwBz962gP8APNbx37vuhfrzVBc8U1v9n7wJHA07alrNqmQuQVl5PTjYTXzzr1ja+D/ihJZWFxLNb6ZqMbQyyRlHcKVYEjGQfwr7uC8fMSTnvXxv8ebRD+0beW7Eqtze2RYjr86RgmpatsNEXwz+LUnh34ya742vILe5g1dp2uk3CIMjurLtJXg8L2HvXu2n/tAfDvVlX7f4dlXPUxiCYD/x4H9K+dbrwq0Xxh1fwujqFeF1ICgB0MatggdBx2rSPwwa1tZIWs4JlfJUkkFD6qf6dKxba1TsaOMXuj2f4leIfh/4s8Hy6f4VuLzTNSNykuY1e3MgAO4E52kdOO5FcIlx4/06eK3svGuosrqxTz0ikTIAI5ZSec+teVeNNJuPB+kpNDC8E0s6qHJDqFHXgj3FYFv8RvEkJiP2uImJCEG0qAAemAcfpWNVVJvmvc0p8kdEj1tNY8cx6k2sPrOnXEksimcSWgCMR8o3YK+gHStebxjqlxNqd/qvhfw/qUOoQrbziG9eNcKCCcMG6/0FeKN4/wBUmsBbT26FC/DK+D646YxkVqaZ8QbhrR4UhnR4mZ2XepZwfvADjNYuFQ2i4G7deLNSGn2djqGnyXcduPLjbzw7YTCjJPBIAxmtmX4gaXFpt9BJp99pqXm2SGOKPcsWeJOh4JIzwO5NcY2sWMUEkl3DNEzhZV+XIZXzgjGfT9Kin1DTXZVF1GJcDAKnH5kdapLqJ2O28A+OdB0bVdP/AOKgkhgm3RahFc79kQySkibh19R05PtXXzeJfD+oR3VxD4ot54Lgobu0M6FXiL4KoR8ysAAe9eJ+XHKuVmtiNxP3weOOtRXOn2juz/Y0ZeP4QeMdeKfSwnC57rq99qGhx2cvhuwifQdL837FE93580iMASfMHy7QScZGTWvpni6aaCOaDSnuAGjk2B1XcXBHG7AyeOK+bRY28LYjaa34ONjsg/Q1atr/AFq12iy8SahEFIwv2gsBjkcNmjWwch9D2/iLTLpJ9Xh0x7hrlg3ktb7pImD/AN3GQRyCK4n4gMt1qtvrWhaYYNBiSC3uTGBEFuQzZXB5DckfdPSvPNO8ZeL4ZJRHru8zk+a01ujl/fOAajv/ABNrc+pmTVzbTLcTI5eKPZmRRjJBOOnX1pSvLQqmuSSZ0Ov3Wm6lpckNtqlkXMqMgEwLcNnBB2np3xWM9lcrr8GoRqrRfZkSTa2SGCbf5gc1kfuWe4DsMRoWT5AdxyAB+taL+HnigjuLQf6xY2VRlCyvnpg9scnpWsaajGyIqVnOXNI25I7hfFRuDHII5SmxtvBJHP6k/lS/EGNm0COQEZjuYmwPqRn9aybXU9ZsrMTWurXMbrNtH73cyYHoeMGtLSdYvpb54NUuoPJ8rKl7VTznB3YXBGPUVDptWa6G0ayacX1NnR3d9LhXAbKkc/jWF4AmlexlErEuGweMdCRWtNexrbEWVzp6nGQsbrHznPRj9a1NH8I6pbmV7HSY4pJcOwS+SROcnO0LkZ+tYezlZqx0urFOLvsRXdh4qguftT6pfWFzBDJdRyxyktGAjEkcDsCDzU9x4w8VReGYtU0H4pazqt0jwx3Ns0LKYC6ufvNkNymOM17l488I6dD4ZvNSjeXz20+4cM3A2/Z3bG31rxz9mrw5pXiy51vTNYkukgWCC4jaAiIhgWHcEYw3euuLlZnjxqqcVMyrv4rfEi4sns59fkaKeBopopbeJtwK7WIOM8jJ7YrR0n4zfFC10wLDPp0ltZpHCBJYjdjGF6Hngda9Q03w/ommeFfFWmra3Ets0QlgnubTdKwcbP3ZC4P3e1O0b4M6LcNJY2ur3qQXsSy7prYLJGyHO0qcetNSkZwrwm2kzgIP2g/HMePP0fR7gdxsmj/k1a9j+0N4klt3uG8D2MkUeN7x3brjJx3U966yf9nW3fJh8USD/esx/wDF1a0P4MSaQk+ntq8FyJVG12tioHzbuRuNHNPsaXicJovx+ew1jVr2+8G3JGozRSbILsfIyRLGfvLznaDXSy/tDaLbTJHqPhPX7R2jWUL+7YlWGVI5HBFa2u/Bm4ubE+VeacZIpFfmNhwDnHSvAv2jtGe1+ItpCo66NafdHGQGU/yq4zn1Qvdex7hB+0P4Ccn7Rba9bf79iCB/3yxrwH4xeKtI8T/GOPxJoTzyWcjWRQywtGxePaGGG+n0rloNEYxB2U8HJBrZ+L1jHpV9oLwoEH2TccDHIkz/AFq+ZvQdkdPq+vQwftLtql7pt7YxPGsTQTBfN+aHaGIBIweO9e43tqogLbRXgvxyQwfHe0uOAs1payA/99CvWNQ8f+EvLntB4hsBcJujeMuQyuOCMfWs57IpHB/tI2Kt4RsWUYIvApP12188LFFu+aJG+gxX1H8eIRceB4ZRyovIm/A8/wBK+Z2hRXbg4ViPyNPogUrGrpWl2rWqs0fEqfMrnj/D8SKTTdKDXEsPl7tsbgSRjBG3nBHY12nhjS4ZtGtZn3kAsrKPTJqobH7J4jvYAxCl5kQ99rAkfUc1U4csUxRqXbRW1PS/tFvorKWkMmmhXbbtBZZD6dDnj8a5++067R51s2C4fbLIcjbz0Ud+etdcknnW3h2bcxMSTKVRRtZd4bHPXk5x9fSsO/1Gzma6RIrgXEzqNhUbV+YE/NnPQenesIXaNZPU5p47mMiNIpJsEcCP73fJY+/YcfWqUkN64mmaaePccqGJ+Y59vSvQ9P0/y7G1eYEgbeB/I+lU5dNkmjctz8zLgDphjxVJktnD2Mesy72gvZowpAJMrDrVvfraDdLqSKm7buk5BP4itT93p90lu8LObpwikHGCDjn860bS1W/8MRzpHtLXZUhuduFf/wCJoYKTM/RmuLyZ7eO8jnmWFpSwRQEC4JIA68Vr6Jpet6h4gttNt2t76a45jiMRU/LySCeBwvWpNBtUh8UWsUaqGm024QgDGcxtgn8q6L4TXEjfE/QJJAi/vjHgejI4/rUpKSK5mnqzz/U9Qa11+9tbm3kt8XEiSEc7cMcjA69K0bPW/J2Nbay8LqoRd4dcLnoMjAHA4q74usBL8StcgMYYHVJFP/AuR+pFcrdWc1voMN8GLOsu2Tj+EgYH51qloQzqG1K7ujIH1GGZZRsdg6nI9D71G63UjKyPGA6lV+YdM8fnj+VYujSQXyzYY7ogkjoUwGww5rUXbHfQWqbQwVo4ieNwGST/AF/GlcZLPbzQ27tM0ThgRwcsD/SvWo/DHjnWl0LWrj4jeG9PjtrRWtIY5WQIrxBcMAwy2MZ968V1ie0sbpraeZxMgBZVHAyMjn6UWlq9yhlS1n8vGd0kW3+dNNdSWj7m8c6dqOoaBm+uzGBDc4ggwFyITjLfxdfQD2rw/wDYza4vfEHiS3Db5ZNHTZ2Gd+P619L+Nov+JaqqXJKyKN3bMbZr5g/Yuu7fSviBqLX1zFbQS6WVWWZ/LRiJAcZbAzWdB80W2c8YtQ5T04eFdXv7nU4JvMsJNJtnngVLl2WSY+mRhVxv6c5Yfj6L8PrS8trfSJLxJ0kmhlfZNMZHVSFwCxA54z071Q8UfEDQNP1do4LzS72OaERs6ajGuw5PBHOetLN8T/BCXengeIbSWeJdsixhyOQAcHGD3/KrRxYfCKnUckj0UKBuqpcL/p0Teox/OuZn+KXgOFvn19Du6BIZH/ktNj+IXhW+khks7u7nUE8pZSkdv9mrWp3cr7HWyR7kceor5S/aTsVk8e6XNtwX0mMflI4r6Wg8UaPN/wAvEiAj5fMhZf5ivnn4+LqmqeIrS80nw7qd5b2lsYGmWM7XO4tlcZO3nqcU2FNHm7W0MOmu7kD5Tj1NVv2jYVWx8L3CjG+0lHT/AHTWa+qNqOqCzlhtbMorKzXt0wiT2IUdTjHSo9Je68Xavb6Db2enXFy6sIfOCqFC9fmI+Ue+az5kbJNbmr8f51m8deGdQSRCJtGtm3Bh1yev51r6BoulXPixruKS3nE11JMxRw20M2RnHStk/CW+S0hOpazoMtwrpHDbwJJM2SQAquWGPwGOK27bxF4G0p7iyh13T7FFkMb7Iw8srIdu52ZW5yOFXAFNxva+glNLbUPi0v2vwXcxQjzWjnQhU5PGR0/GvljxJb3tlqNxtiuUh3t8zIwUEk8ZxivpNPH3hmWFkv8AXoxGXZUMgCxygHqAVwPoarWuueB5pLq1vpPDl3ZXB+SYwwYYE58uTCjkHoePzrTlVhXOf+HazTeGLb/j88sE4MJ4yeTnnr+FZ+s21xB4nLXOWl+0RCQnk/NGuc/niuo8Ra3p/gvTLW88NWBufDt9IT5lvejy7eUcbB8rZB25HPGCK5GTxJH4l1We9tbR7UmeE7S+8kqoBOQB1x6VnyW1uW6raSsZNpK0OjeFoHOIze3EMjD5TjeCMn05P51yPia+j03XbmwhjAZJQHkfnnj7o9PrXZ6Z5Wm3lm+p6e+ow2l61wsMcrKm4nADsvJHsCM4612lz8QNDeKCay8AeDbeWVnRzJpzFpHHQhmckrjqxJ9qmnGyCclJ6Hleoa9daTqCRLteJ7aNwCfUc5Pfp3ruNAtRqGmtOqLuklYhV/2uQAPxrVtfF19qupxafYeA/Bd3qkiZ8s6JERGo/jZ3zhMnqefQV7D4FuG0AjU9WtfDcclnbTXtybLRIIYo0ijLfKdu8/NtGcjr0q1C+qI51sfMvibQtQ/tHTpI9MvpFjvB5nl2zsQM5PQVait5tM8H6tBJA8U1vqpCLIhU4MhAOD2+evoPXfjha/2dBqcOv6z5cjZXZbyRRyKeuMAAEdvpisO0+L2geLb9NFuIZvE1tdkLLbalbMUVP4iHblCMZDKeuKbp3W4Rn5Hz34JvJLjxVpVxI+ZJR5fsCWZP/ZhWj8LL64i+IujSXDD93fwr93GMybT/ADq34l8JzeB/G+lx/O+nSXInsp8HDxGdCFY/3l5B+me9YVjO2m+LllUhfK1FM8f3Zwf6VlFWujWWtmdR44uLfTfjJrVnNG226vLaRX/uHah+vJ4rndeuJtU0/wAQCWFYYrVYVhVVAwEcJ1HU4rT+PqfZfi7NMTgFbeTP04/9lqKwhtZfEOtWerXTGweaRJIY0be2G3gLtU9doGe2c1pKWgqcXd2RzfgRFGpyyThpLNY/vMu1XIZTt/EZ4rWbSfE2reI0vNH8P6hIHkJjQxFjtycBiOOhHTitYzKGU2NnDDITkRw/8sVxwqFgD9SeT6133gy9+JzXNjJZSXk2j+YBcSzos21R/CisdxPPXOBmojFOV7mkr2+FnBeIfhX481bXYrj+w5IkmigieWZ1iQOEC9znt7129t8O/ElvAsU1sjyCNUcJOhIOAe5HpXb/ABD8W/2LoNy93cW0F1tDx2jyqZnKkEfIuSOe5wMZrjPh38UdWuLndr93a3O0tDJJczRRhlA3KAqDc2Djkjua1tFOxPspuN+Wxl6trHiy/iLa/wCKdSEQ+YQGVnGR6Bjiufv7iwW1t1Gu6jLcyp80C2I+V+yA7/m9OFp+tXGp3SBJLK9ZM/O21APoBu4rrPg9qHhfw5cPq2raXqs+sH7lwbeNorUeiYcnPq2M+mO+ahfTYwi5x1epo/Dn4Sa9qcH9peLdTvdIt2AMNlCqrO49XJB2D26/SvSofAXg3T7fyza+ee7Tu0jk/Un+VO/4WHousSmZbm5ZpODtt27D24qhr2t24s92n75Z3XjzRgL9f8K6owSWhzyqVG9SsdL0e810WFnbQR2NoN9w/l8bgM4PqFHzEf7o71rT65GpKQ5hiHCopwce59f0rzDxP4wk8P6WNK0tWGoXhHMqkmU7gdgwDy7HJPAGBWQdW+Il8WhTRdOsGYf6ydyNvv8AeJ/IUNmnK2j0XxBrUNhPFqDNtVwYnBbr3BA/Cud1r4seH9IDbL43Vyh/1NqSWB/3ug/OvOh4Dmsp3vtc8ZWETMzPIVRnPPXl9vJz2qveeGPBUdzJNqHibUrjJyY7e3VC3HXJB6/Wobl0NIxitzr7n4m+CfFa/ZvFGlztESipdFAJ7csCMmRTkqPcd+Qa6XwV4V0/w75974aDeIZLxtrTrLGjxR9VQgnGO5I6nsK8hkXwHZsY7PR9Qu0PDG7vNu78EFbWh+KPDekXUVxZ+HQJoT8hg1CZM46ckDI/OhLW7HJJqyPa9cmvtF0C48SXdlDD9jgbyIhcBzJM42qxOcDAJ4XPWvH/AA/4O8R3+nrqWPDmlWF07TxyanLukCseuzGB+fpXYp8cNHuITYatosrWUo2yKyrMv5Hr9RXkHjlml16eaHUJb22n/fW8sn3jG3IBHYjoR7VEtCoxujtX8EfD20aNNe+IP2mQ5ZksUGMjryN2OtSq/wAC9NUqbDVNTYD70hkwx/EqP0ryGQMuTvzj1qIyMx2krj6VNwsfRln8QfhiPDkej/8ACJyrpzL81sYUdFOc5+9gnPOa8q8XxWvhzxdrum6ROlvY+ftgMTMxERAO0MQeecHuACPWuB1EagiCa3mKomPlCnr7np+FdPoNrqniqaCfS4pZb2CHdJ/pCgOzE4YhzgkHsBz3oV2yr6W6GroZvJg39mnVriHOZBDbuyFh2J24NbNnobXV2GvZHs52XY4mHzqh6YQcj9M1wviqz1DR9Z8rxJf32mi5Uzxx2W1o8E87Qj7RUUGtaLaTLdWP9u3Nxs8oSm58t2UdiRkn6f4VSikS7M9q8J266PFqF5Ym5tFK+ZeXUo3ZAOAOF9Twu7vVvx34v0q28G39susXN7d3tj9klg+0okvlOQWwjEkAkDIHOK8DuPFDytvSzuiQxcie8aRSfcYFV7m2lv7G6vPOla8jzMBk4ZAcNznr37kj6U+ayEoq9zT0DxUuhbzD4f027vTx596Gl2D0VAQoGee/Nat18VPGK/urK6ttPiI/1dtaRoB+O3NceqLNBDOZkRnX5wc8VamtNFW1f/idTSTbTtWK0+XPuSw4/CpuxnRaP8QNYuNY0648QeIdTm06O6QzxefkMoPOEb5T+IxV7VtLsLm8vL211VStxO80StbuCAzlhzXIeHYbC4tbi3lMksvlt5Uarw/ByS38IBKnnjANeteHPCmjjwxps99ql/v8hRII1jCqR1AZjyB0z7VMn1KTvocl8X9VsfEvjCO+tpGjRrHaxkQj5lZs8c+tZtzqksl8Wt1hjuFb/SA14riQleWTOAB3wOcmvQ9T0L4U2c3nX+panLMEZdq3aHGevyqvrXgbs32w28cmEEhVX2npngkDmp+I1pT5G2eo6Rda3FYPqFta6vHbhdxngR1jCjqdwxXa+HPirFpenGW/s7XW5nQJBHdTyFQ2erjO0f54rxhvEfiiLRv7Jh8T35sUiMS2qMwTb/d69OTWVplrczI255YORgC2Zi35Chrsb0sS1K9S7XqeufEvxpdXTW+o2et6UbueGSzlsdLtSsEEJ7Mzj94SSeccYrl5dd1OOSTatno82dlzEIAGEg6ntjPB/E1zUmi6ptjks4dRvJN3KLZSKAPXJHNdh4v0LW/FWv8A9r2um6nZrJbwrJHLAM+YqBWOS3PI6+w4FLlFVxPPay0R7V4b+E2talJ5ht7q5hZcLI0JRT9GkP8AIV2z/CCbw/4bu9TvYLCFbWIzOssxlZvYZG3Jrf1T9oLwxarJdR3WmJjgBZpJP0Vf5V4j8Y/2kLvxDaf2Xo8EAtfl8yUxuN2DkD5j0zg/gK6pNq1kcEfevdnUpr+m29mVntre3iiUs0pO1UA6n0FcfrXxd8Ixq8dpcyXFwudgjh2Ix9ia8T13xRrXiFRZ3V05gZtzRxqFBx7Dqc+tbNx8MNaXwdf+IJrOCG2sboWkidJC5RWyh/j4ZenFOda2xMafcTV/Ekd1rsmrAtFOZPMRi3msp9s8DHb0qjqXim9uDmS+vZSeu6UgflXM2RbYYZnCmM7cnpj8OasMtq3WfcfRIyf54qOZsqxcbXJhuKfI7ArvVmDYPXkGom1adkbcd2T6Z/U81WVLYLjZMx/Bf8aTzI0PyQr/AMDkJ/lilcYr6jL08tfxFSx3chClYSXJOFDEcVD9pC/djth/wDd/PNd38HLW3u7nU7i6+zC2S1cTMxIl28fLFgHa5PGcYAFJsaOJhluL9pYpJBFKq7wuSQwHcVoXt8BaRST/ADFZSq5bbkFR6e4/Wux+L+k27eNbfWND0pLS21NZZIrSD5tigshyB93OAccdRWf4ak13RXL2en3sbv1kSVYzj0yQSPwxU3uirHN2seqaixj0/Rri4PX93bO/64xVLUZtQs5dt3YXNsd23EsBjGfTkV6O8/iO+bN1Dfyx5z5cmquFH/fIz+tZ934Vur6Ex3NnCMg4driR2B9eep+tSFi78O4LDWPDFxpsl6gmuJlV4Ag5jDgZY9sby27oAp7njz/w2Z47m6S0v57OSNyDJHdtDuGTgDapJ7123hzwPq+mGXyddliWZdsqRx43r6ZzW5ZeC9MhyI7cxBuWCSyAMff5qd7bAcHdWL37pNqDyX7quFNxeTsQPQEpxVa8jXT7J5LKCxhlBDfPdM+cf7L8E/hmvTh4K0Nv9ZpqSH1Zmb+ZqZPBXh5ef7HtAfUxijmYHho1i/vGeKW8SGNlJbgKDjnHA71peEdQtnW9sdQl228kO4KTjLA8EEdwC2B36V7XB4W0SPBTTLNcf9MhV+DSLGLmKziX/dQCi4Hkaab4Gdttr/wkVygxg+UQ36Jita20PwpJH5cfhfWJmII3zPLn64yor1BLJAPlgX8qsxWbvgLGPwGaQHh/hvwp4r0vU3a0tGa1ZxkyOELoGBAI5xnGCPrXp2maGsdjbQyIitCoAIQZB6nH411CWMijLAL7YxUi2y4y0igfWjQDDfSIZiWnkkkY9Sx5NLFoelofmtoj67gDW20Vmv35lJ+tIZ9Mj7lvotAFNLezSMRrGmwdF25AqURxn/V28rf7q4FSNqlqg/dwEntziozrUh/1dvGo+maALKLOcbbX/vpqmEN6w+7FH+BNZh1XUCP3Z2j2FRPd30mC80h+ppiPn91aNXabVkn+U4QOMH9azGkTeTvzTbnVrNjmPRLGI+wb/Gs6OQhw0cQzzgE5/nVOQrG74eYNr1tHHIkbM6hZG6I2eCcehwfwr6QW0urzULfRrC41DX7Cy/eOZshBMsJNxMw3Kq7QSTznlQfmr5YsrW+EqyW8JLDkfMB/WvUdN8TeMf8AhE20TTbCCyjmWYTzRMqvOJdvmbyDznaueO1Q9So6HAy28r3tzJBBIYmb5Gx94U+LT7hsbmji93uEX/69aEHgLWpSWkuYY9x5wc1oW/w0uHwZb4/hincVjHTSI2P7zVdKiHfdOzH9BVqHQ9Fzm48UWC+0cBb+ZrpLD4W28hwZnkIGTlsVuWPwrsQButoyPVmzSc13Gonn+tadoFrpEs2neIhc3iYKxMgVWGeQMd6PhJ4stPDHiq0vtStftlpFIZGgbBVm2sFLA8MAWzj1A6da9ah+G+k26jzY7YHuAmefyrQs/CejW5UrCvfpGBS50x2sc9Br+i6xqxurCG5tbC3thb263ErTSyszF5ZWbtlugHAHFbNubSQfKpP/AAGtmPTdOhIKxE+xGP5VYEdnGB5dvj1yc0BYyooImAPlnParCwY/gAq4biNCdiqB7LR9vb+E7T/sqB/KgRElq56Jx2wKlFlJ6bfTcQKje+kYcu7H3aq7TyN34zTsBeFovHmXEK59G3fypFjt1Yh5eAeMLnPvWe0jnvTeSaANUyWKKMb2OcZyAD+AphvoRykKe3Gf51nKpz6Cl2gDlvwFFguXW1KU/dVVz/dGP5VCb64wcNUAVTkUgbA4FADmuLhjncwPqKbmVjyx/E0hkZcHoD0IphkbPODTAeI+OWFBVccsTUTu2Txj0Gaa8jZGGA47UCJsov4UjSxj7oBP0qIsxOQvPp2qaKGZssqgZ60DEFwemePSmtIzdCBVtNPk6tIoq/YaUlxKIYomnlxnG4D+dID/2Q==">
            <a:extLst>
              <a:ext uri="{FF2B5EF4-FFF2-40B4-BE49-F238E27FC236}">
                <a16:creationId xmlns:a16="http://schemas.microsoft.com/office/drawing/2014/main" id="{0FA7B3AB-612D-42FA-B796-36A536102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9DDA52-5260-4432-A1E2-AD69827047EF}"/>
              </a:ext>
            </a:extLst>
          </p:cNvPr>
          <p:cNvSpPr txBox="1">
            <a:spLocks/>
          </p:cNvSpPr>
          <p:nvPr/>
        </p:nvSpPr>
        <p:spPr>
          <a:xfrm>
            <a:off x="5656365" y="827709"/>
            <a:ext cx="3487636" cy="552864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lIns="205740" tIns="137160" rIns="205740" bIns="137160" anchor="t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Agenda</a:t>
            </a:r>
            <a:r>
              <a:rPr lang="en-US" sz="3300" dirty="0">
                <a:solidFill>
                  <a:schemeClr val="accent1">
                    <a:lumMod val="75000"/>
                  </a:schemeClr>
                </a:solidFill>
                <a:latin typeface="Segoe UI"/>
                <a:cs typeface="Segoe UI"/>
              </a:rPr>
              <a:t> </a:t>
            </a:r>
            <a:endParaRPr lang="en-US" sz="1350" dirty="0"/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/>
              </a:rPr>
              <a:t>Introduction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/>
              </a:rPr>
              <a:t>Opportunity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/>
              </a:rPr>
              <a:t>Concept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/>
              </a:rPr>
              <a:t>How It Will Work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/>
              </a:rPr>
              <a:t>Governance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/>
              </a:rPr>
              <a:t>Financials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/>
              </a:rPr>
              <a:t>Next Steps</a:t>
            </a:r>
          </a:p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endParaRPr lang="en-US" sz="1650" dirty="0">
              <a:latin typeface="Segoe UI"/>
              <a:cs typeface="Segoe U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09ED8-B320-9A49-A05E-20781482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70BB1-88CD-A14C-8258-61A6AE140F62}"/>
              </a:ext>
            </a:extLst>
          </p:cNvPr>
          <p:cNvSpPr txBox="1"/>
          <p:nvPr/>
        </p:nvSpPr>
        <p:spPr>
          <a:xfrm>
            <a:off x="1415222" y="5914875"/>
            <a:ext cx="22445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Photo by </a:t>
            </a:r>
            <a:r>
              <a:rPr lang="en-US" sz="900" dirty="0">
                <a:hlinkClick r:id="rId4"/>
              </a:rPr>
              <a:t>Danielle MacInnes</a:t>
            </a:r>
            <a:r>
              <a:rPr lang="en-US" sz="900" dirty="0"/>
              <a:t> on </a:t>
            </a:r>
            <a:r>
              <a:rPr lang="en-US" sz="900" dirty="0">
                <a:hlinkClick r:id="rId5"/>
              </a:rPr>
              <a:t>Unsplash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5278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A933A5-FDD6-4915-9F74-F3AFD795FA8B}"/>
              </a:ext>
            </a:extLst>
          </p:cNvPr>
          <p:cNvSpPr/>
          <p:nvPr/>
        </p:nvSpPr>
        <p:spPr>
          <a:xfrm>
            <a:off x="-9304" y="3429000"/>
            <a:ext cx="9153305" cy="2571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D24933-D82C-404F-AC9B-C61A36A90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60" r="-1"/>
          <a:stretch/>
        </p:blipFill>
        <p:spPr bwMode="auto">
          <a:xfrm>
            <a:off x="5709735" y="2323108"/>
            <a:ext cx="2145413" cy="24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7EAEFF8-C822-4F20-BF9B-D58597F16303}"/>
              </a:ext>
            </a:extLst>
          </p:cNvPr>
          <p:cNvSpPr/>
          <p:nvPr/>
        </p:nvSpPr>
        <p:spPr>
          <a:xfrm>
            <a:off x="1001267" y="4456071"/>
            <a:ext cx="2145413" cy="606893"/>
          </a:xfrm>
          <a:prstGeom prst="rect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Dan Gundersen</a:t>
            </a:r>
          </a:p>
          <a:p>
            <a:pPr algn="ctr"/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Senior Vice President</a:t>
            </a:r>
          </a:p>
          <a:p>
            <a:pPr lvl="0" algn="ctr"/>
            <a:endParaRPr lang="en-US" sz="105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09CD09-12FF-4F65-AFA5-8137CDF24837}"/>
              </a:ext>
            </a:extLst>
          </p:cNvPr>
          <p:cNvSpPr txBox="1"/>
          <p:nvPr/>
        </p:nvSpPr>
        <p:spPr>
          <a:xfrm>
            <a:off x="200854" y="1333624"/>
            <a:ext cx="4942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project team members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3C76BB-6ABB-4819-A5B2-A737A3CB397D}"/>
              </a:ext>
            </a:extLst>
          </p:cNvPr>
          <p:cNvSpPr/>
          <p:nvPr/>
        </p:nvSpPr>
        <p:spPr>
          <a:xfrm>
            <a:off x="5705477" y="4448319"/>
            <a:ext cx="2149671" cy="593303"/>
          </a:xfrm>
          <a:prstGeom prst="rect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Erik Pages</a:t>
            </a:r>
          </a:p>
          <a:p>
            <a:pPr algn="ctr"/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Project Manager</a:t>
            </a:r>
          </a:p>
          <a:p>
            <a:pPr algn="ctr"/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9AD1CE-7B59-40A8-8ACD-51234BCE54C7}"/>
              </a:ext>
            </a:extLst>
          </p:cNvPr>
          <p:cNvSpPr/>
          <p:nvPr/>
        </p:nvSpPr>
        <p:spPr>
          <a:xfrm>
            <a:off x="3453707" y="4456071"/>
            <a:ext cx="1925831" cy="602608"/>
          </a:xfrm>
          <a:prstGeom prst="rect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Catherine Renault</a:t>
            </a:r>
          </a:p>
          <a:p>
            <a:pPr algn="ctr"/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Senior Advisor</a:t>
            </a:r>
          </a:p>
          <a:p>
            <a:pPr algn="ctr"/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5E15601-28C2-4975-92B8-18FF6790D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5"/>
          <a:stretch/>
        </p:blipFill>
        <p:spPr bwMode="auto">
          <a:xfrm>
            <a:off x="3453707" y="2323106"/>
            <a:ext cx="1925831" cy="21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6C192-B713-CD45-B6EC-57C1CD67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AF6A1-1143-4812-A8CD-F8B1FA223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64" y="2323106"/>
            <a:ext cx="2146554" cy="21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3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A35FBA-37DA-7D4B-872F-9128FD0178EC}"/>
              </a:ext>
            </a:extLst>
          </p:cNvPr>
          <p:cNvSpPr/>
          <p:nvPr/>
        </p:nvSpPr>
        <p:spPr>
          <a:xfrm>
            <a:off x="-9304" y="3429000"/>
            <a:ext cx="9153305" cy="2571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FAB46-20E9-46FE-9EC9-21F22143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59191-4474-4C53-AFC7-7B1A8B35F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77" y="2151087"/>
            <a:ext cx="7426556" cy="35110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0CD4FC-2D57-4C35-98C6-24A158AF31DA}"/>
              </a:ext>
            </a:extLst>
          </p:cNvPr>
          <p:cNvSpPr/>
          <p:nvPr/>
        </p:nvSpPr>
        <p:spPr>
          <a:xfrm>
            <a:off x="7224909" y="2830605"/>
            <a:ext cx="361756" cy="180926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DDA83B2-A24B-4E52-96B8-2D3DB15C3EA4}"/>
              </a:ext>
            </a:extLst>
          </p:cNvPr>
          <p:cNvSpPr/>
          <p:nvPr/>
        </p:nvSpPr>
        <p:spPr>
          <a:xfrm>
            <a:off x="6907778" y="1683086"/>
            <a:ext cx="1050360" cy="99060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We are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FA238A-179D-4209-BB77-355A16C6FCCB}"/>
              </a:ext>
            </a:extLst>
          </p:cNvPr>
          <p:cNvSpPr txBox="1">
            <a:spLocks/>
          </p:cNvSpPr>
          <p:nvPr/>
        </p:nvSpPr>
        <p:spPr>
          <a:xfrm>
            <a:off x="508001" y="1314450"/>
            <a:ext cx="6447501" cy="990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Project status</a:t>
            </a:r>
          </a:p>
        </p:txBody>
      </p:sp>
    </p:spTree>
    <p:extLst>
      <p:ext uri="{BB962C8B-B14F-4D97-AF65-F5344CB8AC3E}">
        <p14:creationId xmlns:p14="http://schemas.microsoft.com/office/powerpoint/2010/main" val="149319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BE315D-FE44-4AB6-B489-9D9169CE5B84}"/>
              </a:ext>
            </a:extLst>
          </p:cNvPr>
          <p:cNvSpPr txBox="1">
            <a:spLocks/>
          </p:cNvSpPr>
          <p:nvPr/>
        </p:nvSpPr>
        <p:spPr>
          <a:xfrm>
            <a:off x="198240" y="259007"/>
            <a:ext cx="8747520" cy="633998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lIns="205740" tIns="137160" rIns="205740" bIns="13716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“Venture Hub” opportunity</a:t>
            </a:r>
          </a:p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Region 9 is richly endowed with great entrepreneurs, investors and world-class researchers. The region performs well, but could do better. 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/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The “Venture Hub” is designed to enable local people to start and grow new businesses that support economic prosperity by: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Serving as a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gateway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 to help connect people with existing entrepreneurship resources and encourage the creation of resources as the need arises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Accelerating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 new business growth, and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Telling the story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of the region as a center for entrepreneurship</a:t>
            </a:r>
          </a:p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endParaRPr lang="en-US" sz="1500" dirty="0">
              <a:solidFill>
                <a:schemeClr val="accent1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>
              <a:spcBef>
                <a:spcPts val="1350"/>
              </a:spcBef>
              <a:buClr>
                <a:srgbClr val="19496D"/>
              </a:buClr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9315F-247E-9149-9AC4-30BE091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BE315D-FE44-4AB6-B489-9D9169CE5B84}"/>
              </a:ext>
            </a:extLst>
          </p:cNvPr>
          <p:cNvSpPr txBox="1">
            <a:spLocks/>
          </p:cNvSpPr>
          <p:nvPr/>
        </p:nvSpPr>
        <p:spPr>
          <a:xfrm>
            <a:off x="3632878" y="372347"/>
            <a:ext cx="5469170" cy="598400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lIns="205740" tIns="137160" rIns="205740" bIns="13716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Lessons learned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Entrepreneurial leadership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Diverse and comprehensive programming, but</a:t>
            </a:r>
          </a:p>
          <a:p>
            <a:pPr lvl="1"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Build on anchors</a:t>
            </a:r>
          </a:p>
          <a:p>
            <a:pPr lvl="1"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Partner, collaborate, extend, do not duplicate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Diverse funding sources useful for sustainability</a:t>
            </a:r>
          </a:p>
          <a:p>
            <a:pPr>
              <a:spcBef>
                <a:spcPts val="1350"/>
              </a:spcBef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Nonprofit most common form with broad board membership</a:t>
            </a:r>
          </a:p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endParaRPr lang="en-US" sz="1500" dirty="0">
              <a:solidFill>
                <a:schemeClr val="accent1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9315F-247E-9149-9AC4-30BE091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E19DB-6FD1-B345-91E8-4B56C8E45E29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23" b="28620"/>
          <a:stretch/>
        </p:blipFill>
        <p:spPr bwMode="auto">
          <a:xfrm>
            <a:off x="285752" y="1117997"/>
            <a:ext cx="1568335" cy="62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280A9D-F6A2-D24F-B964-C3936B0DB76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16" y="1746650"/>
            <a:ext cx="2318148" cy="935831"/>
          </a:xfrm>
          <a:prstGeom prst="rect">
            <a:avLst/>
          </a:prstGeom>
        </p:spPr>
      </p:pic>
      <p:pic>
        <p:nvPicPr>
          <p:cNvPr id="9" name="Picture 8" descr="Oregon RAIN Logo">
            <a:extLst>
              <a:ext uri="{FF2B5EF4-FFF2-40B4-BE49-F238E27FC236}">
                <a16:creationId xmlns:a16="http://schemas.microsoft.com/office/drawing/2014/main" id="{448312C9-00E4-0E4B-B846-E7D5F2D17FC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90" y="3010851"/>
            <a:ext cx="1100139" cy="57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142ED4-0ED2-4749-AA4D-E9C5121FC9FA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084" y="3187543"/>
            <a:ext cx="1778794" cy="225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18661B-86D2-BE4A-8081-D815C58A5A69}"/>
              </a:ext>
            </a:extLst>
          </p:cNvPr>
          <p:cNvPicPr/>
          <p:nvPr/>
        </p:nvPicPr>
        <p:blipFill rotWithShape="1">
          <a:blip r:embed="rId7"/>
          <a:srcRect t="8403"/>
          <a:stretch/>
        </p:blipFill>
        <p:spPr bwMode="auto">
          <a:xfrm>
            <a:off x="229789" y="3852585"/>
            <a:ext cx="1364456" cy="778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Startup Virginia logo">
            <a:extLst>
              <a:ext uri="{FF2B5EF4-FFF2-40B4-BE49-F238E27FC236}">
                <a16:creationId xmlns:a16="http://schemas.microsoft.com/office/drawing/2014/main" id="{093DAEC8-110C-114B-8F76-2281EDCACD40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918" y="4041694"/>
            <a:ext cx="1150144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urdue Foundry">
            <a:extLst>
              <a:ext uri="{FF2B5EF4-FFF2-40B4-BE49-F238E27FC236}">
                <a16:creationId xmlns:a16="http://schemas.microsoft.com/office/drawing/2014/main" id="{4140BF68-3FAE-7C46-893B-0EBE0D9305C4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494" y="4894342"/>
            <a:ext cx="1238250" cy="621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9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412B6CD9-69DF-5D4B-8E10-E2D29D0B7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934" y="857250"/>
            <a:ext cx="3744795" cy="54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BE315D-FE44-4AB6-B489-9D9169CE5B84}"/>
              </a:ext>
            </a:extLst>
          </p:cNvPr>
          <p:cNvSpPr txBox="1">
            <a:spLocks/>
          </p:cNvSpPr>
          <p:nvPr/>
        </p:nvSpPr>
        <p:spPr>
          <a:xfrm>
            <a:off x="3286861" y="857250"/>
            <a:ext cx="5857139" cy="543282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lIns="205740" tIns="137160" rIns="205740" bIns="13716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“Venture Hub” concept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“Venture Hub”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  <a:sym typeface="Symbol" pitchFamily="2" charset="2"/>
              </a:rPr>
              <a:t>*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will be a place that focuses the entrepreneurial energy in GO Virginia’s Region 9,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enabling entrepreneurs to accelerate their contribution to inclusive economic prosperity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“Hub” will leverage and amplify the existing resources in the entrepreneurial ecosystem. 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Ultimately, the “Hub” will be a symbol of the region’s entrepreneurial energy.</a:t>
            </a:r>
          </a:p>
          <a:p>
            <a:pPr marL="0" indent="0">
              <a:buNone/>
            </a:pPr>
            <a:r>
              <a:rPr lang="en-US" sz="1350" baseline="30000" dirty="0">
                <a:sym typeface="Symbol" pitchFamily="2" charset="2"/>
              </a:rPr>
              <a:t>*</a:t>
            </a:r>
            <a:r>
              <a:rPr lang="en-US" sz="1050" dirty="0"/>
              <a:t>“Venture Hub” is a placeholder name. A branding exercise will be used to create a memorable and place-connected name that conveys the full concept.</a:t>
            </a:r>
          </a:p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>
              <a:spcBef>
                <a:spcPts val="1350"/>
              </a:spcBef>
              <a:buClr>
                <a:srgbClr val="19496D"/>
              </a:buClr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9315F-247E-9149-9AC4-30BE091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ABA65-5319-9F48-A407-61428BFAF877}"/>
              </a:ext>
            </a:extLst>
          </p:cNvPr>
          <p:cNvSpPr txBox="1"/>
          <p:nvPr/>
        </p:nvSpPr>
        <p:spPr>
          <a:xfrm>
            <a:off x="122916" y="5793002"/>
            <a:ext cx="2978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Photo by </a:t>
            </a:r>
            <a:r>
              <a:rPr lang="en-US" sz="9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Andrew Neel</a:t>
            </a:r>
            <a:r>
              <a:rPr lang="en-US" sz="900" dirty="0"/>
              <a:t> on </a:t>
            </a:r>
            <a:r>
              <a:rPr lang="en-US" sz="900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26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3EE309-E4BA-6B46-B16C-20F0958C7F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26" y="880187"/>
            <a:ext cx="2712381" cy="547616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BE315D-FE44-4AB6-B489-9D9169CE5B84}"/>
              </a:ext>
            </a:extLst>
          </p:cNvPr>
          <p:cNvSpPr txBox="1">
            <a:spLocks/>
          </p:cNvSpPr>
          <p:nvPr/>
        </p:nvSpPr>
        <p:spPr>
          <a:xfrm>
            <a:off x="214313" y="845779"/>
            <a:ext cx="6437314" cy="5510576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lIns="205740" tIns="137160" rIns="205740" bIns="13716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“Venture Hub” principles</a:t>
            </a:r>
          </a:p>
          <a:p>
            <a:pPr lvl="0"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“Hub” is designed for entrepreneurial support, and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entrepreneurs are its primary customers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lvl="0"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“Hub” will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partner and collaborate with organizational anchors and elements of the entrepreneurial ecosystem in Region 9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lvl="0"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“Hub” will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embrace the diversity of Region 9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, defined in geographic as well as demographic terms</a:t>
            </a:r>
          </a:p>
          <a:p>
            <a:pPr lvl="0"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Programming will be focused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 support the unique challenges of different segments of the target audience </a:t>
            </a:r>
          </a:p>
          <a:p>
            <a:pPr marL="0" indent="0">
              <a:spcBef>
                <a:spcPts val="1350"/>
              </a:spcBef>
              <a:buClr>
                <a:srgbClr val="19496D"/>
              </a:buClr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>
              <a:spcBef>
                <a:spcPts val="1350"/>
              </a:spcBef>
              <a:buClr>
                <a:srgbClr val="19496D"/>
              </a:buClr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9315F-247E-9149-9AC4-30BE091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E4F6E4-6B9E-B748-AA78-291C633F217B}"/>
              </a:ext>
            </a:extLst>
          </p:cNvPr>
          <p:cNvSpPr txBox="1">
            <a:spLocks/>
          </p:cNvSpPr>
          <p:nvPr/>
        </p:nvSpPr>
        <p:spPr>
          <a:xfrm>
            <a:off x="508001" y="1314450"/>
            <a:ext cx="7973526" cy="990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369DD-9C30-6846-B4AD-926AFD0D1C4A}"/>
              </a:ext>
            </a:extLst>
          </p:cNvPr>
          <p:cNvSpPr txBox="1"/>
          <p:nvPr/>
        </p:nvSpPr>
        <p:spPr>
          <a:xfrm>
            <a:off x="7112580" y="5653988"/>
            <a:ext cx="20890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Photo by </a:t>
            </a:r>
            <a:r>
              <a:rPr lang="en-US" sz="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Josh Calabrese</a:t>
            </a:r>
            <a:r>
              <a:rPr lang="en-US" sz="900" dirty="0">
                <a:solidFill>
                  <a:schemeClr val="bg1"/>
                </a:solidFill>
              </a:rPr>
              <a:t> on </a:t>
            </a:r>
            <a:r>
              <a:rPr lang="en-US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1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16B1-EE39-E448-814F-0E91D349B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857251"/>
            <a:ext cx="5100308" cy="549910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Place to Meet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Housed in an iconic building designed to facilitate connections and collaborations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Host programming and events big and small, most currently offered by partners at disparate locations 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May also be home to partners who wish to co-locate, and may feature a café or other places for informal meetings, reflection, or refreshment 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Centrally located in Charlottesville/Albemarle County</a:t>
            </a:r>
          </a:p>
          <a:p>
            <a:pPr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Smaller “Hub” type facilities may also be hosted or co-located with entrepreneurial resources in other parts of the Region, and networked together through the “Hub’s” essential services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37ED3-0DAF-C240-B464-EE79172C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79A2-818F-FF49-A742-FD5DD1D41E2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DE0D7-600B-8D45-9135-8F9CAC1DDE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31" y="869487"/>
            <a:ext cx="3810071" cy="2540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B8144-5042-544B-8F66-13DD93A80B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623" y="3448472"/>
            <a:ext cx="3829379" cy="2666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C7BFA-7E10-2E41-840F-00C80AE21150}"/>
              </a:ext>
            </a:extLst>
          </p:cNvPr>
          <p:cNvSpPr txBox="1"/>
          <p:nvPr/>
        </p:nvSpPr>
        <p:spPr>
          <a:xfrm>
            <a:off x="5647135" y="3182543"/>
            <a:ext cx="20361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Oregon RAIN building in Eugene, 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125D8-A6A6-5845-902C-1FD1B538E944}"/>
              </a:ext>
            </a:extLst>
          </p:cNvPr>
          <p:cNvSpPr txBox="1"/>
          <p:nvPr/>
        </p:nvSpPr>
        <p:spPr>
          <a:xfrm>
            <a:off x="6247590" y="5773760"/>
            <a:ext cx="28296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District Hall in Boston’s Seaport Innovation District</a:t>
            </a:r>
          </a:p>
        </p:txBody>
      </p:sp>
    </p:spTree>
    <p:extLst>
      <p:ext uri="{BB962C8B-B14F-4D97-AF65-F5344CB8AC3E}">
        <p14:creationId xmlns:p14="http://schemas.microsoft.com/office/powerpoint/2010/main" val="11111505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F7645CA3ACC4CAE9FD0AF71466C70" ma:contentTypeVersion="13" ma:contentTypeDescription="Create a new document." ma:contentTypeScope="" ma:versionID="5847989743c60eb31a62878f7e5518bb">
  <xsd:schema xmlns:xsd="http://www.w3.org/2001/XMLSchema" xmlns:xs="http://www.w3.org/2001/XMLSchema" xmlns:p="http://schemas.microsoft.com/office/2006/metadata/properties" xmlns:ns2="31b63c5c-4336-4511-9e83-05162c44daf1" xmlns:ns3="f03c98e1-7eec-4e19-a62e-f845d0be24a3" targetNamespace="http://schemas.microsoft.com/office/2006/metadata/properties" ma:root="true" ma:fieldsID="bf1bd93def713989581feea41d13b10d" ns2:_="" ns3:_="">
    <xsd:import namespace="31b63c5c-4336-4511-9e83-05162c44daf1"/>
    <xsd:import namespace="f03c98e1-7eec-4e19-a62e-f845d0be24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63c5c-4336-4511-9e83-05162c44da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c98e1-7eec-4e19-a62e-f845d0be2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BF270-243B-447F-AA84-3051E32ECB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0CC7A4-B25D-426D-BE5F-3A5069127827}">
  <ds:schemaRefs>
    <ds:schemaRef ds:uri="31b63c5c-4336-4511-9e83-05162c44daf1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03c98e1-7eec-4e19-a62e-f845d0be24a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0ECD323-E313-4995-B507-4276EB7AB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63c5c-4336-4511-9e83-05162c44daf1"/>
    <ds:schemaRef ds:uri="f03c98e1-7eec-4e19-a62e-f845d0be24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592</Words>
  <Application>Microsoft Office PowerPoint</Application>
  <PresentationFormat>On-screen Show (4:3)</PresentationFormat>
  <Paragraphs>150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Lucida Grande</vt:lpstr>
      <vt:lpstr>Segoe UI</vt:lpstr>
      <vt:lpstr>Segoe UI Light</vt:lpstr>
      <vt:lpstr>Symbol</vt:lpstr>
      <vt:lpstr>Wingdings</vt:lpstr>
      <vt:lpstr>Wingdings 3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to 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Tranmer</dc:creator>
  <cp:lastModifiedBy>Shannon Holland</cp:lastModifiedBy>
  <cp:revision>229</cp:revision>
  <cp:lastPrinted>2019-08-24T12:26:35Z</cp:lastPrinted>
  <dcterms:created xsi:type="dcterms:W3CDTF">2019-01-24T18:51:09Z</dcterms:created>
  <dcterms:modified xsi:type="dcterms:W3CDTF">2019-10-09T18:11:14Z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0x0101003E6F7645CA3ACC4CAE9FD0AF71466C70</vt:lpwstr>
  </property>
</Properties>
</file>