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80" r:id="rId3"/>
    <p:sldId id="481" r:id="rId4"/>
    <p:sldId id="482" r:id="rId5"/>
    <p:sldId id="483" r:id="rId6"/>
    <p:sldId id="479" r:id="rId7"/>
    <p:sldId id="261" r:id="rId8"/>
    <p:sldId id="486" r:id="rId9"/>
    <p:sldId id="357" r:id="rId10"/>
    <p:sldId id="488" r:id="rId11"/>
    <p:sldId id="358" r:id="rId12"/>
    <p:sldId id="473" r:id="rId13"/>
    <p:sldId id="489" r:id="rId14"/>
    <p:sldId id="507" r:id="rId15"/>
    <p:sldId id="470" r:id="rId16"/>
    <p:sldId id="382" r:id="rId17"/>
    <p:sldId id="383" r:id="rId18"/>
    <p:sldId id="386" r:id="rId19"/>
    <p:sldId id="447" r:id="rId20"/>
    <p:sldId id="476" r:id="rId21"/>
    <p:sldId id="474" r:id="rId22"/>
    <p:sldId id="391" r:id="rId23"/>
    <p:sldId id="405" r:id="rId24"/>
    <p:sldId id="494" r:id="rId25"/>
    <p:sldId id="495" r:id="rId26"/>
    <p:sldId id="497" r:id="rId27"/>
    <p:sldId id="498" r:id="rId28"/>
    <p:sldId id="504" r:id="rId29"/>
    <p:sldId id="510" r:id="rId30"/>
    <p:sldId id="502" r:id="rId31"/>
    <p:sldId id="501" r:id="rId32"/>
    <p:sldId id="503" r:id="rId33"/>
    <p:sldId id="509" r:id="rId34"/>
    <p:sldId id="508" r:id="rId35"/>
    <p:sldId id="505" r:id="rId36"/>
    <p:sldId id="506" r:id="rId3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A92"/>
    <a:srgbClr val="46D53B"/>
    <a:srgbClr val="57D642"/>
    <a:srgbClr val="7FDF6F"/>
    <a:srgbClr val="34C129"/>
    <a:srgbClr val="CE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5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20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notesViewPr>
    <p:cSldViewPr snapToGrid="0">
      <p:cViewPr varScale="1">
        <p:scale>
          <a:sx n="66" d="100"/>
          <a:sy n="66" d="100"/>
        </p:scale>
        <p:origin x="23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C94A1-5727-4FB3-A047-DC246E23EFC3}" type="doc">
      <dgm:prSet loTypeId="urn:microsoft.com/office/officeart/2005/8/layout/hProcess9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A4A9C75-0FF5-4952-A8DA-C3123569F478}">
      <dgm:prSet phldrT="[Text]"/>
      <dgm:spPr/>
      <dgm:t>
        <a:bodyPr/>
        <a:lstStyle/>
        <a:p>
          <a:r>
            <a:rPr lang="en-US" b="1" dirty="0"/>
            <a:t>Regional Council</a:t>
          </a:r>
        </a:p>
      </dgm:t>
    </dgm:pt>
    <dgm:pt modelId="{CAB39138-F2B8-4B52-92E3-3384D313C1B7}" type="parTrans" cxnId="{4677592A-B36B-48D2-AE68-677F01E5EB91}">
      <dgm:prSet/>
      <dgm:spPr/>
      <dgm:t>
        <a:bodyPr/>
        <a:lstStyle/>
        <a:p>
          <a:endParaRPr lang="en-US"/>
        </a:p>
      </dgm:t>
    </dgm:pt>
    <dgm:pt modelId="{9D4B3B4C-E167-48FE-BD49-97E9DE33EBE5}" type="sibTrans" cxnId="{4677592A-B36B-48D2-AE68-677F01E5EB91}">
      <dgm:prSet/>
      <dgm:spPr/>
      <dgm:t>
        <a:bodyPr/>
        <a:lstStyle/>
        <a:p>
          <a:endParaRPr lang="en-US"/>
        </a:p>
      </dgm:t>
    </dgm:pt>
    <dgm:pt modelId="{F131A445-4DB4-4009-B4BC-81033483D6CA}">
      <dgm:prSet phldrT="[Text]"/>
      <dgm:spPr/>
      <dgm:t>
        <a:bodyPr/>
        <a:lstStyle/>
        <a:p>
          <a:r>
            <a:rPr lang="en-US" b="1" dirty="0"/>
            <a:t>DHCD</a:t>
          </a:r>
        </a:p>
      </dgm:t>
    </dgm:pt>
    <dgm:pt modelId="{0A140C4A-419F-4E6F-8697-8F9A657C7B38}" type="parTrans" cxnId="{2FA390FD-6E0B-4219-AC59-36583ADE0612}">
      <dgm:prSet/>
      <dgm:spPr/>
      <dgm:t>
        <a:bodyPr/>
        <a:lstStyle/>
        <a:p>
          <a:endParaRPr lang="en-US"/>
        </a:p>
      </dgm:t>
    </dgm:pt>
    <dgm:pt modelId="{1367B368-EA64-4E9B-B2B2-5BD1CFED9331}" type="sibTrans" cxnId="{2FA390FD-6E0B-4219-AC59-36583ADE0612}">
      <dgm:prSet/>
      <dgm:spPr/>
      <dgm:t>
        <a:bodyPr/>
        <a:lstStyle/>
        <a:p>
          <a:endParaRPr lang="en-US"/>
        </a:p>
      </dgm:t>
    </dgm:pt>
    <dgm:pt modelId="{5D5273D5-B19C-4534-9FA8-8CC2A96781F3}">
      <dgm:prSet/>
      <dgm:spPr/>
      <dgm:t>
        <a:bodyPr/>
        <a:lstStyle/>
        <a:p>
          <a:r>
            <a:rPr lang="en-US" b="1" dirty="0"/>
            <a:t>Working Group</a:t>
          </a:r>
        </a:p>
      </dgm:t>
    </dgm:pt>
    <dgm:pt modelId="{23EF3DB6-5872-4152-8D95-0541D4500E3D}" type="parTrans" cxnId="{CDAF1C91-5496-4EDB-8828-0CD670BD5262}">
      <dgm:prSet/>
      <dgm:spPr/>
      <dgm:t>
        <a:bodyPr/>
        <a:lstStyle/>
        <a:p>
          <a:endParaRPr lang="en-US"/>
        </a:p>
      </dgm:t>
    </dgm:pt>
    <dgm:pt modelId="{E1063E68-EDF9-464E-B1D8-EE91A4A78CEE}" type="sibTrans" cxnId="{CDAF1C91-5496-4EDB-8828-0CD670BD5262}">
      <dgm:prSet/>
      <dgm:spPr/>
      <dgm:t>
        <a:bodyPr/>
        <a:lstStyle/>
        <a:p>
          <a:endParaRPr lang="en-US"/>
        </a:p>
      </dgm:t>
    </dgm:pt>
    <dgm:pt modelId="{D361555E-A2EA-4C82-A400-C4F55395CEEB}">
      <dgm:prSet/>
      <dgm:spPr/>
      <dgm:t>
        <a:bodyPr/>
        <a:lstStyle/>
        <a:p>
          <a:r>
            <a:rPr lang="en-US" b="1" dirty="0"/>
            <a:t>State Board</a:t>
          </a:r>
        </a:p>
      </dgm:t>
    </dgm:pt>
    <dgm:pt modelId="{068D17AF-850B-47CE-BDDF-89CC2438E2D1}" type="parTrans" cxnId="{7FF6F1C7-88BD-4BE3-9B40-AFBC3E9083CE}">
      <dgm:prSet/>
      <dgm:spPr/>
      <dgm:t>
        <a:bodyPr/>
        <a:lstStyle/>
        <a:p>
          <a:endParaRPr lang="en-US"/>
        </a:p>
      </dgm:t>
    </dgm:pt>
    <dgm:pt modelId="{A08D0E60-656F-41A6-A196-E290C85DD93A}" type="sibTrans" cxnId="{7FF6F1C7-88BD-4BE3-9B40-AFBC3E9083CE}">
      <dgm:prSet/>
      <dgm:spPr/>
      <dgm:t>
        <a:bodyPr/>
        <a:lstStyle/>
        <a:p>
          <a:endParaRPr lang="en-US"/>
        </a:p>
      </dgm:t>
    </dgm:pt>
    <dgm:pt modelId="{ED6E65C6-02FE-4A2A-9D78-58B85713BB27}">
      <dgm:prSet/>
      <dgm:spPr/>
      <dgm:t>
        <a:bodyPr/>
        <a:lstStyle/>
        <a:p>
          <a:r>
            <a:rPr lang="en-US" b="1" dirty="0"/>
            <a:t>Support Organization</a:t>
          </a:r>
        </a:p>
      </dgm:t>
    </dgm:pt>
    <dgm:pt modelId="{7FEEBE8B-ED1F-49D5-B47A-0B7176BF3D53}" type="parTrans" cxnId="{07CA742A-9D28-4180-9CAA-F4D8F547BE33}">
      <dgm:prSet/>
      <dgm:spPr/>
      <dgm:t>
        <a:bodyPr/>
        <a:lstStyle/>
        <a:p>
          <a:endParaRPr lang="en-US"/>
        </a:p>
      </dgm:t>
    </dgm:pt>
    <dgm:pt modelId="{82FAB809-983E-48ED-8E22-0658EDF3E23B}" type="sibTrans" cxnId="{07CA742A-9D28-4180-9CAA-F4D8F547BE33}">
      <dgm:prSet/>
      <dgm:spPr/>
      <dgm:t>
        <a:bodyPr/>
        <a:lstStyle/>
        <a:p>
          <a:endParaRPr lang="en-US"/>
        </a:p>
      </dgm:t>
    </dgm:pt>
    <dgm:pt modelId="{321A5A50-F8F5-413D-B06B-3F60C0065B1A}" type="pres">
      <dgm:prSet presAssocID="{348C94A1-5727-4FB3-A047-DC246E23EF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77208-C5A5-4271-B6D0-9C399D4FB72A}" type="pres">
      <dgm:prSet presAssocID="{348C94A1-5727-4FB3-A047-DC246E23EFC3}" presName="arrow" presStyleLbl="bgShp" presStyleIdx="0" presStyleCnt="1"/>
      <dgm:spPr/>
    </dgm:pt>
    <dgm:pt modelId="{A05555D5-4A82-43D9-9E6F-F4F8D7670D64}" type="pres">
      <dgm:prSet presAssocID="{348C94A1-5727-4FB3-A047-DC246E23EFC3}" presName="linearProcess" presStyleCnt="0"/>
      <dgm:spPr/>
    </dgm:pt>
    <dgm:pt modelId="{8D5AA051-F0F6-443B-95CD-6ED853495CEE}" type="pres">
      <dgm:prSet presAssocID="{ED6E65C6-02FE-4A2A-9D78-58B85713BB2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9A4CD-86B9-4FCE-A07D-8261BCBC15B4}" type="pres">
      <dgm:prSet presAssocID="{82FAB809-983E-48ED-8E22-0658EDF3E23B}" presName="sibTrans" presStyleCnt="0"/>
      <dgm:spPr/>
    </dgm:pt>
    <dgm:pt modelId="{BB631026-EBFD-4422-9E9F-2CE36E086DA0}" type="pres">
      <dgm:prSet presAssocID="{AA4A9C75-0FF5-4952-A8DA-C3123569F47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AE842-0461-4213-ACA1-B3D843CFA639}" type="pres">
      <dgm:prSet presAssocID="{9D4B3B4C-E167-48FE-BD49-97E9DE33EBE5}" presName="sibTrans" presStyleCnt="0"/>
      <dgm:spPr/>
    </dgm:pt>
    <dgm:pt modelId="{B40CE6D4-405A-4925-8EFB-584852BA24D6}" type="pres">
      <dgm:prSet presAssocID="{F131A445-4DB4-4009-B4BC-81033483D6C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616D-1145-4F51-A9FA-7FBCBCA822D1}" type="pres">
      <dgm:prSet presAssocID="{1367B368-EA64-4E9B-B2B2-5BD1CFED9331}" presName="sibTrans" presStyleCnt="0"/>
      <dgm:spPr/>
    </dgm:pt>
    <dgm:pt modelId="{6604E498-ECF6-40AC-A84C-EC16B146E15A}" type="pres">
      <dgm:prSet presAssocID="{5D5273D5-B19C-4534-9FA8-8CC2A96781F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F856-CB47-4C1E-949E-EBA4BEFE305A}" type="pres">
      <dgm:prSet presAssocID="{E1063E68-EDF9-464E-B1D8-EE91A4A78CEE}" presName="sibTrans" presStyleCnt="0"/>
      <dgm:spPr/>
    </dgm:pt>
    <dgm:pt modelId="{A6E6FF13-0A72-444F-BC48-F9E768D32653}" type="pres">
      <dgm:prSet presAssocID="{D361555E-A2EA-4C82-A400-C4F55395CEE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A3E7F-5400-4D34-9C9E-F03A3AFC17CF}" type="presOf" srcId="{348C94A1-5727-4FB3-A047-DC246E23EFC3}" destId="{321A5A50-F8F5-413D-B06B-3F60C0065B1A}" srcOrd="0" destOrd="0" presId="urn:microsoft.com/office/officeart/2005/8/layout/hProcess9"/>
    <dgm:cxn modelId="{06DF9751-3F15-428D-9CE3-860B0C6E36C6}" type="presOf" srcId="{5D5273D5-B19C-4534-9FA8-8CC2A96781F3}" destId="{6604E498-ECF6-40AC-A84C-EC16B146E15A}" srcOrd="0" destOrd="0" presId="urn:microsoft.com/office/officeart/2005/8/layout/hProcess9"/>
    <dgm:cxn modelId="{07CA742A-9D28-4180-9CAA-F4D8F547BE33}" srcId="{348C94A1-5727-4FB3-A047-DC246E23EFC3}" destId="{ED6E65C6-02FE-4A2A-9D78-58B85713BB27}" srcOrd="0" destOrd="0" parTransId="{7FEEBE8B-ED1F-49D5-B47A-0B7176BF3D53}" sibTransId="{82FAB809-983E-48ED-8E22-0658EDF3E23B}"/>
    <dgm:cxn modelId="{CDAF1C91-5496-4EDB-8828-0CD670BD5262}" srcId="{348C94A1-5727-4FB3-A047-DC246E23EFC3}" destId="{5D5273D5-B19C-4534-9FA8-8CC2A96781F3}" srcOrd="3" destOrd="0" parTransId="{23EF3DB6-5872-4152-8D95-0541D4500E3D}" sibTransId="{E1063E68-EDF9-464E-B1D8-EE91A4A78CEE}"/>
    <dgm:cxn modelId="{5FA1AF0B-35D5-43AC-8119-41ECCB5DA0E8}" type="presOf" srcId="{F131A445-4DB4-4009-B4BC-81033483D6CA}" destId="{B40CE6D4-405A-4925-8EFB-584852BA24D6}" srcOrd="0" destOrd="0" presId="urn:microsoft.com/office/officeart/2005/8/layout/hProcess9"/>
    <dgm:cxn modelId="{2FA390FD-6E0B-4219-AC59-36583ADE0612}" srcId="{348C94A1-5727-4FB3-A047-DC246E23EFC3}" destId="{F131A445-4DB4-4009-B4BC-81033483D6CA}" srcOrd="2" destOrd="0" parTransId="{0A140C4A-419F-4E6F-8697-8F9A657C7B38}" sibTransId="{1367B368-EA64-4E9B-B2B2-5BD1CFED9331}"/>
    <dgm:cxn modelId="{3B4CAACA-5560-403B-B33D-7BF0A649F00D}" type="presOf" srcId="{D361555E-A2EA-4C82-A400-C4F55395CEEB}" destId="{A6E6FF13-0A72-444F-BC48-F9E768D32653}" srcOrd="0" destOrd="0" presId="urn:microsoft.com/office/officeart/2005/8/layout/hProcess9"/>
    <dgm:cxn modelId="{E4642C3C-A52B-49A6-8CCA-F00C3E289468}" type="presOf" srcId="{ED6E65C6-02FE-4A2A-9D78-58B85713BB27}" destId="{8D5AA051-F0F6-443B-95CD-6ED853495CEE}" srcOrd="0" destOrd="0" presId="urn:microsoft.com/office/officeart/2005/8/layout/hProcess9"/>
    <dgm:cxn modelId="{0CC42E4C-65B4-499B-92C3-CCCD5B7B9537}" type="presOf" srcId="{AA4A9C75-0FF5-4952-A8DA-C3123569F478}" destId="{BB631026-EBFD-4422-9E9F-2CE36E086DA0}" srcOrd="0" destOrd="0" presId="urn:microsoft.com/office/officeart/2005/8/layout/hProcess9"/>
    <dgm:cxn modelId="{7FF6F1C7-88BD-4BE3-9B40-AFBC3E9083CE}" srcId="{348C94A1-5727-4FB3-A047-DC246E23EFC3}" destId="{D361555E-A2EA-4C82-A400-C4F55395CEEB}" srcOrd="4" destOrd="0" parTransId="{068D17AF-850B-47CE-BDDF-89CC2438E2D1}" sibTransId="{A08D0E60-656F-41A6-A196-E290C85DD93A}"/>
    <dgm:cxn modelId="{4677592A-B36B-48D2-AE68-677F01E5EB91}" srcId="{348C94A1-5727-4FB3-A047-DC246E23EFC3}" destId="{AA4A9C75-0FF5-4952-A8DA-C3123569F478}" srcOrd="1" destOrd="0" parTransId="{CAB39138-F2B8-4B52-92E3-3384D313C1B7}" sibTransId="{9D4B3B4C-E167-48FE-BD49-97E9DE33EBE5}"/>
    <dgm:cxn modelId="{3A49EDAD-0CFD-421B-984E-D38C536E856F}" type="presParOf" srcId="{321A5A50-F8F5-413D-B06B-3F60C0065B1A}" destId="{C2E77208-C5A5-4271-B6D0-9C399D4FB72A}" srcOrd="0" destOrd="0" presId="urn:microsoft.com/office/officeart/2005/8/layout/hProcess9"/>
    <dgm:cxn modelId="{5BD9C74A-5669-45F6-A01E-1791EF661BFA}" type="presParOf" srcId="{321A5A50-F8F5-413D-B06B-3F60C0065B1A}" destId="{A05555D5-4A82-43D9-9E6F-F4F8D7670D64}" srcOrd="1" destOrd="0" presId="urn:microsoft.com/office/officeart/2005/8/layout/hProcess9"/>
    <dgm:cxn modelId="{D596639B-E0B9-47E4-97F4-DADB14CE2ED4}" type="presParOf" srcId="{A05555D5-4A82-43D9-9E6F-F4F8D7670D64}" destId="{8D5AA051-F0F6-443B-95CD-6ED853495CEE}" srcOrd="0" destOrd="0" presId="urn:microsoft.com/office/officeart/2005/8/layout/hProcess9"/>
    <dgm:cxn modelId="{723F5631-CBAE-423B-8175-832D2321BFBC}" type="presParOf" srcId="{A05555D5-4A82-43D9-9E6F-F4F8D7670D64}" destId="{1E89A4CD-86B9-4FCE-A07D-8261BCBC15B4}" srcOrd="1" destOrd="0" presId="urn:microsoft.com/office/officeart/2005/8/layout/hProcess9"/>
    <dgm:cxn modelId="{E260DA7C-E7D2-4D75-A40C-1BE848676752}" type="presParOf" srcId="{A05555D5-4A82-43D9-9E6F-F4F8D7670D64}" destId="{BB631026-EBFD-4422-9E9F-2CE36E086DA0}" srcOrd="2" destOrd="0" presId="urn:microsoft.com/office/officeart/2005/8/layout/hProcess9"/>
    <dgm:cxn modelId="{509AD6AB-FA38-4B38-BE59-BE195570A3D9}" type="presParOf" srcId="{A05555D5-4A82-43D9-9E6F-F4F8D7670D64}" destId="{AA0AE842-0461-4213-ACA1-B3D843CFA639}" srcOrd="3" destOrd="0" presId="urn:microsoft.com/office/officeart/2005/8/layout/hProcess9"/>
    <dgm:cxn modelId="{6CD760F6-54A2-4EB4-BBF9-7A6574BB2AB9}" type="presParOf" srcId="{A05555D5-4A82-43D9-9E6F-F4F8D7670D64}" destId="{B40CE6D4-405A-4925-8EFB-584852BA24D6}" srcOrd="4" destOrd="0" presId="urn:microsoft.com/office/officeart/2005/8/layout/hProcess9"/>
    <dgm:cxn modelId="{1C8D6C3B-6975-410F-AE94-E84D5F57111D}" type="presParOf" srcId="{A05555D5-4A82-43D9-9E6F-F4F8D7670D64}" destId="{2E98616D-1145-4F51-A9FA-7FBCBCA822D1}" srcOrd="5" destOrd="0" presId="urn:microsoft.com/office/officeart/2005/8/layout/hProcess9"/>
    <dgm:cxn modelId="{B1D3453E-5446-4329-A586-3A5CE08999BD}" type="presParOf" srcId="{A05555D5-4A82-43D9-9E6F-F4F8D7670D64}" destId="{6604E498-ECF6-40AC-A84C-EC16B146E15A}" srcOrd="6" destOrd="0" presId="urn:microsoft.com/office/officeart/2005/8/layout/hProcess9"/>
    <dgm:cxn modelId="{BB7E1A2A-591A-423A-8F59-821AAAB19BE2}" type="presParOf" srcId="{A05555D5-4A82-43D9-9E6F-F4F8D7670D64}" destId="{F7BDF856-CB47-4C1E-949E-EBA4BEFE305A}" srcOrd="7" destOrd="0" presId="urn:microsoft.com/office/officeart/2005/8/layout/hProcess9"/>
    <dgm:cxn modelId="{27B76239-8041-435A-9349-40C1725B724C}" type="presParOf" srcId="{A05555D5-4A82-43D9-9E6F-F4F8D7670D64}" destId="{A6E6FF13-0A72-444F-BC48-F9E768D3265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C94A1-5727-4FB3-A047-DC246E23EFC3}" type="doc">
      <dgm:prSet loTypeId="urn:microsoft.com/office/officeart/2005/8/layout/hProcess9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A4A9C75-0FF5-4952-A8DA-C3123569F478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2000" b="1" dirty="0"/>
            <a:t>STAFF</a:t>
          </a:r>
        </a:p>
        <a:p>
          <a:r>
            <a:rPr lang="en-US" sz="2000" b="1" dirty="0"/>
            <a:t>Provides applicant feedback</a:t>
          </a:r>
        </a:p>
      </dgm:t>
    </dgm:pt>
    <dgm:pt modelId="{CAB39138-F2B8-4B52-92E3-3384D313C1B7}" type="parTrans" cxnId="{4677592A-B36B-48D2-AE68-677F01E5EB91}">
      <dgm:prSet/>
      <dgm:spPr/>
      <dgm:t>
        <a:bodyPr/>
        <a:lstStyle/>
        <a:p>
          <a:endParaRPr lang="en-US"/>
        </a:p>
      </dgm:t>
    </dgm:pt>
    <dgm:pt modelId="{9D4B3B4C-E167-48FE-BD49-97E9DE33EBE5}" type="sibTrans" cxnId="{4677592A-B36B-48D2-AE68-677F01E5EB91}">
      <dgm:prSet/>
      <dgm:spPr/>
      <dgm:t>
        <a:bodyPr/>
        <a:lstStyle/>
        <a:p>
          <a:endParaRPr lang="en-US"/>
        </a:p>
      </dgm:t>
    </dgm:pt>
    <dgm:pt modelId="{F131A445-4DB4-4009-B4BC-81033483D6CA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STAFF </a:t>
          </a:r>
        </a:p>
        <a:p>
          <a:r>
            <a:rPr lang="en-US" sz="2000" b="1" dirty="0"/>
            <a:t>Emails proposal to assigned Task Force members for scoring</a:t>
          </a:r>
        </a:p>
      </dgm:t>
    </dgm:pt>
    <dgm:pt modelId="{0A140C4A-419F-4E6F-8697-8F9A657C7B38}" type="parTrans" cxnId="{2FA390FD-6E0B-4219-AC59-36583ADE0612}">
      <dgm:prSet/>
      <dgm:spPr/>
      <dgm:t>
        <a:bodyPr/>
        <a:lstStyle/>
        <a:p>
          <a:endParaRPr lang="en-US"/>
        </a:p>
      </dgm:t>
    </dgm:pt>
    <dgm:pt modelId="{1367B368-EA64-4E9B-B2B2-5BD1CFED9331}" type="sibTrans" cxnId="{2FA390FD-6E0B-4219-AC59-36583ADE0612}">
      <dgm:prSet/>
      <dgm:spPr/>
      <dgm:t>
        <a:bodyPr/>
        <a:lstStyle/>
        <a:p>
          <a:endParaRPr lang="en-US"/>
        </a:p>
      </dgm:t>
    </dgm:pt>
    <dgm:pt modelId="{5D5273D5-B19C-4534-9FA8-8CC2A96781F3}">
      <dgm:prSet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COUNCIL</a:t>
          </a:r>
        </a:p>
        <a:p>
          <a:r>
            <a:rPr lang="en-US" sz="2000" b="1" dirty="0"/>
            <a:t>Discusses proposal at Council Meeting and votes</a:t>
          </a:r>
        </a:p>
      </dgm:t>
    </dgm:pt>
    <dgm:pt modelId="{23EF3DB6-5872-4152-8D95-0541D4500E3D}" type="parTrans" cxnId="{CDAF1C91-5496-4EDB-8828-0CD670BD5262}">
      <dgm:prSet/>
      <dgm:spPr/>
      <dgm:t>
        <a:bodyPr/>
        <a:lstStyle/>
        <a:p>
          <a:endParaRPr lang="en-US"/>
        </a:p>
      </dgm:t>
    </dgm:pt>
    <dgm:pt modelId="{E1063E68-EDF9-464E-B1D8-EE91A4A78CEE}" type="sibTrans" cxnId="{CDAF1C91-5496-4EDB-8828-0CD670BD5262}">
      <dgm:prSet/>
      <dgm:spPr/>
      <dgm:t>
        <a:bodyPr/>
        <a:lstStyle/>
        <a:p>
          <a:endParaRPr lang="en-US"/>
        </a:p>
      </dgm:t>
    </dgm:pt>
    <dgm:pt modelId="{D361555E-A2EA-4C82-A400-C4F55395CEEB}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STAFF</a:t>
          </a:r>
        </a:p>
        <a:p>
          <a:r>
            <a:rPr lang="en-US" sz="2000" b="1" dirty="0"/>
            <a:t> Submits to DHCD on behalf of Council</a:t>
          </a:r>
          <a:endParaRPr lang="en-US" sz="1800" dirty="0"/>
        </a:p>
      </dgm:t>
    </dgm:pt>
    <dgm:pt modelId="{068D17AF-850B-47CE-BDDF-89CC2438E2D1}" type="parTrans" cxnId="{7FF6F1C7-88BD-4BE3-9B40-AFBC3E9083CE}">
      <dgm:prSet/>
      <dgm:spPr/>
      <dgm:t>
        <a:bodyPr/>
        <a:lstStyle/>
        <a:p>
          <a:endParaRPr lang="en-US"/>
        </a:p>
      </dgm:t>
    </dgm:pt>
    <dgm:pt modelId="{A08D0E60-656F-41A6-A196-E290C85DD93A}" type="sibTrans" cxnId="{7FF6F1C7-88BD-4BE3-9B40-AFBC3E9083CE}">
      <dgm:prSet/>
      <dgm:spPr/>
      <dgm:t>
        <a:bodyPr/>
        <a:lstStyle/>
        <a:p>
          <a:endParaRPr lang="en-US"/>
        </a:p>
      </dgm:t>
    </dgm:pt>
    <dgm:pt modelId="{ED6E65C6-02FE-4A2A-9D78-58B85713BB27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sz="2000" b="1" dirty="0"/>
            <a:t>APPLICANT</a:t>
          </a:r>
        </a:p>
        <a:p>
          <a:r>
            <a:rPr lang="en-US" sz="2000" b="1" dirty="0"/>
            <a:t>Submits proposal by email</a:t>
          </a:r>
        </a:p>
      </dgm:t>
    </dgm:pt>
    <dgm:pt modelId="{7FEEBE8B-ED1F-49D5-B47A-0B7176BF3D53}" type="parTrans" cxnId="{07CA742A-9D28-4180-9CAA-F4D8F547BE33}">
      <dgm:prSet/>
      <dgm:spPr/>
      <dgm:t>
        <a:bodyPr/>
        <a:lstStyle/>
        <a:p>
          <a:endParaRPr lang="en-US"/>
        </a:p>
      </dgm:t>
    </dgm:pt>
    <dgm:pt modelId="{82FAB809-983E-48ED-8E22-0658EDF3E23B}" type="sibTrans" cxnId="{07CA742A-9D28-4180-9CAA-F4D8F547BE33}">
      <dgm:prSet/>
      <dgm:spPr/>
      <dgm:t>
        <a:bodyPr/>
        <a:lstStyle/>
        <a:p>
          <a:endParaRPr lang="en-US"/>
        </a:p>
      </dgm:t>
    </dgm:pt>
    <dgm:pt modelId="{321A5A50-F8F5-413D-B06B-3F60C0065B1A}" type="pres">
      <dgm:prSet presAssocID="{348C94A1-5727-4FB3-A047-DC246E23EF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77208-C5A5-4271-B6D0-9C399D4FB72A}" type="pres">
      <dgm:prSet presAssocID="{348C94A1-5727-4FB3-A047-DC246E23EFC3}" presName="arrow" presStyleLbl="bgShp" presStyleIdx="0" presStyleCnt="1" custLinFactNeighborX="3629" custLinFactNeighborY="-6337"/>
      <dgm:spPr/>
    </dgm:pt>
    <dgm:pt modelId="{A05555D5-4A82-43D9-9E6F-F4F8D7670D64}" type="pres">
      <dgm:prSet presAssocID="{348C94A1-5727-4FB3-A047-DC246E23EFC3}" presName="linearProcess" presStyleCnt="0"/>
      <dgm:spPr/>
    </dgm:pt>
    <dgm:pt modelId="{8D5AA051-F0F6-443B-95CD-6ED853495CEE}" type="pres">
      <dgm:prSet presAssocID="{ED6E65C6-02FE-4A2A-9D78-58B85713BB27}" presName="textNode" presStyleLbl="node1" presStyleIdx="0" presStyleCnt="5" custScaleY="18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9A4CD-86B9-4FCE-A07D-8261BCBC15B4}" type="pres">
      <dgm:prSet presAssocID="{82FAB809-983E-48ED-8E22-0658EDF3E23B}" presName="sibTrans" presStyleCnt="0"/>
      <dgm:spPr/>
    </dgm:pt>
    <dgm:pt modelId="{BB631026-EBFD-4422-9E9F-2CE36E086DA0}" type="pres">
      <dgm:prSet presAssocID="{AA4A9C75-0FF5-4952-A8DA-C3123569F478}" presName="textNode" presStyleLbl="node1" presStyleIdx="1" presStyleCnt="5" custScaleY="18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AE842-0461-4213-ACA1-B3D843CFA639}" type="pres">
      <dgm:prSet presAssocID="{9D4B3B4C-E167-48FE-BD49-97E9DE33EBE5}" presName="sibTrans" presStyleCnt="0"/>
      <dgm:spPr/>
    </dgm:pt>
    <dgm:pt modelId="{B40CE6D4-405A-4925-8EFB-584852BA24D6}" type="pres">
      <dgm:prSet presAssocID="{F131A445-4DB4-4009-B4BC-81033483D6CA}" presName="textNode" presStyleLbl="node1" presStyleIdx="2" presStyleCnt="5" custScaleY="18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616D-1145-4F51-A9FA-7FBCBCA822D1}" type="pres">
      <dgm:prSet presAssocID="{1367B368-EA64-4E9B-B2B2-5BD1CFED9331}" presName="sibTrans" presStyleCnt="0"/>
      <dgm:spPr/>
    </dgm:pt>
    <dgm:pt modelId="{6604E498-ECF6-40AC-A84C-EC16B146E15A}" type="pres">
      <dgm:prSet presAssocID="{5D5273D5-B19C-4534-9FA8-8CC2A96781F3}" presName="textNode" presStyleLbl="node1" presStyleIdx="3" presStyleCnt="5" custScaleY="18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DF856-CB47-4C1E-949E-EBA4BEFE305A}" type="pres">
      <dgm:prSet presAssocID="{E1063E68-EDF9-464E-B1D8-EE91A4A78CEE}" presName="sibTrans" presStyleCnt="0"/>
      <dgm:spPr/>
    </dgm:pt>
    <dgm:pt modelId="{A6E6FF13-0A72-444F-BC48-F9E768D32653}" type="pres">
      <dgm:prSet presAssocID="{D361555E-A2EA-4C82-A400-C4F55395CEEB}" presName="textNode" presStyleLbl="node1" presStyleIdx="4" presStyleCnt="5" custScaleY="18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A3E7F-5400-4D34-9C9E-F03A3AFC17CF}" type="presOf" srcId="{348C94A1-5727-4FB3-A047-DC246E23EFC3}" destId="{321A5A50-F8F5-413D-B06B-3F60C0065B1A}" srcOrd="0" destOrd="0" presId="urn:microsoft.com/office/officeart/2005/8/layout/hProcess9"/>
    <dgm:cxn modelId="{06DF9751-3F15-428D-9CE3-860B0C6E36C6}" type="presOf" srcId="{5D5273D5-B19C-4534-9FA8-8CC2A96781F3}" destId="{6604E498-ECF6-40AC-A84C-EC16B146E15A}" srcOrd="0" destOrd="0" presId="urn:microsoft.com/office/officeart/2005/8/layout/hProcess9"/>
    <dgm:cxn modelId="{07CA742A-9D28-4180-9CAA-F4D8F547BE33}" srcId="{348C94A1-5727-4FB3-A047-DC246E23EFC3}" destId="{ED6E65C6-02FE-4A2A-9D78-58B85713BB27}" srcOrd="0" destOrd="0" parTransId="{7FEEBE8B-ED1F-49D5-B47A-0B7176BF3D53}" sibTransId="{82FAB809-983E-48ED-8E22-0658EDF3E23B}"/>
    <dgm:cxn modelId="{CDAF1C91-5496-4EDB-8828-0CD670BD5262}" srcId="{348C94A1-5727-4FB3-A047-DC246E23EFC3}" destId="{5D5273D5-B19C-4534-9FA8-8CC2A96781F3}" srcOrd="3" destOrd="0" parTransId="{23EF3DB6-5872-4152-8D95-0541D4500E3D}" sibTransId="{E1063E68-EDF9-464E-B1D8-EE91A4A78CEE}"/>
    <dgm:cxn modelId="{5FA1AF0B-35D5-43AC-8119-41ECCB5DA0E8}" type="presOf" srcId="{F131A445-4DB4-4009-B4BC-81033483D6CA}" destId="{B40CE6D4-405A-4925-8EFB-584852BA24D6}" srcOrd="0" destOrd="0" presId="urn:microsoft.com/office/officeart/2005/8/layout/hProcess9"/>
    <dgm:cxn modelId="{2FA390FD-6E0B-4219-AC59-36583ADE0612}" srcId="{348C94A1-5727-4FB3-A047-DC246E23EFC3}" destId="{F131A445-4DB4-4009-B4BC-81033483D6CA}" srcOrd="2" destOrd="0" parTransId="{0A140C4A-419F-4E6F-8697-8F9A657C7B38}" sibTransId="{1367B368-EA64-4E9B-B2B2-5BD1CFED9331}"/>
    <dgm:cxn modelId="{3B4CAACA-5560-403B-B33D-7BF0A649F00D}" type="presOf" srcId="{D361555E-A2EA-4C82-A400-C4F55395CEEB}" destId="{A6E6FF13-0A72-444F-BC48-F9E768D32653}" srcOrd="0" destOrd="0" presId="urn:microsoft.com/office/officeart/2005/8/layout/hProcess9"/>
    <dgm:cxn modelId="{E4642C3C-A52B-49A6-8CCA-F00C3E289468}" type="presOf" srcId="{ED6E65C6-02FE-4A2A-9D78-58B85713BB27}" destId="{8D5AA051-F0F6-443B-95CD-6ED853495CEE}" srcOrd="0" destOrd="0" presId="urn:microsoft.com/office/officeart/2005/8/layout/hProcess9"/>
    <dgm:cxn modelId="{0CC42E4C-65B4-499B-92C3-CCCD5B7B9537}" type="presOf" srcId="{AA4A9C75-0FF5-4952-A8DA-C3123569F478}" destId="{BB631026-EBFD-4422-9E9F-2CE36E086DA0}" srcOrd="0" destOrd="0" presId="urn:microsoft.com/office/officeart/2005/8/layout/hProcess9"/>
    <dgm:cxn modelId="{7FF6F1C7-88BD-4BE3-9B40-AFBC3E9083CE}" srcId="{348C94A1-5727-4FB3-A047-DC246E23EFC3}" destId="{D361555E-A2EA-4C82-A400-C4F55395CEEB}" srcOrd="4" destOrd="0" parTransId="{068D17AF-850B-47CE-BDDF-89CC2438E2D1}" sibTransId="{A08D0E60-656F-41A6-A196-E290C85DD93A}"/>
    <dgm:cxn modelId="{4677592A-B36B-48D2-AE68-677F01E5EB91}" srcId="{348C94A1-5727-4FB3-A047-DC246E23EFC3}" destId="{AA4A9C75-0FF5-4952-A8DA-C3123569F478}" srcOrd="1" destOrd="0" parTransId="{CAB39138-F2B8-4B52-92E3-3384D313C1B7}" sibTransId="{9D4B3B4C-E167-48FE-BD49-97E9DE33EBE5}"/>
    <dgm:cxn modelId="{3A49EDAD-0CFD-421B-984E-D38C536E856F}" type="presParOf" srcId="{321A5A50-F8F5-413D-B06B-3F60C0065B1A}" destId="{C2E77208-C5A5-4271-B6D0-9C399D4FB72A}" srcOrd="0" destOrd="0" presId="urn:microsoft.com/office/officeart/2005/8/layout/hProcess9"/>
    <dgm:cxn modelId="{5BD9C74A-5669-45F6-A01E-1791EF661BFA}" type="presParOf" srcId="{321A5A50-F8F5-413D-B06B-3F60C0065B1A}" destId="{A05555D5-4A82-43D9-9E6F-F4F8D7670D64}" srcOrd="1" destOrd="0" presId="urn:microsoft.com/office/officeart/2005/8/layout/hProcess9"/>
    <dgm:cxn modelId="{D596639B-E0B9-47E4-97F4-DADB14CE2ED4}" type="presParOf" srcId="{A05555D5-4A82-43D9-9E6F-F4F8D7670D64}" destId="{8D5AA051-F0F6-443B-95CD-6ED853495CEE}" srcOrd="0" destOrd="0" presId="urn:microsoft.com/office/officeart/2005/8/layout/hProcess9"/>
    <dgm:cxn modelId="{723F5631-CBAE-423B-8175-832D2321BFBC}" type="presParOf" srcId="{A05555D5-4A82-43D9-9E6F-F4F8D7670D64}" destId="{1E89A4CD-86B9-4FCE-A07D-8261BCBC15B4}" srcOrd="1" destOrd="0" presId="urn:microsoft.com/office/officeart/2005/8/layout/hProcess9"/>
    <dgm:cxn modelId="{E260DA7C-E7D2-4D75-A40C-1BE848676752}" type="presParOf" srcId="{A05555D5-4A82-43D9-9E6F-F4F8D7670D64}" destId="{BB631026-EBFD-4422-9E9F-2CE36E086DA0}" srcOrd="2" destOrd="0" presId="urn:microsoft.com/office/officeart/2005/8/layout/hProcess9"/>
    <dgm:cxn modelId="{509AD6AB-FA38-4B38-BE59-BE195570A3D9}" type="presParOf" srcId="{A05555D5-4A82-43D9-9E6F-F4F8D7670D64}" destId="{AA0AE842-0461-4213-ACA1-B3D843CFA639}" srcOrd="3" destOrd="0" presId="urn:microsoft.com/office/officeart/2005/8/layout/hProcess9"/>
    <dgm:cxn modelId="{6CD760F6-54A2-4EB4-BBF9-7A6574BB2AB9}" type="presParOf" srcId="{A05555D5-4A82-43D9-9E6F-F4F8D7670D64}" destId="{B40CE6D4-405A-4925-8EFB-584852BA24D6}" srcOrd="4" destOrd="0" presId="urn:microsoft.com/office/officeart/2005/8/layout/hProcess9"/>
    <dgm:cxn modelId="{1C8D6C3B-6975-410F-AE94-E84D5F57111D}" type="presParOf" srcId="{A05555D5-4A82-43D9-9E6F-F4F8D7670D64}" destId="{2E98616D-1145-4F51-A9FA-7FBCBCA822D1}" srcOrd="5" destOrd="0" presId="urn:microsoft.com/office/officeart/2005/8/layout/hProcess9"/>
    <dgm:cxn modelId="{B1D3453E-5446-4329-A586-3A5CE08999BD}" type="presParOf" srcId="{A05555D5-4A82-43D9-9E6F-F4F8D7670D64}" destId="{6604E498-ECF6-40AC-A84C-EC16B146E15A}" srcOrd="6" destOrd="0" presId="urn:microsoft.com/office/officeart/2005/8/layout/hProcess9"/>
    <dgm:cxn modelId="{BB7E1A2A-591A-423A-8F59-821AAAB19BE2}" type="presParOf" srcId="{A05555D5-4A82-43D9-9E6F-F4F8D7670D64}" destId="{F7BDF856-CB47-4C1E-949E-EBA4BEFE305A}" srcOrd="7" destOrd="0" presId="urn:microsoft.com/office/officeart/2005/8/layout/hProcess9"/>
    <dgm:cxn modelId="{27B76239-8041-435A-9349-40C1725B724C}" type="presParOf" srcId="{A05555D5-4A82-43D9-9E6F-F4F8D7670D64}" destId="{A6E6FF13-0A72-444F-BC48-F9E768D3265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77208-C5A5-4271-B6D0-9C399D4FB72A}">
      <dsp:nvSpPr>
        <dsp:cNvPr id="0" name=""/>
        <dsp:cNvSpPr/>
      </dsp:nvSpPr>
      <dsp:spPr>
        <a:xfrm>
          <a:off x="697735" y="0"/>
          <a:ext cx="7907669" cy="3804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A051-F0F6-443B-95CD-6ED853495CEE}">
      <dsp:nvSpPr>
        <dsp:cNvPr id="0" name=""/>
        <dsp:cNvSpPr/>
      </dsp:nvSpPr>
      <dsp:spPr>
        <a:xfrm>
          <a:off x="2363" y="1141214"/>
          <a:ext cx="1777826" cy="152161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Support Organization</a:t>
          </a:r>
        </a:p>
      </dsp:txBody>
      <dsp:txXfrm>
        <a:off x="76642" y="1215493"/>
        <a:ext cx="1629268" cy="1373060"/>
      </dsp:txXfrm>
    </dsp:sp>
    <dsp:sp modelId="{BB631026-EBFD-4422-9E9F-2CE36E086DA0}">
      <dsp:nvSpPr>
        <dsp:cNvPr id="0" name=""/>
        <dsp:cNvSpPr/>
      </dsp:nvSpPr>
      <dsp:spPr>
        <a:xfrm>
          <a:off x="1882510" y="1141214"/>
          <a:ext cx="1777826" cy="1521618"/>
        </a:xfrm>
        <a:prstGeom prst="roundRect">
          <a:avLst/>
        </a:prstGeom>
        <a:solidFill>
          <a:schemeClr val="accent1">
            <a:shade val="80000"/>
            <a:hueOff val="70303"/>
            <a:satOff val="-8752"/>
            <a:lumOff val="82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Regional Council</a:t>
          </a:r>
        </a:p>
      </dsp:txBody>
      <dsp:txXfrm>
        <a:off x="1956789" y="1215493"/>
        <a:ext cx="1629268" cy="1373060"/>
      </dsp:txXfrm>
    </dsp:sp>
    <dsp:sp modelId="{B40CE6D4-405A-4925-8EFB-584852BA24D6}">
      <dsp:nvSpPr>
        <dsp:cNvPr id="0" name=""/>
        <dsp:cNvSpPr/>
      </dsp:nvSpPr>
      <dsp:spPr>
        <a:xfrm>
          <a:off x="3762657" y="1141214"/>
          <a:ext cx="1777826" cy="1521618"/>
        </a:xfrm>
        <a:prstGeom prst="roundRect">
          <a:avLst/>
        </a:prstGeom>
        <a:solidFill>
          <a:schemeClr val="accent1">
            <a:shade val="80000"/>
            <a:hueOff val="140606"/>
            <a:satOff val="-17505"/>
            <a:lumOff val="164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DHCD</a:t>
          </a:r>
        </a:p>
      </dsp:txBody>
      <dsp:txXfrm>
        <a:off x="3836936" y="1215493"/>
        <a:ext cx="1629268" cy="1373060"/>
      </dsp:txXfrm>
    </dsp:sp>
    <dsp:sp modelId="{6604E498-ECF6-40AC-A84C-EC16B146E15A}">
      <dsp:nvSpPr>
        <dsp:cNvPr id="0" name=""/>
        <dsp:cNvSpPr/>
      </dsp:nvSpPr>
      <dsp:spPr>
        <a:xfrm>
          <a:off x="5642804" y="1141214"/>
          <a:ext cx="1777826" cy="1521618"/>
        </a:xfrm>
        <a:prstGeom prst="roundRect">
          <a:avLst/>
        </a:prstGeom>
        <a:solidFill>
          <a:schemeClr val="accent1">
            <a:shade val="80000"/>
            <a:hueOff val="210908"/>
            <a:satOff val="-26257"/>
            <a:lumOff val="246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Working Group</a:t>
          </a:r>
        </a:p>
      </dsp:txBody>
      <dsp:txXfrm>
        <a:off x="5717083" y="1215493"/>
        <a:ext cx="1629268" cy="1373060"/>
      </dsp:txXfrm>
    </dsp:sp>
    <dsp:sp modelId="{A6E6FF13-0A72-444F-BC48-F9E768D32653}">
      <dsp:nvSpPr>
        <dsp:cNvPr id="0" name=""/>
        <dsp:cNvSpPr/>
      </dsp:nvSpPr>
      <dsp:spPr>
        <a:xfrm>
          <a:off x="7522951" y="1141214"/>
          <a:ext cx="1777826" cy="1521618"/>
        </a:xfrm>
        <a:prstGeom prst="roundRect">
          <a:avLst/>
        </a:prstGeom>
        <a:solidFill>
          <a:schemeClr val="accent1">
            <a:shade val="80000"/>
            <a:hueOff val="281211"/>
            <a:satOff val="-35009"/>
            <a:lumOff val="328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State Board</a:t>
          </a:r>
        </a:p>
      </dsp:txBody>
      <dsp:txXfrm>
        <a:off x="7597230" y="1215493"/>
        <a:ext cx="1629268" cy="1373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77208-C5A5-4271-B6D0-9C399D4FB72A}">
      <dsp:nvSpPr>
        <dsp:cNvPr id="0" name=""/>
        <dsp:cNvSpPr/>
      </dsp:nvSpPr>
      <dsp:spPr>
        <a:xfrm>
          <a:off x="984704" y="0"/>
          <a:ext cx="7907669" cy="3804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A051-F0F6-443B-95CD-6ED853495CEE}">
      <dsp:nvSpPr>
        <dsp:cNvPr id="0" name=""/>
        <dsp:cNvSpPr/>
      </dsp:nvSpPr>
      <dsp:spPr>
        <a:xfrm>
          <a:off x="153417" y="530421"/>
          <a:ext cx="1611381" cy="2743204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APPLICANT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Submits proposal by email</a:t>
          </a:r>
        </a:p>
      </dsp:txBody>
      <dsp:txXfrm>
        <a:off x="232078" y="609082"/>
        <a:ext cx="1454059" cy="2585882"/>
      </dsp:txXfrm>
    </dsp:sp>
    <dsp:sp modelId="{BB631026-EBFD-4422-9E9F-2CE36E086DA0}">
      <dsp:nvSpPr>
        <dsp:cNvPr id="0" name=""/>
        <dsp:cNvSpPr/>
      </dsp:nvSpPr>
      <dsp:spPr>
        <a:xfrm>
          <a:off x="1999648" y="530421"/>
          <a:ext cx="1611381" cy="2743204"/>
        </a:xfrm>
        <a:prstGeom prst="roundRect">
          <a:avLst/>
        </a:prstGeom>
        <a:solidFill>
          <a:schemeClr val="tx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STAFF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Provides applicant feedback</a:t>
          </a:r>
        </a:p>
      </dsp:txBody>
      <dsp:txXfrm>
        <a:off x="2078309" y="609082"/>
        <a:ext cx="1454059" cy="2585882"/>
      </dsp:txXfrm>
    </dsp:sp>
    <dsp:sp modelId="{B40CE6D4-405A-4925-8EFB-584852BA24D6}">
      <dsp:nvSpPr>
        <dsp:cNvPr id="0" name=""/>
        <dsp:cNvSpPr/>
      </dsp:nvSpPr>
      <dsp:spPr>
        <a:xfrm>
          <a:off x="3845879" y="530421"/>
          <a:ext cx="1611381" cy="2743204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STAFF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Emails proposal to assigned Task Force members for scoring</a:t>
          </a:r>
        </a:p>
      </dsp:txBody>
      <dsp:txXfrm>
        <a:off x="3924540" y="609082"/>
        <a:ext cx="1454059" cy="2585882"/>
      </dsp:txXfrm>
    </dsp:sp>
    <dsp:sp modelId="{6604E498-ECF6-40AC-A84C-EC16B146E15A}">
      <dsp:nvSpPr>
        <dsp:cNvPr id="0" name=""/>
        <dsp:cNvSpPr/>
      </dsp:nvSpPr>
      <dsp:spPr>
        <a:xfrm>
          <a:off x="5692111" y="530421"/>
          <a:ext cx="1611381" cy="2743204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Discusses proposal at Council Meeting and votes</a:t>
          </a:r>
        </a:p>
      </dsp:txBody>
      <dsp:txXfrm>
        <a:off x="5770772" y="609082"/>
        <a:ext cx="1454059" cy="2585882"/>
      </dsp:txXfrm>
    </dsp:sp>
    <dsp:sp modelId="{A6E6FF13-0A72-444F-BC48-F9E768D32653}">
      <dsp:nvSpPr>
        <dsp:cNvPr id="0" name=""/>
        <dsp:cNvSpPr/>
      </dsp:nvSpPr>
      <dsp:spPr>
        <a:xfrm>
          <a:off x="7538342" y="530421"/>
          <a:ext cx="1611381" cy="2743204"/>
        </a:xfrm>
        <a:prstGeom prst="roundRect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STAFF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 Submits to DHCD on behalf of Council</a:t>
          </a:r>
          <a:endParaRPr lang="en-US" sz="1800" kern="1200" dirty="0"/>
        </a:p>
      </dsp:txBody>
      <dsp:txXfrm>
        <a:off x="7617003" y="609082"/>
        <a:ext cx="1454059" cy="258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r>
              <a:rPr lang="en-US"/>
              <a:t>Council Member Orientation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886DD470-B0EF-407E-9D15-19032EEFD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132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r>
              <a:rPr lang="en-US"/>
              <a:t>Council Member Orientation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99F103D6-8988-4B2F-BF7F-76DF3F9528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8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584" y="4505548"/>
            <a:ext cx="5753740" cy="426473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0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8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0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0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3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2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5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06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8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28" tIns="46214" rIns="92428" bIns="46214"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7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2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60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21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6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6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3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28" tIns="46214" rIns="92428" bIns="46214"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93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99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28" tIns="46214" rIns="92428" bIns="46214"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9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28" tIns="46214" rIns="92428" bIns="46214"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0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5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6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0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03D6-8988-4B2F-BF7F-76DF3F9528F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 userDrawn="1"/>
        </p:nvSpPr>
        <p:spPr bwMode="auto">
          <a:xfrm rot="16200000">
            <a:off x="5172524" y="2886524"/>
            <a:ext cx="7201668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idx="1"/>
          </p:nvPr>
        </p:nvSpPr>
        <p:spPr bwMode="auto">
          <a:xfrm>
            <a:off x="581027" y="1785938"/>
            <a:ext cx="787717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7" y="797560"/>
            <a:ext cx="7877175" cy="9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5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6019803"/>
            <a:ext cx="2012195" cy="7964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6611" y="6158452"/>
            <a:ext cx="728003" cy="519113"/>
          </a:xfrm>
        </p:spPr>
        <p:txBody>
          <a:bodyPr>
            <a:noAutofit/>
          </a:bodyPr>
          <a:lstStyle>
            <a:lvl3pPr marL="582216" indent="-607219">
              <a:buNone/>
              <a:defRPr sz="2100" b="1" baseline="0"/>
            </a:lvl3pPr>
            <a:lvl5pPr marL="994410" indent="0">
              <a:buNone/>
              <a:defRPr/>
            </a:lvl5pPr>
          </a:lstStyle>
          <a:p>
            <a:pPr lvl="2"/>
            <a:fld id="{D0732E41-E13F-4AB2-B4E6-9EC25E41B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6019803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5" y="320862"/>
            <a:ext cx="3809923" cy="15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7620000" cy="1143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6019803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722"/>
            <a:ext cx="7620000" cy="1143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2880" y="6219886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83FC8603-96F4-4CB7-8DE4-43372C69B2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6019803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002596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3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r">
              <a:defRPr sz="16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1" y="5694749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1" y="5694749"/>
            <a:ext cx="201219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126611" y="6158452"/>
            <a:ext cx="728003" cy="5191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2980" indent="-5715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6288" indent="-8096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fld id="{D0732E41-E13F-4AB2-B4E6-9EC25E41BE45}" type="slidenum">
              <a:rPr lang="en-US" sz="2100" smtClean="0"/>
              <a:pPr lvl="2"/>
              <a:t>‹#›</a:t>
            </a:fld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8430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5" r:id="rId10"/>
  </p:sldLayoutIdLst>
  <p:hf sldNum="0" hdr="0" ftr="0"/>
  <p:txStyles>
    <p:titleStyle>
      <a:lvl1pPr algn="l" defTabSz="685800" rtl="0" eaLnBrk="1" latinLnBrk="0" hangingPunct="1">
        <a:spcBef>
          <a:spcPct val="0"/>
        </a:spcBef>
        <a:buNone/>
        <a:defRPr lang="en-US" sz="4050" b="1" kern="1200" cap="all" spc="-75" baseline="0" dirty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35" indent="-428625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555" indent="-428625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indent="-34290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indent="-34290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142011" y="3499218"/>
            <a:ext cx="4229100" cy="9002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5250" b="1" i="1" cap="small" dirty="0">
              <a:solidFill>
                <a:srgbClr val="2E3A9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7215733" y="2929483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3134" y="3290500"/>
            <a:ext cx="21275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Enhanced Capacity Building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60505"/>
            <a:ext cx="5715000" cy="191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2290" y="3799298"/>
            <a:ext cx="26372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2E3A92"/>
                </a:solidFill>
              </a:rPr>
              <a:t>Piedmont Opportunity Corridor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22314" y="4682079"/>
            <a:ext cx="7108275" cy="122515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50" b="1" dirty="0">
                <a:solidFill>
                  <a:schemeClr val="accent1"/>
                </a:solidFill>
              </a:rPr>
              <a:t>Community Update</a:t>
            </a:r>
          </a:p>
          <a:p>
            <a:r>
              <a:rPr lang="en-US" sz="4050" b="1" dirty="0">
                <a:solidFill>
                  <a:schemeClr val="accent1"/>
                </a:solidFill>
              </a:rPr>
              <a:t>August 16, 2018</a:t>
            </a:r>
          </a:p>
        </p:txBody>
      </p:sp>
    </p:spTree>
    <p:extLst>
      <p:ext uri="{BB962C8B-B14F-4D97-AF65-F5344CB8AC3E}">
        <p14:creationId xmlns:p14="http://schemas.microsoft.com/office/powerpoint/2010/main" val="47572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/>
              <a:t>GO Virginia Board &amp; DHCD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500" dirty="0"/>
              <a:t>GO Virginia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62400" cy="2762885"/>
          </a:xfrm>
        </p:spPr>
        <p:txBody>
          <a:bodyPr/>
          <a:lstStyle/>
          <a:p>
            <a:r>
              <a:rPr lang="en-US" sz="2500" dirty="0"/>
              <a:t>Dubby Wynne, Chair</a:t>
            </a:r>
          </a:p>
          <a:p>
            <a:r>
              <a:rPr lang="en-US" sz="2500" dirty="0"/>
              <a:t>Benjamin J. Davenport Jr, Vice Chair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500" dirty="0"/>
              <a:t>DHCD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419600" y="2174874"/>
            <a:ext cx="3657600" cy="3901729"/>
          </a:xfrm>
        </p:spPr>
        <p:txBody>
          <a:bodyPr/>
          <a:lstStyle/>
          <a:p>
            <a:r>
              <a:rPr lang="en-US" sz="2500" dirty="0"/>
              <a:t>Erik Johnston, Director</a:t>
            </a:r>
          </a:p>
          <a:p>
            <a:r>
              <a:rPr lang="en-US" sz="2500" dirty="0"/>
              <a:t>Courtney Dozier, Deputy Director</a:t>
            </a:r>
          </a:p>
          <a:p>
            <a:r>
              <a:rPr lang="en-US" sz="2500" dirty="0"/>
              <a:t>Jordan Snelling, GO Virginia Administrator</a:t>
            </a:r>
          </a:p>
          <a:p>
            <a:r>
              <a:rPr lang="en-US" sz="2500" dirty="0"/>
              <a:t>Billy Gammel, GO Virginia Analyst</a:t>
            </a:r>
          </a:p>
          <a:p>
            <a:endParaRPr lang="en-US" sz="2500" dirty="0"/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 rot="16200000">
            <a:off x="6088007" y="3855001"/>
            <a:ext cx="5401251" cy="5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</a:t>
            </a:r>
          </a:p>
        </p:txBody>
      </p:sp>
      <p:pic>
        <p:nvPicPr>
          <p:cNvPr id="7" name="Picture 2" descr="dhcd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7" y="5306996"/>
            <a:ext cx="3494843" cy="5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0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5" y="1498653"/>
            <a:ext cx="7545432" cy="36029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REGIONS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5955860" y="3564914"/>
            <a:ext cx="5676555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Structure-the regions</a:t>
            </a:r>
          </a:p>
        </p:txBody>
      </p:sp>
    </p:spTree>
    <p:extLst>
      <p:ext uri="{BB962C8B-B14F-4D97-AF65-F5344CB8AC3E}">
        <p14:creationId xmlns:p14="http://schemas.microsoft.com/office/powerpoint/2010/main" val="196106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/>
              <a:t>REGION 9 -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2600" r="36523" b="16460"/>
          <a:stretch/>
        </p:blipFill>
        <p:spPr>
          <a:xfrm>
            <a:off x="2651761" y="781396"/>
            <a:ext cx="5619692" cy="5769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417638"/>
            <a:ext cx="43832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2E3A92"/>
                </a:solidFill>
              </a:rPr>
              <a:t>Piedmont Opportunity Corridor</a:t>
            </a:r>
          </a:p>
          <a:p>
            <a:pPr algn="ctr"/>
            <a:endParaRPr lang="en-US" sz="2500" b="1" dirty="0">
              <a:solidFill>
                <a:srgbClr val="2E3A92"/>
              </a:solidFill>
            </a:endParaRPr>
          </a:p>
          <a:p>
            <a:pPr algn="ctr"/>
            <a:r>
              <a:rPr lang="en-US" sz="2500" dirty="0">
                <a:solidFill>
                  <a:srgbClr val="2E3A92"/>
                </a:solidFill>
              </a:rPr>
              <a:t>11 Localities </a:t>
            </a:r>
          </a:p>
          <a:p>
            <a:pPr algn="ctr"/>
            <a:r>
              <a:rPr lang="en-US" sz="2500" dirty="0">
                <a:solidFill>
                  <a:srgbClr val="2E3A92"/>
                </a:solidFill>
              </a:rPr>
              <a:t>Incorporating </a:t>
            </a:r>
          </a:p>
          <a:p>
            <a:pPr algn="ctr"/>
            <a:r>
              <a:rPr lang="en-US" sz="2500" dirty="0">
                <a:solidFill>
                  <a:srgbClr val="2E3A92"/>
                </a:solidFill>
              </a:rPr>
              <a:t>Planning Districts 9 and 10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 - Region 9</a:t>
            </a:r>
          </a:p>
        </p:txBody>
      </p:sp>
    </p:spTree>
    <p:extLst>
      <p:ext uri="{BB962C8B-B14F-4D97-AF65-F5344CB8AC3E}">
        <p14:creationId xmlns:p14="http://schemas.microsoft.com/office/powerpoint/2010/main" val="256615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/>
              <a:t>Regional council 9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700" dirty="0">
              <a:solidFill>
                <a:srgbClr val="2E3A92"/>
              </a:solidFill>
            </a:endParaRPr>
          </a:p>
          <a:p>
            <a:endParaRPr lang="en-US" sz="2700" dirty="0">
              <a:solidFill>
                <a:srgbClr val="2E3A92"/>
              </a:solidFill>
            </a:endParaRPr>
          </a:p>
          <a:p>
            <a:pPr marL="85725"/>
            <a:endParaRPr lang="en-US" sz="2700" dirty="0">
              <a:solidFill>
                <a:srgbClr val="2E3A9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06558" y="1843163"/>
            <a:ext cx="3657600" cy="4117061"/>
          </a:xfrm>
        </p:spPr>
        <p:txBody>
          <a:bodyPr>
            <a:normAutofit/>
          </a:bodyPr>
          <a:lstStyle/>
          <a:p>
            <a:pPr eaLnBrk="0" hangingPunct="0">
              <a:spcBef>
                <a:spcPts val="300"/>
              </a:spcBef>
            </a:pPr>
            <a:r>
              <a:rPr lang="en-US" sz="2200" b="1" dirty="0">
                <a:solidFill>
                  <a:srgbClr val="2E3A92"/>
                </a:solidFill>
              </a:rPr>
              <a:t>Chair:  </a:t>
            </a:r>
            <a:r>
              <a:rPr lang="en-US" sz="2200" dirty="0">
                <a:solidFill>
                  <a:srgbClr val="2E3A92"/>
                </a:solidFill>
              </a:rPr>
              <a:t>Tom Click, Patriot Industries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b="1" dirty="0">
                <a:solidFill>
                  <a:srgbClr val="2E3A92"/>
                </a:solidFill>
              </a:rPr>
              <a:t>Vice Chair:  </a:t>
            </a:r>
            <a:r>
              <a:rPr lang="en-US" sz="2200" dirty="0">
                <a:solidFill>
                  <a:srgbClr val="2E3A92"/>
                </a:solidFill>
              </a:rPr>
              <a:t>Jim Cheng, CAV Angels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b="1" dirty="0">
                <a:solidFill>
                  <a:srgbClr val="2E3A92"/>
                </a:solidFill>
              </a:rPr>
              <a:t>Treasurer:  </a:t>
            </a:r>
            <a:r>
              <a:rPr lang="en-US" sz="2200" dirty="0">
                <a:solidFill>
                  <a:srgbClr val="2E3A92"/>
                </a:solidFill>
              </a:rPr>
              <a:t>Andy Wade, Louisa County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dirty="0">
                <a:solidFill>
                  <a:srgbClr val="2E3A92"/>
                </a:solidFill>
              </a:rPr>
              <a:t>Brian Cole, Lexis Nexis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dirty="0">
                <a:solidFill>
                  <a:srgbClr val="2E3A92"/>
                </a:solidFill>
              </a:rPr>
              <a:t>Miles Friedman, Fauquier County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dirty="0">
                <a:solidFill>
                  <a:srgbClr val="2E3A92"/>
                </a:solidFill>
              </a:rPr>
              <a:t>Ed Scott, Eco-</a:t>
            </a:r>
            <a:r>
              <a:rPr lang="en-US" sz="2200" dirty="0" err="1">
                <a:solidFill>
                  <a:srgbClr val="2E3A92"/>
                </a:solidFill>
              </a:rPr>
              <a:t>Septix</a:t>
            </a:r>
            <a:r>
              <a:rPr lang="en-US" sz="2200" dirty="0">
                <a:solidFill>
                  <a:srgbClr val="2E3A92"/>
                </a:solidFill>
              </a:rPr>
              <a:t> Alliance</a:t>
            </a:r>
          </a:p>
          <a:p>
            <a:pPr eaLnBrk="0" hangingPunct="0">
              <a:spcBef>
                <a:spcPts val="300"/>
              </a:spcBef>
            </a:pPr>
            <a:r>
              <a:rPr lang="en-US" sz="2200" dirty="0">
                <a:solidFill>
                  <a:srgbClr val="2E3A92"/>
                </a:solidFill>
              </a:rPr>
              <a:t>David Pettit, Lenhart Pettit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619" y="1403119"/>
            <a:ext cx="399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300"/>
              </a:spcBef>
            </a:pPr>
            <a:r>
              <a:rPr lang="en-US" sz="2200" dirty="0">
                <a:solidFill>
                  <a:srgbClr val="2E3A92"/>
                </a:solidFill>
              </a:rPr>
              <a:t> </a:t>
            </a:r>
            <a:r>
              <a:rPr lang="en-US" sz="2200" b="1" dirty="0">
                <a:solidFill>
                  <a:schemeClr val="tx2"/>
                </a:solidFill>
              </a:rPr>
              <a:t>Officers &amp; Executive Committee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00842" y="3144354"/>
            <a:ext cx="7630761" cy="31753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2980" indent="-5715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8740" indent="-5715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08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>
              <a:solidFill>
                <a:srgbClr val="2E3A92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 - region 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78" y="2340839"/>
            <a:ext cx="3657600" cy="1225296"/>
          </a:xfrm>
        </p:spPr>
      </p:pic>
      <p:sp>
        <p:nvSpPr>
          <p:cNvPr id="6" name="TextBox 5"/>
          <p:cNvSpPr txBox="1"/>
          <p:nvPr/>
        </p:nvSpPr>
        <p:spPr>
          <a:xfrm>
            <a:off x="4386278" y="3715789"/>
            <a:ext cx="4037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E3A92"/>
                </a:solidFill>
              </a:rPr>
              <a:t>Piedmont Opportunity Corridor</a:t>
            </a:r>
          </a:p>
        </p:txBody>
      </p:sp>
    </p:spTree>
    <p:extLst>
      <p:ext uri="{BB962C8B-B14F-4D97-AF65-F5344CB8AC3E}">
        <p14:creationId xmlns:p14="http://schemas.microsoft.com/office/powerpoint/2010/main" val="27808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BA98-474B-4F4C-852C-891E224A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 &amp; Innovation Task </a:t>
            </a:r>
            <a:r>
              <a:rPr lang="en-US" dirty="0" err="1"/>
              <a:t>FOrce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1FE2F-1140-4AB0-B02E-88C4B939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 Click, Patriot Industries</a:t>
            </a:r>
          </a:p>
          <a:p>
            <a:r>
              <a:rPr lang="en-US" dirty="0"/>
              <a:t>Jim Cheng, CAV Angels</a:t>
            </a:r>
          </a:p>
          <a:p>
            <a:r>
              <a:rPr lang="en-US" dirty="0"/>
              <a:t>Leigh Middleditch, McGuireWoods</a:t>
            </a:r>
          </a:p>
          <a:p>
            <a:r>
              <a:rPr lang="en-US" dirty="0"/>
              <a:t>Elizabeth Smith, Afton Mountain Vineyards</a:t>
            </a:r>
          </a:p>
          <a:p>
            <a:r>
              <a:rPr lang="en-US" dirty="0"/>
              <a:t>Pace Lochte, UVA</a:t>
            </a:r>
          </a:p>
          <a:p>
            <a:r>
              <a:rPr lang="en-US" dirty="0"/>
              <a:t>Miles Friedman, Fauquier County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45137-E9AF-48E7-BBCF-697E90F236A9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 - Region 9</a:t>
            </a:r>
          </a:p>
        </p:txBody>
      </p:sp>
    </p:spTree>
    <p:extLst>
      <p:ext uri="{BB962C8B-B14F-4D97-AF65-F5344CB8AC3E}">
        <p14:creationId xmlns:p14="http://schemas.microsoft.com/office/powerpoint/2010/main" val="311882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/>
              <a:t>Regional council 9</a:t>
            </a:r>
            <a:br>
              <a:rPr lang="en-US" sz="4050" dirty="0"/>
            </a:br>
            <a:r>
              <a:rPr lang="en-US" sz="4050" dirty="0"/>
              <a:t>Support Organization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700" b="1" dirty="0">
              <a:solidFill>
                <a:srgbClr val="2E3A92"/>
              </a:solidFill>
            </a:endParaRPr>
          </a:p>
          <a:p>
            <a:endParaRPr lang="en-US" sz="2700" b="1" dirty="0">
              <a:solidFill>
                <a:srgbClr val="2E3A92"/>
              </a:solidFill>
            </a:endParaRPr>
          </a:p>
          <a:p>
            <a:pPr marL="85725" indent="0">
              <a:buNone/>
            </a:pPr>
            <a:endParaRPr lang="en-US" sz="2700" b="1" dirty="0">
              <a:solidFill>
                <a:srgbClr val="2E3A9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57848" y="2096257"/>
            <a:ext cx="4865646" cy="440429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Helen Cauthen, President</a:t>
            </a:r>
          </a:p>
          <a:p>
            <a:r>
              <a:rPr lang="en-US" sz="2500" dirty="0">
                <a:solidFill>
                  <a:schemeClr val="tx2"/>
                </a:solidFill>
              </a:rPr>
              <a:t>Shannon Holland,                         GO Virginia Director</a:t>
            </a:r>
          </a:p>
          <a:p>
            <a:r>
              <a:rPr lang="en-US" sz="2500" dirty="0">
                <a:solidFill>
                  <a:srgbClr val="2E3A92"/>
                </a:solidFill>
              </a:rPr>
              <a:t>Uconda Dunn, Economic Development Director</a:t>
            </a:r>
          </a:p>
          <a:p>
            <a:r>
              <a:rPr lang="en-US" sz="2500" dirty="0">
                <a:solidFill>
                  <a:srgbClr val="2E3A92"/>
                </a:solidFill>
              </a:rPr>
              <a:t>Stephanie Boynton, Executive Director, Piedmont Workforce Network</a:t>
            </a:r>
          </a:p>
          <a:p>
            <a:endParaRPr lang="en-US" sz="2500" dirty="0">
              <a:solidFill>
                <a:srgbClr val="2E3A92"/>
              </a:solidFill>
            </a:endParaRPr>
          </a:p>
          <a:p>
            <a:endParaRPr lang="en-US" sz="2500" dirty="0">
              <a:solidFill>
                <a:srgbClr val="2E3A92"/>
              </a:solidFill>
            </a:endParaRPr>
          </a:p>
          <a:p>
            <a:pPr marL="85725" indent="0">
              <a:buNone/>
            </a:pPr>
            <a:endParaRPr lang="en-US" sz="2500" dirty="0">
              <a:solidFill>
                <a:srgbClr val="2E3A92"/>
              </a:solidFill>
            </a:endParaRPr>
          </a:p>
          <a:p>
            <a:endParaRPr lang="en-US" sz="2500" dirty="0">
              <a:solidFill>
                <a:srgbClr val="2E3A92"/>
              </a:solidFill>
            </a:endParaRPr>
          </a:p>
          <a:p>
            <a:pPr marL="85725" indent="0">
              <a:buNone/>
            </a:pPr>
            <a:endParaRPr lang="en-US" sz="2500" dirty="0">
              <a:solidFill>
                <a:srgbClr val="2E3A92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 - Region 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" y="2334974"/>
            <a:ext cx="2600432" cy="13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2925" indent="-457200">
              <a:buFont typeface="+mj-lt"/>
              <a:buAutoNum type="arabicPeriod"/>
            </a:pPr>
            <a:r>
              <a:rPr lang="en-US" sz="2500" dirty="0">
                <a:solidFill>
                  <a:srgbClr val="2E3A92"/>
                </a:solidFill>
              </a:rPr>
              <a:t>Align with the GO Virginia Board Goals and, </a:t>
            </a:r>
          </a:p>
          <a:p>
            <a:pPr marL="542925" indent="-457200">
              <a:buFont typeface="+mj-lt"/>
              <a:buAutoNum type="arabicPeriod"/>
            </a:pPr>
            <a:r>
              <a:rPr lang="en-US" sz="2500" dirty="0">
                <a:solidFill>
                  <a:srgbClr val="2E3A92"/>
                </a:solidFill>
              </a:rPr>
              <a:t>Align with the Growth &amp; Diversification Plan for the Region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Projects MUST…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4477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026" y="2196703"/>
            <a:ext cx="7821689" cy="3175397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500" dirty="0">
                <a:solidFill>
                  <a:srgbClr val="2E3A92"/>
                </a:solidFill>
              </a:rPr>
              <a:t>A project must:</a:t>
            </a:r>
          </a:p>
          <a:p>
            <a:r>
              <a:rPr lang="en-US" sz="2500" dirty="0">
                <a:solidFill>
                  <a:srgbClr val="2E3A92"/>
                </a:solidFill>
              </a:rPr>
              <a:t>Lead to the creation of </a:t>
            </a:r>
            <a:r>
              <a:rPr lang="en-US" sz="2500" dirty="0">
                <a:solidFill>
                  <a:schemeClr val="tx2"/>
                </a:solidFill>
              </a:rPr>
              <a:t>higher paying jobs</a:t>
            </a:r>
          </a:p>
          <a:p>
            <a:r>
              <a:rPr lang="en-US" sz="2500" dirty="0">
                <a:solidFill>
                  <a:srgbClr val="2E3A92"/>
                </a:solidFill>
              </a:rPr>
              <a:t>Derive revenue from </a:t>
            </a:r>
            <a:r>
              <a:rPr lang="en-US" sz="2500" dirty="0">
                <a:solidFill>
                  <a:schemeClr val="tx2"/>
                </a:solidFill>
              </a:rPr>
              <a:t>out-of-state</a:t>
            </a:r>
            <a:r>
              <a:rPr lang="en-US" sz="2500" dirty="0">
                <a:solidFill>
                  <a:srgbClr val="2E3A92"/>
                </a:solidFill>
              </a:rPr>
              <a:t> sources</a:t>
            </a:r>
          </a:p>
          <a:p>
            <a:r>
              <a:rPr lang="en-US" sz="2500" dirty="0">
                <a:solidFill>
                  <a:srgbClr val="2E3A92"/>
                </a:solidFill>
              </a:rPr>
              <a:t>Be </a:t>
            </a:r>
            <a:r>
              <a:rPr lang="en-US" sz="2500" dirty="0">
                <a:solidFill>
                  <a:schemeClr val="tx2"/>
                </a:solidFill>
              </a:rPr>
              <a:t>sustainable</a:t>
            </a:r>
            <a:r>
              <a:rPr lang="en-US" sz="2500" dirty="0">
                <a:solidFill>
                  <a:srgbClr val="2E3A92"/>
                </a:solidFill>
              </a:rPr>
              <a:t> after GOVA</a:t>
            </a:r>
          </a:p>
          <a:p>
            <a:r>
              <a:rPr lang="en-US" sz="2500" dirty="0">
                <a:solidFill>
                  <a:srgbClr val="2E3A92"/>
                </a:solidFill>
              </a:rPr>
              <a:t>Demonstrate </a:t>
            </a:r>
            <a:r>
              <a:rPr lang="en-US" sz="2500" dirty="0">
                <a:solidFill>
                  <a:schemeClr val="tx2"/>
                </a:solidFill>
              </a:rPr>
              <a:t>collaboration</a:t>
            </a:r>
            <a:r>
              <a:rPr lang="en-US" sz="2500" dirty="0">
                <a:solidFill>
                  <a:srgbClr val="2E3A92"/>
                </a:solidFill>
              </a:rPr>
              <a:t> between higher </a:t>
            </a:r>
            <a:r>
              <a:rPr lang="en-US" sz="2500" dirty="0">
                <a:solidFill>
                  <a:schemeClr val="tx2"/>
                </a:solidFill>
              </a:rPr>
              <a:t>education, business and local government</a:t>
            </a:r>
          </a:p>
          <a:p>
            <a:r>
              <a:rPr lang="en-US" sz="2500" dirty="0">
                <a:solidFill>
                  <a:srgbClr val="2E3A92"/>
                </a:solidFill>
              </a:rPr>
              <a:t>Involve </a:t>
            </a:r>
            <a:r>
              <a:rPr lang="en-US" sz="2500" dirty="0">
                <a:solidFill>
                  <a:schemeClr val="tx2"/>
                </a:solidFill>
              </a:rPr>
              <a:t>2 or more local governments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GO Virginia Board Goals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2978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rgbClr val="2E3A92"/>
                </a:solidFill>
              </a:rPr>
              <a:t>Healthcare </a:t>
            </a:r>
          </a:p>
          <a:p>
            <a:r>
              <a:rPr lang="en-US" sz="2500" dirty="0">
                <a:solidFill>
                  <a:srgbClr val="2E3A92"/>
                </a:solidFill>
              </a:rPr>
              <a:t>Quality of life projects</a:t>
            </a:r>
          </a:p>
          <a:p>
            <a:r>
              <a:rPr lang="en-US" sz="2500" dirty="0">
                <a:solidFill>
                  <a:srgbClr val="2E3A92"/>
                </a:solidFill>
              </a:rPr>
              <a:t>Incentives to private companies</a:t>
            </a:r>
          </a:p>
          <a:p>
            <a:r>
              <a:rPr lang="en-US" sz="2500" dirty="0">
                <a:solidFill>
                  <a:srgbClr val="2E3A92"/>
                </a:solidFill>
              </a:rPr>
              <a:t>Scholarships </a:t>
            </a:r>
          </a:p>
          <a:p>
            <a:r>
              <a:rPr lang="en-US" sz="2500" dirty="0">
                <a:solidFill>
                  <a:srgbClr val="2E3A92"/>
                </a:solidFill>
              </a:rPr>
              <a:t>Broadband (under evaluation)</a:t>
            </a:r>
          </a:p>
          <a:p>
            <a:r>
              <a:rPr lang="en-US" sz="2500" dirty="0">
                <a:solidFill>
                  <a:srgbClr val="2E3A92"/>
                </a:solidFill>
              </a:rPr>
              <a:t>Transportation projects </a:t>
            </a:r>
          </a:p>
          <a:p>
            <a:r>
              <a:rPr lang="en-US" sz="2500" dirty="0">
                <a:solidFill>
                  <a:srgbClr val="2E3A92"/>
                </a:solidFill>
              </a:rPr>
              <a:t>Infrastructure - unless for site development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Does not fund….	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157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5" y="1501215"/>
            <a:ext cx="7545432" cy="35978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3186" y="4844747"/>
            <a:ext cx="5921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E3A92"/>
                </a:solidFill>
              </a:rPr>
              <a:t>Source: </a:t>
            </a:r>
            <a:r>
              <a:rPr lang="en-US" sz="1500" dirty="0">
                <a:solidFill>
                  <a:srgbClr val="2E3A92"/>
                </a:solidFill>
              </a:rPr>
              <a:t>U.S. Bureau of Economic Analysis, Per Capita Income,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028" y="2355206"/>
            <a:ext cx="2579915" cy="1154162"/>
          </a:xfrm>
          <a:prstGeom prst="rect">
            <a:avLst/>
          </a:prstGeom>
          <a:solidFill>
            <a:srgbClr val="2E3A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</a:rPr>
              <a:t>$52,038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Region 9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48447" y="2827366"/>
            <a:ext cx="2169622" cy="47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1671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5725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0" y="857255"/>
            <a:ext cx="514350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443221" y="857251"/>
            <a:ext cx="557783" cy="378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949963" y="4711446"/>
            <a:ext cx="5422582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2985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949963" y="4216526"/>
            <a:ext cx="5422582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2985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949963" y="3224403"/>
            <a:ext cx="5422582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2985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949963" y="2728341"/>
            <a:ext cx="5422582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2985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949963" y="2232279"/>
            <a:ext cx="5422582" cy="0"/>
          </a:xfrm>
          <a:custGeom>
            <a:avLst/>
            <a:gdLst/>
            <a:ahLst/>
            <a:cxnLst/>
            <a:rect l="l" t="t" r="r" b="b"/>
            <a:pathLst>
              <a:path w="7230109">
                <a:moveTo>
                  <a:pt x="0" y="0"/>
                </a:moveTo>
                <a:lnTo>
                  <a:pt x="722985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949963" y="2232283"/>
            <a:ext cx="5422582" cy="2479358"/>
          </a:xfrm>
          <a:custGeom>
            <a:avLst/>
            <a:gdLst/>
            <a:ahLst/>
            <a:cxnLst/>
            <a:rect l="l" t="t" r="r" b="b"/>
            <a:pathLst>
              <a:path w="7230109" h="3305810">
                <a:moveTo>
                  <a:pt x="0" y="3305555"/>
                </a:moveTo>
                <a:lnTo>
                  <a:pt x="7229856" y="3305555"/>
                </a:lnTo>
                <a:lnTo>
                  <a:pt x="7229856" y="0"/>
                </a:lnTo>
                <a:lnTo>
                  <a:pt x="0" y="0"/>
                </a:lnTo>
                <a:lnTo>
                  <a:pt x="0" y="330555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949958" y="2232283"/>
            <a:ext cx="0" cy="2479358"/>
          </a:xfrm>
          <a:custGeom>
            <a:avLst/>
            <a:gdLst/>
            <a:ahLst/>
            <a:cxnLst/>
            <a:rect l="l" t="t" r="r" b="b"/>
            <a:pathLst>
              <a:path h="3305810">
                <a:moveTo>
                  <a:pt x="0" y="0"/>
                </a:moveTo>
                <a:lnTo>
                  <a:pt x="0" y="3305555"/>
                </a:lnTo>
              </a:path>
            </a:pathLst>
          </a:custGeom>
          <a:ln w="24383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1881377" y="4711446"/>
            <a:ext cx="6858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881377" y="4216526"/>
            <a:ext cx="6858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1881381" y="3720465"/>
            <a:ext cx="5491163" cy="0"/>
          </a:xfrm>
          <a:custGeom>
            <a:avLst/>
            <a:gdLst/>
            <a:ahLst/>
            <a:cxnLst/>
            <a:rect l="l" t="t" r="r" b="b"/>
            <a:pathLst>
              <a:path w="7321550">
                <a:moveTo>
                  <a:pt x="0" y="0"/>
                </a:moveTo>
                <a:lnTo>
                  <a:pt x="7321296" y="0"/>
                </a:lnTo>
              </a:path>
            </a:pathLst>
          </a:custGeom>
          <a:ln w="24383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1881377" y="3224403"/>
            <a:ext cx="6858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1881377" y="2728341"/>
            <a:ext cx="6858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881377" y="2232279"/>
            <a:ext cx="6858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2367153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784348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201542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618738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035933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453127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870323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5287517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5704713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6121907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6539103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6955155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7372350" y="3720465"/>
            <a:ext cx="0" cy="6858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438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1950534" y="2778067"/>
            <a:ext cx="5422582" cy="1636871"/>
          </a:xfrm>
          <a:custGeom>
            <a:avLst/>
            <a:gdLst/>
            <a:ahLst/>
            <a:cxnLst/>
            <a:rect l="l" t="t" r="r" b="b"/>
            <a:pathLst>
              <a:path w="7230109" h="2182495">
                <a:moveTo>
                  <a:pt x="0" y="661415"/>
                </a:moveTo>
                <a:lnTo>
                  <a:pt x="556260" y="330707"/>
                </a:lnTo>
                <a:lnTo>
                  <a:pt x="1112520" y="0"/>
                </a:lnTo>
                <a:lnTo>
                  <a:pt x="1668780" y="164591"/>
                </a:lnTo>
                <a:lnTo>
                  <a:pt x="2225040" y="364235"/>
                </a:lnTo>
                <a:lnTo>
                  <a:pt x="2779776" y="661415"/>
                </a:lnTo>
                <a:lnTo>
                  <a:pt x="3336035" y="1354835"/>
                </a:lnTo>
                <a:lnTo>
                  <a:pt x="3892296" y="2182367"/>
                </a:lnTo>
                <a:lnTo>
                  <a:pt x="4448556" y="429767"/>
                </a:lnTo>
                <a:lnTo>
                  <a:pt x="5004816" y="726947"/>
                </a:lnTo>
                <a:lnTo>
                  <a:pt x="5561076" y="528827"/>
                </a:lnTo>
                <a:lnTo>
                  <a:pt x="6117336" y="760476"/>
                </a:lnTo>
                <a:lnTo>
                  <a:pt x="6673596" y="463295"/>
                </a:lnTo>
                <a:lnTo>
                  <a:pt x="7229856" y="463295"/>
                </a:lnTo>
              </a:path>
            </a:pathLst>
          </a:custGeom>
          <a:ln w="502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1950534" y="2398586"/>
            <a:ext cx="5422582" cy="1375410"/>
          </a:xfrm>
          <a:custGeom>
            <a:avLst/>
            <a:gdLst/>
            <a:ahLst/>
            <a:cxnLst/>
            <a:rect l="l" t="t" r="r" b="b"/>
            <a:pathLst>
              <a:path w="7230109" h="1833879">
                <a:moveTo>
                  <a:pt x="0" y="1603248"/>
                </a:moveTo>
                <a:lnTo>
                  <a:pt x="556260" y="531876"/>
                </a:lnTo>
                <a:lnTo>
                  <a:pt x="1112520" y="480060"/>
                </a:lnTo>
                <a:lnTo>
                  <a:pt x="1668780" y="0"/>
                </a:lnTo>
                <a:lnTo>
                  <a:pt x="2225040" y="995172"/>
                </a:lnTo>
                <a:lnTo>
                  <a:pt x="2779776" y="1557528"/>
                </a:lnTo>
                <a:lnTo>
                  <a:pt x="3336035" y="1723644"/>
                </a:lnTo>
                <a:lnTo>
                  <a:pt x="3892296" y="1604772"/>
                </a:lnTo>
                <a:lnTo>
                  <a:pt x="4448556" y="976884"/>
                </a:lnTo>
                <a:lnTo>
                  <a:pt x="5004816" y="1531620"/>
                </a:lnTo>
                <a:lnTo>
                  <a:pt x="5561076" y="1519427"/>
                </a:lnTo>
                <a:lnTo>
                  <a:pt x="6117336" y="1833372"/>
                </a:lnTo>
                <a:lnTo>
                  <a:pt x="6673596" y="1697736"/>
                </a:lnTo>
                <a:lnTo>
                  <a:pt x="7229856" y="1286256"/>
                </a:lnTo>
              </a:path>
            </a:pathLst>
          </a:custGeom>
          <a:ln w="50292">
            <a:solidFill>
              <a:srgbClr val="ACD5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1557874" y="4889773"/>
            <a:ext cx="5842907" cy="46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 txBox="1"/>
          <p:nvPr/>
        </p:nvSpPr>
        <p:spPr>
          <a:xfrm>
            <a:off x="1541069" y="3598196"/>
            <a:ext cx="575881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454832" algn="ctr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dirty="0">
              <a:latin typeface="Arial"/>
              <a:cs typeface="Arial"/>
            </a:endParaRPr>
          </a:p>
          <a:p>
            <a:pPr marR="3810" algn="r">
              <a:spcBef>
                <a:spcPts val="49"/>
              </a:spcBef>
            </a:pPr>
            <a:r>
              <a:rPr sz="1350" b="1" spc="-30" dirty="0">
                <a:solidFill>
                  <a:srgbClr val="99CCFF"/>
                </a:solidFill>
                <a:latin typeface="Arial"/>
                <a:cs typeface="Arial"/>
              </a:rPr>
              <a:t>V</a:t>
            </a:r>
            <a:r>
              <a:rPr sz="1350" b="1" dirty="0">
                <a:solidFill>
                  <a:srgbClr val="99CCFF"/>
                </a:solidFill>
                <a:latin typeface="Arial"/>
                <a:cs typeface="Arial"/>
              </a:rPr>
              <a:t>irginia</a:t>
            </a:r>
            <a:endParaRPr sz="1350" dirty="0">
              <a:latin typeface="Arial"/>
              <a:cs typeface="Arial"/>
            </a:endParaRPr>
          </a:p>
          <a:p>
            <a:pPr marR="5529600" algn="ctr">
              <a:spcBef>
                <a:spcPts val="7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-2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R="5529600" algn="ctr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-4</a:t>
            </a:r>
            <a:endParaRPr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6968" y="3102603"/>
            <a:ext cx="1462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16968" y="2606731"/>
            <a:ext cx="1462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16968" y="1824560"/>
            <a:ext cx="213836" cy="548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4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548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1804" y="5702011"/>
            <a:ext cx="371856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90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Econo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900" spc="-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sis,</a:t>
            </a:r>
            <a:r>
              <a:rPr sz="90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GMU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8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900" spc="-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50046" y="1022208"/>
            <a:ext cx="3768090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U.S.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GDP</a:t>
            </a:r>
            <a:r>
              <a:rPr sz="24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49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ir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ia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GSP</a:t>
            </a:r>
            <a:endParaRPr sz="2400">
              <a:latin typeface="Arial"/>
              <a:cs typeface="Arial"/>
            </a:endParaRPr>
          </a:p>
          <a:p>
            <a:pPr marL="84294" algn="ctr">
              <a:lnSpc>
                <a:spcPts val="2858"/>
              </a:lnSpc>
            </a:pP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200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400" spc="-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2015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7496" y="1743008"/>
            <a:ext cx="201310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41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(Annu</a:t>
            </a:r>
            <a:r>
              <a:rPr spc="-8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pc="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% Chang</a:t>
            </a:r>
            <a:r>
              <a:rPr spc="-8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54760" y="2970612"/>
            <a:ext cx="35337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solidFill>
                  <a:srgbClr val="FFC000"/>
                </a:solidFill>
                <a:latin typeface="Arial"/>
                <a:cs typeface="Arial"/>
              </a:rPr>
              <a:t>U.S.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Title 2"/>
          <p:cNvSpPr txBox="1">
            <a:spLocks/>
          </p:cNvSpPr>
          <p:nvPr/>
        </p:nvSpPr>
        <p:spPr bwMode="auto">
          <a:xfrm rot="16200000">
            <a:off x="6068576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WHY GO VIRGINIA?</a:t>
            </a:r>
          </a:p>
        </p:txBody>
      </p:sp>
    </p:spTree>
    <p:extLst>
      <p:ext uri="{BB962C8B-B14F-4D97-AF65-F5344CB8AC3E}">
        <p14:creationId xmlns:p14="http://schemas.microsoft.com/office/powerpoint/2010/main" val="297190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458" y="1760733"/>
            <a:ext cx="3027272" cy="39482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343400" y="3504016"/>
            <a:ext cx="3314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Download at </a:t>
            </a:r>
          </a:p>
          <a:p>
            <a:pPr algn="ctr"/>
            <a:r>
              <a:rPr lang="en-US" sz="2500" b="1" dirty="0"/>
              <a:t>www.GoVirginia9.org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9 Plan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5084884" y="2929482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Region 9 plan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Region 9 plan</a:t>
            </a:r>
          </a:p>
        </p:txBody>
      </p:sp>
    </p:spTree>
    <p:extLst>
      <p:ext uri="{BB962C8B-B14F-4D97-AF65-F5344CB8AC3E}">
        <p14:creationId xmlns:p14="http://schemas.microsoft.com/office/powerpoint/2010/main" val="90895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839" y="1101398"/>
            <a:ext cx="7874230" cy="857250"/>
          </a:xfrm>
        </p:spPr>
        <p:txBody>
          <a:bodyPr/>
          <a:lstStyle/>
          <a:p>
            <a:r>
              <a:rPr lang="en-US" sz="4050" dirty="0"/>
              <a:t>Identified Opportunities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9183"/>
              </p:ext>
            </p:extLst>
          </p:nvPr>
        </p:nvGraphicFramePr>
        <p:xfrm>
          <a:off x="710739" y="2746317"/>
          <a:ext cx="2746837" cy="254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837">
                  <a:extLst>
                    <a:ext uri="{9D8B030D-6E8A-4147-A177-3AD203B41FA5}">
                      <a16:colId xmlns:a16="http://schemas.microsoft.com/office/drawing/2014/main" val="2365564334"/>
                    </a:ext>
                  </a:extLst>
                </a:gridCol>
              </a:tblGrid>
              <a:tr h="385679">
                <a:tc>
                  <a:txBody>
                    <a:bodyPr/>
                    <a:lstStyle/>
                    <a:p>
                      <a:pPr algn="ctr"/>
                      <a:r>
                        <a:rPr lang="en-US" sz="2080" dirty="0"/>
                        <a:t>Frameworks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4276316"/>
                  </a:ext>
                </a:extLst>
              </a:tr>
              <a:tr h="385679">
                <a:tc>
                  <a:txBody>
                    <a:bodyPr/>
                    <a:lstStyle/>
                    <a:p>
                      <a:r>
                        <a:rPr lang="en-US" sz="2050" dirty="0"/>
                        <a:t>Talent Development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3517672"/>
                  </a:ext>
                </a:extLst>
              </a:tr>
              <a:tr h="385679">
                <a:tc>
                  <a:txBody>
                    <a:bodyPr/>
                    <a:lstStyle/>
                    <a:p>
                      <a:r>
                        <a:rPr lang="en-US" sz="2050" dirty="0"/>
                        <a:t>Growing Existing Businesses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2094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r>
                        <a:rPr lang="en-US" sz="2050" dirty="0"/>
                        <a:t>Startup/Innovation/</a:t>
                      </a:r>
                    </a:p>
                    <a:p>
                      <a:r>
                        <a:rPr lang="en-US" sz="2050" dirty="0"/>
                        <a:t>Commercialization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2327911"/>
                  </a:ext>
                </a:extLst>
              </a:tr>
              <a:tr h="385679">
                <a:tc>
                  <a:txBody>
                    <a:bodyPr/>
                    <a:lstStyle/>
                    <a:p>
                      <a:r>
                        <a:rPr lang="en-US" sz="2050" dirty="0"/>
                        <a:t>Site Readiness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1728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21515"/>
              </p:ext>
            </p:extLst>
          </p:nvPr>
        </p:nvGraphicFramePr>
        <p:xfrm>
          <a:off x="5240416" y="2746320"/>
          <a:ext cx="276474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742">
                  <a:extLst>
                    <a:ext uri="{9D8B030D-6E8A-4147-A177-3AD203B41FA5}">
                      <a16:colId xmlns:a16="http://schemas.microsoft.com/office/drawing/2014/main" val="2365564334"/>
                    </a:ext>
                  </a:extLst>
                </a:gridCol>
              </a:tblGrid>
              <a:tr h="349643">
                <a:tc>
                  <a:txBody>
                    <a:bodyPr/>
                    <a:lstStyle/>
                    <a:p>
                      <a:pPr algn="ctr"/>
                      <a:r>
                        <a:rPr lang="en-US" sz="2080" dirty="0"/>
                        <a:t>Industries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427631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080" dirty="0"/>
                        <a:t>Financial &amp; Business Services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351767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080" dirty="0"/>
                        <a:t>Food &amp; Beverage Manufacturing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2094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080" dirty="0"/>
                        <a:t>Information Technology</a:t>
                      </a:r>
                      <a:r>
                        <a:rPr lang="en-US" sz="2080" baseline="0" dirty="0"/>
                        <a:t> &amp; </a:t>
                      </a:r>
                      <a:r>
                        <a:rPr lang="en-US" sz="2080" dirty="0"/>
                        <a:t>Communications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2327911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r>
                        <a:rPr lang="en-US" sz="2080" dirty="0"/>
                        <a:t>Light Manufacturing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17280"/>
                  </a:ext>
                </a:extLst>
              </a:tr>
              <a:tr h="354500">
                <a:tc>
                  <a:txBody>
                    <a:bodyPr/>
                    <a:lstStyle/>
                    <a:p>
                      <a:r>
                        <a:rPr lang="en-US" sz="2080" dirty="0"/>
                        <a:t>Biomedical &amp; Biotechnology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038976"/>
                  </a:ext>
                </a:extLst>
              </a:tr>
            </a:tbl>
          </a:graphicData>
        </a:graphic>
      </p:graphicFrame>
      <p:sp>
        <p:nvSpPr>
          <p:cNvPr id="13" name="Striped Right Arrow 12"/>
          <p:cNvSpPr/>
          <p:nvPr/>
        </p:nvSpPr>
        <p:spPr>
          <a:xfrm>
            <a:off x="3457576" y="3805212"/>
            <a:ext cx="1782839" cy="8239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" b="1" dirty="0"/>
              <a:t>TARGETING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710739" y="1870365"/>
            <a:ext cx="7194665" cy="786748"/>
          </a:xfrm>
        </p:spPr>
        <p:txBody>
          <a:bodyPr/>
          <a:lstStyle/>
          <a:p>
            <a:pPr algn="l"/>
            <a:r>
              <a:rPr lang="en-US" sz="2500" b="0" dirty="0">
                <a:solidFill>
                  <a:srgbClr val="002060"/>
                </a:solidFill>
              </a:rPr>
              <a:t>Proposals should be in at least one Framework targeting at least one Target Industry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Region 9 plan</a:t>
            </a:r>
          </a:p>
        </p:txBody>
      </p:sp>
    </p:spTree>
    <p:extLst>
      <p:ext uri="{BB962C8B-B14F-4D97-AF65-F5344CB8AC3E}">
        <p14:creationId xmlns:p14="http://schemas.microsoft.com/office/powerpoint/2010/main" val="369800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026" y="2196703"/>
            <a:ext cx="7877175" cy="323254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GO </a:t>
            </a:r>
            <a:r>
              <a:rPr lang="en-US" sz="2500">
                <a:solidFill>
                  <a:srgbClr val="002060"/>
                </a:solidFill>
              </a:rPr>
              <a:t>Virginia proposals </a:t>
            </a:r>
            <a:r>
              <a:rPr lang="en-US" sz="2500" dirty="0">
                <a:solidFill>
                  <a:srgbClr val="002060"/>
                </a:solidFill>
              </a:rPr>
              <a:t>must include a $1:1 Match from  non-state sources.</a:t>
            </a:r>
          </a:p>
          <a:p>
            <a:r>
              <a:rPr lang="en-US" sz="2500" dirty="0">
                <a:solidFill>
                  <a:srgbClr val="002060"/>
                </a:solidFill>
              </a:rPr>
              <a:t>Matching funds may be CASH and/or IN-KIND</a:t>
            </a:r>
          </a:p>
          <a:p>
            <a:r>
              <a:rPr lang="en-US" sz="2500" dirty="0">
                <a:solidFill>
                  <a:srgbClr val="002060"/>
                </a:solidFill>
              </a:rPr>
              <a:t>Within the 1:1 Match, there is a minimum locality Match requirement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</a:rPr>
              <a:t>$50,000 OR 20% of the GO Virginia request, whichever is greater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MATCH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384728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595" y="1531685"/>
            <a:ext cx="7877175" cy="323254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2E3A92"/>
                </a:solidFill>
              </a:rPr>
              <a:t>Discuss with GO Virginia Region 9 staff</a:t>
            </a:r>
          </a:p>
          <a:p>
            <a:r>
              <a:rPr lang="en-US" sz="2500" dirty="0">
                <a:solidFill>
                  <a:srgbClr val="2E3A92"/>
                </a:solidFill>
              </a:rPr>
              <a:t>Submit Pre-Application</a:t>
            </a:r>
          </a:p>
          <a:p>
            <a:r>
              <a:rPr lang="en-US" sz="2500" dirty="0">
                <a:solidFill>
                  <a:srgbClr val="2E3A92"/>
                </a:solidFill>
              </a:rPr>
              <a:t>Get approval to move forward with application</a:t>
            </a:r>
          </a:p>
          <a:p>
            <a:r>
              <a:rPr lang="en-US" sz="2500" dirty="0">
                <a:solidFill>
                  <a:srgbClr val="2E3A92"/>
                </a:solidFill>
              </a:rPr>
              <a:t>Submit application by Region 9 Deadlines</a:t>
            </a:r>
          </a:p>
          <a:p>
            <a:r>
              <a:rPr lang="en-US" sz="2500" dirty="0">
                <a:solidFill>
                  <a:srgbClr val="2E3A92"/>
                </a:solidFill>
              </a:rPr>
              <a:t>Details and downloads at </a:t>
            </a:r>
            <a:r>
              <a:rPr lang="en-US" sz="2500" b="1" dirty="0">
                <a:solidFill>
                  <a:schemeClr val="tx2"/>
                </a:solidFill>
              </a:rPr>
              <a:t>www.GOVirginia9.org </a:t>
            </a:r>
          </a:p>
          <a:p>
            <a:endParaRPr lang="en-US" dirty="0">
              <a:solidFill>
                <a:srgbClr val="2E3A9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595" y="481475"/>
            <a:ext cx="7991476" cy="741286"/>
          </a:xfrm>
        </p:spPr>
        <p:txBody>
          <a:bodyPr/>
          <a:lstStyle/>
          <a:p>
            <a:r>
              <a:rPr lang="en-US" dirty="0"/>
              <a:t>REGION 9 how to apply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205773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668701"/>
              </p:ext>
            </p:extLst>
          </p:nvPr>
        </p:nvGraphicFramePr>
        <p:xfrm>
          <a:off x="-459179" y="2061375"/>
          <a:ext cx="9303141" cy="380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539" y="1320091"/>
            <a:ext cx="7877175" cy="741286"/>
          </a:xfrm>
        </p:spPr>
        <p:txBody>
          <a:bodyPr/>
          <a:lstStyle/>
          <a:p>
            <a:r>
              <a:rPr lang="en-US" dirty="0"/>
              <a:t>board proposal Review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PROPOSAL review</a:t>
            </a:r>
          </a:p>
        </p:txBody>
      </p:sp>
    </p:spTree>
    <p:extLst>
      <p:ext uri="{BB962C8B-B14F-4D97-AF65-F5344CB8AC3E}">
        <p14:creationId xmlns:p14="http://schemas.microsoft.com/office/powerpoint/2010/main" val="186243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95761"/>
              </p:ext>
            </p:extLst>
          </p:nvPr>
        </p:nvGraphicFramePr>
        <p:xfrm>
          <a:off x="-459179" y="2061375"/>
          <a:ext cx="9303141" cy="380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539" y="1320091"/>
            <a:ext cx="7877175" cy="741286"/>
          </a:xfrm>
        </p:spPr>
        <p:txBody>
          <a:bodyPr/>
          <a:lstStyle/>
          <a:p>
            <a:r>
              <a:rPr lang="en-US" dirty="0"/>
              <a:t>Region 9 PROPOSAL review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PROPOSAL review</a:t>
            </a:r>
          </a:p>
        </p:txBody>
      </p:sp>
    </p:spTree>
    <p:extLst>
      <p:ext uri="{BB962C8B-B14F-4D97-AF65-F5344CB8AC3E}">
        <p14:creationId xmlns:p14="http://schemas.microsoft.com/office/powerpoint/2010/main" val="396321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18 Region 9 projects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75489"/>
              </p:ext>
            </p:extLst>
          </p:nvPr>
        </p:nvGraphicFramePr>
        <p:xfrm>
          <a:off x="457200" y="2057400"/>
          <a:ext cx="7620000" cy="311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146285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347527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347892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8577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22964967"/>
                    </a:ext>
                  </a:extLst>
                </a:gridCol>
              </a:tblGrid>
              <a:tr h="234003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Per Capita Allocation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Added from</a:t>
                      </a:r>
                      <a:r>
                        <a:rPr lang="en-US" sz="2500" b="1" baseline="0" dirty="0"/>
                        <a:t> Capacity Building Funds</a:t>
                      </a:r>
                      <a:endParaRPr lang="en-US" sz="2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Total Available for Projects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YTD Total Awarded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FY 2018 Funds</a:t>
                      </a:r>
                      <a:r>
                        <a:rPr lang="en-US" sz="2500" b="1" baseline="0" dirty="0"/>
                        <a:t> Carry Forward</a:t>
                      </a:r>
                      <a:endParaRPr lang="en-US" sz="2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928882"/>
                  </a:ext>
                </a:extLst>
              </a:tr>
              <a:tr h="7737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$546,301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$250,000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$796,301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$735,987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$60,314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4328211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2018 highlights</a:t>
            </a:r>
          </a:p>
        </p:txBody>
      </p:sp>
    </p:spTree>
    <p:extLst>
      <p:ext uri="{BB962C8B-B14F-4D97-AF65-F5344CB8AC3E}">
        <p14:creationId xmlns:p14="http://schemas.microsoft.com/office/powerpoint/2010/main" val="155277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9 Projects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879910"/>
              </p:ext>
            </p:extLst>
          </p:nvPr>
        </p:nvGraphicFramePr>
        <p:xfrm>
          <a:off x="457200" y="1492134"/>
          <a:ext cx="7620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914628545"/>
                    </a:ext>
                  </a:extLst>
                </a:gridCol>
                <a:gridCol w="889462">
                  <a:extLst>
                    <a:ext uri="{9D8B030D-6E8A-4147-A177-3AD203B41FA5}">
                      <a16:colId xmlns:a16="http://schemas.microsoft.com/office/drawing/2014/main" val="153475279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2034789246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val="3185772317"/>
                    </a:ext>
                  </a:extLst>
                </a:gridCol>
                <a:gridCol w="2565862">
                  <a:extLst>
                    <a:ext uri="{9D8B030D-6E8A-4147-A177-3AD203B41FA5}">
                      <a16:colId xmlns:a16="http://schemas.microsoft.com/office/drawing/2014/main" val="372296496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200" dirty="0"/>
                        <a:t>Project/</a:t>
                      </a:r>
                    </a:p>
                    <a:p>
                      <a:r>
                        <a:rPr lang="en-US" sz="1200" dirty="0"/>
                        <a:t>Lead Applicant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 Virginia Funds Requested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Locality Match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Match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92888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600" dirty="0"/>
                        <a:t>GWC PTEC</a:t>
                      </a:r>
                    </a:p>
                    <a:p>
                      <a:r>
                        <a:rPr lang="en-US" sz="1200" dirty="0"/>
                        <a:t>(Culpeper</a:t>
                      </a:r>
                      <a:r>
                        <a:rPr lang="en-US" sz="1200" baseline="0" dirty="0"/>
                        <a:t> County)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244,300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431,625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1,000,000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Talent Development project targeting</a:t>
                      </a:r>
                      <a:r>
                        <a:rPr lang="en-US" sz="1600" baseline="0" dirty="0"/>
                        <a:t> Light Manufacturing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32821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Crafting</a:t>
                      </a:r>
                      <a:r>
                        <a:rPr lang="en-US" sz="1600" baseline="0" dirty="0"/>
                        <a:t> Higher Paying Jobs and Adult Beverage Exports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(PVCC)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249,472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259,000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Talent Development project targeting Food &amp; Beverage Manufacturing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60554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Central</a:t>
                      </a:r>
                      <a:r>
                        <a:rPr lang="en-US" sz="1600" baseline="0" dirty="0"/>
                        <a:t> Virginia Cybersecurity Partnership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(PVCC)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136,000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Talent</a:t>
                      </a:r>
                      <a:r>
                        <a:rPr lang="en-US" sz="1600" baseline="0" dirty="0"/>
                        <a:t> Development project targeting IT/Communications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73333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/>
                        <a:t>Central Virginia Site Readiness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(Partnership)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58,675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58,675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Site</a:t>
                      </a:r>
                      <a:r>
                        <a:rPr lang="en-US" sz="1600" baseline="0" dirty="0"/>
                        <a:t> Development project targeting Light Manufacturing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35116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CvilleBioHub</a:t>
                      </a:r>
                      <a:endParaRPr lang="en-US" sz="1600" dirty="0"/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CvilleBioHub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83,540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84,600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Grow Existing Businesses project targeting Biotech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1088159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2018 highlights</a:t>
            </a:r>
          </a:p>
        </p:txBody>
      </p:sp>
    </p:spTree>
    <p:extLst>
      <p:ext uri="{BB962C8B-B14F-4D97-AF65-F5344CB8AC3E}">
        <p14:creationId xmlns:p14="http://schemas.microsoft.com/office/powerpoint/2010/main" val="63333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approved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dirty="0"/>
              <a:t>As of </a:t>
            </a:r>
            <a:r>
              <a:rPr lang="en-US" dirty="0" smtClean="0"/>
              <a:t>August 14, </a:t>
            </a:r>
            <a:r>
              <a:rPr lang="en-US" dirty="0"/>
              <a:t>2018</a:t>
            </a:r>
          </a:p>
          <a:p>
            <a:r>
              <a:rPr lang="en-US" dirty="0" smtClean="0"/>
              <a:t>34 </a:t>
            </a:r>
            <a:r>
              <a:rPr lang="en-US" dirty="0"/>
              <a:t>Projects Funded</a:t>
            </a:r>
          </a:p>
          <a:p>
            <a:pPr lvl="1"/>
            <a:r>
              <a:rPr lang="en-US" dirty="0"/>
              <a:t>Talent Development – </a:t>
            </a:r>
            <a:r>
              <a:rPr lang="en-US" dirty="0" smtClean="0"/>
              <a:t>15</a:t>
            </a:r>
            <a:endParaRPr lang="en-US" dirty="0"/>
          </a:p>
          <a:p>
            <a:pPr lvl="1"/>
            <a:r>
              <a:rPr lang="en-US" dirty="0"/>
              <a:t>Infrastructure – </a:t>
            </a:r>
            <a:r>
              <a:rPr lang="en-US" dirty="0" smtClean="0"/>
              <a:t>6</a:t>
            </a:r>
            <a:endParaRPr lang="en-US" dirty="0"/>
          </a:p>
          <a:p>
            <a:pPr lvl="1"/>
            <a:r>
              <a:rPr lang="en-US" dirty="0"/>
              <a:t>Commercialization – </a:t>
            </a:r>
            <a:r>
              <a:rPr lang="en-US" dirty="0" smtClean="0"/>
              <a:t>3</a:t>
            </a:r>
            <a:endParaRPr lang="en-US" dirty="0"/>
          </a:p>
          <a:p>
            <a:pPr lvl="1"/>
            <a:r>
              <a:rPr lang="en-US" dirty="0"/>
              <a:t>Enhanced Capacity Building –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 smtClean="0"/>
              <a:t>&gt;$10,000,000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04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approved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82964"/>
              </p:ext>
            </p:extLst>
          </p:nvPr>
        </p:nvGraphicFramePr>
        <p:xfrm>
          <a:off x="784167" y="1471815"/>
          <a:ext cx="6572597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682">
                  <a:extLst>
                    <a:ext uri="{9D8B030D-6E8A-4147-A177-3AD203B41FA5}">
                      <a16:colId xmlns:a16="http://schemas.microsoft.com/office/drawing/2014/main" val="724961386"/>
                    </a:ext>
                  </a:extLst>
                </a:gridCol>
                <a:gridCol w="318622">
                  <a:extLst>
                    <a:ext uri="{9D8B030D-6E8A-4147-A177-3AD203B41FA5}">
                      <a16:colId xmlns:a16="http://schemas.microsoft.com/office/drawing/2014/main" val="1658150870"/>
                    </a:ext>
                  </a:extLst>
                </a:gridCol>
                <a:gridCol w="2762325">
                  <a:extLst>
                    <a:ext uri="{9D8B030D-6E8A-4147-A177-3AD203B41FA5}">
                      <a16:colId xmlns:a16="http://schemas.microsoft.com/office/drawing/2014/main" val="990472662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388184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87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Southwest</a:t>
                      </a:r>
                      <a:r>
                        <a:rPr lang="en-US" baseline="0" dirty="0" smtClean="0"/>
                        <a:t> Virginia Technology Council </a:t>
                      </a:r>
                      <a:r>
                        <a:rPr lang="en-US" baseline="0" dirty="0" err="1" smtClean="0"/>
                        <a:t>Hublink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jobs</a:t>
                      </a:r>
                      <a:r>
                        <a:rPr lang="en-US" baseline="0" dirty="0" smtClean="0"/>
                        <a:t> platform for technology 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$27,547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Campus RVA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and offline resource for internships and job openings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57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CvilleBioHub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r>
                        <a:rPr lang="en-US" baseline="0" dirty="0" smtClean="0"/>
                        <a:t> a strategic plan for driving innovation and growth for the region’s Biotech cluster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$83,540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9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Talent Pipeline Apprenticeship 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an</a:t>
                      </a:r>
                      <a:r>
                        <a:rPr lang="en-US" baseline="0" dirty="0" smtClean="0"/>
                        <a:t> apprenticeship program for technology and cybersecurity 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3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Lighthouse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Empower recent college</a:t>
                      </a:r>
                      <a:r>
                        <a:rPr lang="en-US" baseline="0" dirty="0" smtClean="0"/>
                        <a:t> graduates to become entrepreneurs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 Regional Project to advance this mega-industrial</a:t>
                      </a:r>
                      <a:r>
                        <a:rPr lang="en-US" baseline="0" dirty="0" smtClean="0"/>
                        <a:t> site to Tier IV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$2,217,000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8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2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285" y="85725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0" y="857255"/>
            <a:ext cx="514350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443221" y="857251"/>
            <a:ext cx="557783" cy="378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1179" y="1056680"/>
            <a:ext cx="6295379" cy="9694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76" algn="ctr"/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Virg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nia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Sta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e C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ariso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nt</a:t>
            </a:r>
            <a:r>
              <a:rPr sz="21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GSP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e:</a:t>
            </a:r>
            <a:r>
              <a:rPr sz="21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Recession</a:t>
            </a:r>
            <a:r>
              <a:rPr sz="2100" spc="-3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Recov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ry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1775" y="2191130"/>
            <a:ext cx="0" cy="3360420"/>
          </a:xfrm>
          <a:custGeom>
            <a:avLst/>
            <a:gdLst/>
            <a:ahLst/>
            <a:cxnLst/>
            <a:rect l="l" t="t" r="r" b="b"/>
            <a:pathLst>
              <a:path h="4480560">
                <a:moveTo>
                  <a:pt x="0" y="0"/>
                </a:moveTo>
                <a:lnTo>
                  <a:pt x="0" y="448056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802760" y="2191134"/>
            <a:ext cx="0" cy="110014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802760" y="2448305"/>
            <a:ext cx="0" cy="3103245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66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771779" y="2191134"/>
            <a:ext cx="2062163" cy="3313748"/>
          </a:xfrm>
          <a:custGeom>
            <a:avLst/>
            <a:gdLst/>
            <a:ahLst/>
            <a:cxnLst/>
            <a:rect l="l" t="t" r="r" b="b"/>
            <a:pathLst>
              <a:path w="2749550" h="4418330">
                <a:moveTo>
                  <a:pt x="0" y="4418076"/>
                </a:moveTo>
                <a:lnTo>
                  <a:pt x="2749296" y="4418076"/>
                </a:lnTo>
                <a:lnTo>
                  <a:pt x="2749296" y="0"/>
                </a:lnTo>
                <a:lnTo>
                  <a:pt x="0" y="0"/>
                </a:lnTo>
                <a:lnTo>
                  <a:pt x="0" y="4418076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713733" y="5247517"/>
            <a:ext cx="120015" cy="147638"/>
          </a:xfrm>
          <a:custGeom>
            <a:avLst/>
            <a:gdLst/>
            <a:ahLst/>
            <a:cxnLst/>
            <a:rect l="l" t="t" r="r" b="b"/>
            <a:pathLst>
              <a:path w="160020" h="196850">
                <a:moveTo>
                  <a:pt x="160020" y="0"/>
                </a:moveTo>
                <a:lnTo>
                  <a:pt x="0" y="0"/>
                </a:lnTo>
                <a:lnTo>
                  <a:pt x="0" y="196595"/>
                </a:lnTo>
                <a:lnTo>
                  <a:pt x="160020" y="196595"/>
                </a:lnTo>
                <a:lnTo>
                  <a:pt x="160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376547" y="4879470"/>
            <a:ext cx="457200" cy="147638"/>
          </a:xfrm>
          <a:custGeom>
            <a:avLst/>
            <a:gdLst/>
            <a:ahLst/>
            <a:cxnLst/>
            <a:rect l="l" t="t" r="r" b="b"/>
            <a:pathLst>
              <a:path w="609600" h="196850">
                <a:moveTo>
                  <a:pt x="609599" y="0"/>
                </a:moveTo>
                <a:lnTo>
                  <a:pt x="0" y="0"/>
                </a:lnTo>
                <a:lnTo>
                  <a:pt x="0" y="196596"/>
                </a:lnTo>
                <a:lnTo>
                  <a:pt x="609599" y="196596"/>
                </a:lnTo>
                <a:lnTo>
                  <a:pt x="609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122806" y="4510281"/>
            <a:ext cx="711041" cy="147638"/>
          </a:xfrm>
          <a:custGeom>
            <a:avLst/>
            <a:gdLst/>
            <a:ahLst/>
            <a:cxnLst/>
            <a:rect l="l" t="t" r="r" b="b"/>
            <a:pathLst>
              <a:path w="948054" h="196850">
                <a:moveTo>
                  <a:pt x="947928" y="0"/>
                </a:moveTo>
                <a:lnTo>
                  <a:pt x="0" y="0"/>
                </a:lnTo>
                <a:lnTo>
                  <a:pt x="0" y="196596"/>
                </a:lnTo>
                <a:lnTo>
                  <a:pt x="947928" y="196596"/>
                </a:lnTo>
                <a:lnTo>
                  <a:pt x="9479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821746" y="4142236"/>
            <a:ext cx="0" cy="147638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33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828032" y="3774189"/>
            <a:ext cx="0" cy="147638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165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227957" y="3406144"/>
            <a:ext cx="605790" cy="147638"/>
          </a:xfrm>
          <a:custGeom>
            <a:avLst/>
            <a:gdLst/>
            <a:ahLst/>
            <a:cxnLst/>
            <a:rect l="l" t="t" r="r" b="b"/>
            <a:pathLst>
              <a:path w="807720" h="196850">
                <a:moveTo>
                  <a:pt x="807720" y="0"/>
                </a:moveTo>
                <a:lnTo>
                  <a:pt x="0" y="0"/>
                </a:lnTo>
                <a:lnTo>
                  <a:pt x="0" y="196595"/>
                </a:lnTo>
                <a:lnTo>
                  <a:pt x="807720" y="196595"/>
                </a:lnTo>
                <a:lnTo>
                  <a:pt x="807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515992" y="3038098"/>
            <a:ext cx="318135" cy="147638"/>
          </a:xfrm>
          <a:custGeom>
            <a:avLst/>
            <a:gdLst/>
            <a:ahLst/>
            <a:cxnLst/>
            <a:rect l="l" t="t" r="r" b="b"/>
            <a:pathLst>
              <a:path w="424179" h="196850">
                <a:moveTo>
                  <a:pt x="423671" y="0"/>
                </a:moveTo>
                <a:lnTo>
                  <a:pt x="0" y="0"/>
                </a:lnTo>
                <a:lnTo>
                  <a:pt x="0" y="196596"/>
                </a:lnTo>
                <a:lnTo>
                  <a:pt x="423671" y="196596"/>
                </a:lnTo>
                <a:lnTo>
                  <a:pt x="4236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117090" y="2670049"/>
            <a:ext cx="716756" cy="146685"/>
          </a:xfrm>
          <a:custGeom>
            <a:avLst/>
            <a:gdLst/>
            <a:ahLst/>
            <a:cxnLst/>
            <a:rect l="l" t="t" r="r" b="b"/>
            <a:pathLst>
              <a:path w="955675" h="195580">
                <a:moveTo>
                  <a:pt x="955547" y="0"/>
                </a:moveTo>
                <a:lnTo>
                  <a:pt x="0" y="0"/>
                </a:lnTo>
                <a:lnTo>
                  <a:pt x="0" y="195072"/>
                </a:lnTo>
                <a:lnTo>
                  <a:pt x="955547" y="195072"/>
                </a:lnTo>
                <a:lnTo>
                  <a:pt x="9555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3791336" y="2300862"/>
            <a:ext cx="1042511" cy="147638"/>
          </a:xfrm>
          <a:custGeom>
            <a:avLst/>
            <a:gdLst/>
            <a:ahLst/>
            <a:cxnLst/>
            <a:rect l="l" t="t" r="r" b="b"/>
            <a:pathLst>
              <a:path w="1390014" h="196850">
                <a:moveTo>
                  <a:pt x="1389888" y="0"/>
                </a:moveTo>
                <a:lnTo>
                  <a:pt x="0" y="0"/>
                </a:lnTo>
                <a:lnTo>
                  <a:pt x="0" y="196596"/>
                </a:lnTo>
                <a:lnTo>
                  <a:pt x="1389888" y="196596"/>
                </a:lnTo>
                <a:lnTo>
                  <a:pt x="13898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771779" y="5504688"/>
            <a:ext cx="2062163" cy="0"/>
          </a:xfrm>
          <a:custGeom>
            <a:avLst/>
            <a:gdLst/>
            <a:ahLst/>
            <a:cxnLst/>
            <a:rect l="l" t="t" r="r" b="b"/>
            <a:pathLst>
              <a:path w="2749550">
                <a:moveTo>
                  <a:pt x="0" y="0"/>
                </a:moveTo>
                <a:lnTo>
                  <a:pt x="2749296" y="0"/>
                </a:lnTo>
              </a:path>
            </a:pathLst>
          </a:custGeom>
          <a:ln w="9143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4833747" y="2191131"/>
            <a:ext cx="0" cy="3360420"/>
          </a:xfrm>
          <a:custGeom>
            <a:avLst/>
            <a:gdLst/>
            <a:ahLst/>
            <a:cxnLst/>
            <a:rect l="l" t="t" r="r" b="b"/>
            <a:pathLst>
              <a:path h="4480560">
                <a:moveTo>
                  <a:pt x="0" y="0"/>
                </a:moveTo>
                <a:lnTo>
                  <a:pt x="0" y="4480559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4782311" y="5136641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782311" y="4768596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782311" y="4400550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782311" y="4032503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4782311" y="3663315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782311" y="3295269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4782311" y="2927223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782311" y="2559176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782311" y="2191130"/>
            <a:ext cx="51435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4376356" y="5244239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9171" y="4876111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5234" y="4507875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2663" y="4139167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5046" y="3771116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90391" y="3402784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78903" y="3034548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9044" y="2666026"/>
            <a:ext cx="289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-7%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67920" y="5228224"/>
            <a:ext cx="2596039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DC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226689">
              <a:tabLst>
                <a:tab pos="1257269" algn="l"/>
                <a:tab pos="2366427" algn="l"/>
              </a:tabLst>
            </a:pPr>
            <a:r>
              <a:rPr spc="-11" baseline="1736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pc="-5" baseline="173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pc="-17" baseline="1736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r>
              <a:rPr baseline="1736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pc="-11" baseline="1736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pc="-5" baseline="173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pc="-17" baseline="1736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r>
              <a:rPr baseline="1736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81180" y="4859514"/>
            <a:ext cx="115300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uth 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52909" y="4491465"/>
            <a:ext cx="58150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Indi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10262" y="4123131"/>
            <a:ext cx="72485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Maryla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43536" y="3754896"/>
            <a:ext cx="591979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Vir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05588" y="3386373"/>
            <a:ext cx="62912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Geo</a:t>
            </a:r>
            <a:r>
              <a:rPr sz="1350" spc="-1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09984" y="3018138"/>
            <a:ext cx="112442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arolina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59255" y="5816311"/>
            <a:ext cx="371856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90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Econo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900" spc="-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sis, G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 Ce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8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900" spc="-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4033" y="2194560"/>
            <a:ext cx="0" cy="3360420"/>
          </a:xfrm>
          <a:custGeom>
            <a:avLst/>
            <a:gdLst/>
            <a:ahLst/>
            <a:cxnLst/>
            <a:rect l="l" t="t" r="r" b="b"/>
            <a:pathLst>
              <a:path h="4480560">
                <a:moveTo>
                  <a:pt x="0" y="0"/>
                </a:moveTo>
                <a:lnTo>
                  <a:pt x="0" y="448056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6115050" y="2194564"/>
            <a:ext cx="0" cy="479108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555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6115050" y="2820929"/>
            <a:ext cx="0" cy="1694021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0"/>
                </a:moveTo>
                <a:lnTo>
                  <a:pt x="0" y="2258568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6115050" y="4662302"/>
            <a:ext cx="0" cy="892969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3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7386066" y="2194560"/>
            <a:ext cx="0" cy="3360420"/>
          </a:xfrm>
          <a:custGeom>
            <a:avLst/>
            <a:gdLst/>
            <a:ahLst/>
            <a:cxnLst/>
            <a:rect l="l" t="t" r="r" b="b"/>
            <a:pathLst>
              <a:path h="4480560">
                <a:moveTo>
                  <a:pt x="0" y="0"/>
                </a:moveTo>
                <a:lnTo>
                  <a:pt x="0" y="448056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844037" y="2194559"/>
            <a:ext cx="2542222" cy="3314700"/>
          </a:xfrm>
          <a:custGeom>
            <a:avLst/>
            <a:gdLst/>
            <a:ahLst/>
            <a:cxnLst/>
            <a:rect l="l" t="t" r="r" b="b"/>
            <a:pathLst>
              <a:path w="3389629" h="4419600">
                <a:moveTo>
                  <a:pt x="0" y="4419600"/>
                </a:moveTo>
                <a:lnTo>
                  <a:pt x="3389376" y="4419600"/>
                </a:lnTo>
                <a:lnTo>
                  <a:pt x="3389376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844033" y="5252084"/>
            <a:ext cx="1158240" cy="146685"/>
          </a:xfrm>
          <a:custGeom>
            <a:avLst/>
            <a:gdLst/>
            <a:ahLst/>
            <a:cxnLst/>
            <a:rect l="l" t="t" r="r" b="b"/>
            <a:pathLst>
              <a:path w="1544320" h="195579">
                <a:moveTo>
                  <a:pt x="1543812" y="0"/>
                </a:moveTo>
                <a:lnTo>
                  <a:pt x="0" y="0"/>
                </a:lnTo>
                <a:lnTo>
                  <a:pt x="0" y="195072"/>
                </a:lnTo>
                <a:lnTo>
                  <a:pt x="1543812" y="195072"/>
                </a:lnTo>
                <a:lnTo>
                  <a:pt x="1543812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844038" y="4882900"/>
            <a:ext cx="1270159" cy="147638"/>
          </a:xfrm>
          <a:custGeom>
            <a:avLst/>
            <a:gdLst/>
            <a:ahLst/>
            <a:cxnLst/>
            <a:rect l="l" t="t" r="r" b="b"/>
            <a:pathLst>
              <a:path w="1693545" h="196850">
                <a:moveTo>
                  <a:pt x="1693164" y="0"/>
                </a:moveTo>
                <a:lnTo>
                  <a:pt x="0" y="0"/>
                </a:lnTo>
                <a:lnTo>
                  <a:pt x="0" y="196596"/>
                </a:lnTo>
                <a:lnTo>
                  <a:pt x="1693164" y="196596"/>
                </a:lnTo>
                <a:lnTo>
                  <a:pt x="1693164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844037" y="4514854"/>
            <a:ext cx="1710214" cy="147638"/>
          </a:xfrm>
          <a:custGeom>
            <a:avLst/>
            <a:gdLst/>
            <a:ahLst/>
            <a:cxnLst/>
            <a:rect l="l" t="t" r="r" b="b"/>
            <a:pathLst>
              <a:path w="2280284" h="196850">
                <a:moveTo>
                  <a:pt x="2279904" y="0"/>
                </a:moveTo>
                <a:lnTo>
                  <a:pt x="0" y="0"/>
                </a:lnTo>
                <a:lnTo>
                  <a:pt x="0" y="196596"/>
                </a:lnTo>
                <a:lnTo>
                  <a:pt x="2279904" y="196596"/>
                </a:lnTo>
                <a:lnTo>
                  <a:pt x="2279904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844033" y="4146807"/>
            <a:ext cx="982980" cy="147638"/>
          </a:xfrm>
          <a:custGeom>
            <a:avLst/>
            <a:gdLst/>
            <a:ahLst/>
            <a:cxnLst/>
            <a:rect l="l" t="t" r="r" b="b"/>
            <a:pathLst>
              <a:path w="1310639" h="196850">
                <a:moveTo>
                  <a:pt x="1310640" y="0"/>
                </a:moveTo>
                <a:lnTo>
                  <a:pt x="0" y="0"/>
                </a:lnTo>
                <a:lnTo>
                  <a:pt x="0" y="196595"/>
                </a:lnTo>
                <a:lnTo>
                  <a:pt x="1310640" y="196595"/>
                </a:lnTo>
                <a:lnTo>
                  <a:pt x="1310640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844033" y="3778762"/>
            <a:ext cx="755808" cy="147638"/>
          </a:xfrm>
          <a:custGeom>
            <a:avLst/>
            <a:gdLst/>
            <a:ahLst/>
            <a:cxnLst/>
            <a:rect l="l" t="t" r="r" b="b"/>
            <a:pathLst>
              <a:path w="1007745" h="196850">
                <a:moveTo>
                  <a:pt x="1007363" y="0"/>
                </a:moveTo>
                <a:lnTo>
                  <a:pt x="0" y="0"/>
                </a:lnTo>
                <a:lnTo>
                  <a:pt x="0" y="196595"/>
                </a:lnTo>
                <a:lnTo>
                  <a:pt x="1007363" y="196595"/>
                </a:lnTo>
                <a:lnTo>
                  <a:pt x="1007363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4844033" y="3410711"/>
            <a:ext cx="1251585" cy="146685"/>
          </a:xfrm>
          <a:custGeom>
            <a:avLst/>
            <a:gdLst/>
            <a:ahLst/>
            <a:cxnLst/>
            <a:rect l="l" t="t" r="r" b="b"/>
            <a:pathLst>
              <a:path w="1668779" h="195579">
                <a:moveTo>
                  <a:pt x="1668780" y="0"/>
                </a:moveTo>
                <a:lnTo>
                  <a:pt x="0" y="0"/>
                </a:lnTo>
                <a:lnTo>
                  <a:pt x="0" y="195071"/>
                </a:lnTo>
                <a:lnTo>
                  <a:pt x="1668780" y="195071"/>
                </a:lnTo>
                <a:lnTo>
                  <a:pt x="1668780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4844033" y="3041527"/>
            <a:ext cx="1043940" cy="147638"/>
          </a:xfrm>
          <a:custGeom>
            <a:avLst/>
            <a:gdLst/>
            <a:ahLst/>
            <a:cxnLst/>
            <a:rect l="l" t="t" r="r" b="b"/>
            <a:pathLst>
              <a:path w="1391920" h="196850">
                <a:moveTo>
                  <a:pt x="1391412" y="0"/>
                </a:moveTo>
                <a:lnTo>
                  <a:pt x="0" y="0"/>
                </a:lnTo>
                <a:lnTo>
                  <a:pt x="0" y="196596"/>
                </a:lnTo>
                <a:lnTo>
                  <a:pt x="1391412" y="196596"/>
                </a:lnTo>
                <a:lnTo>
                  <a:pt x="1391412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4844037" y="2673480"/>
            <a:ext cx="1767364" cy="147638"/>
          </a:xfrm>
          <a:custGeom>
            <a:avLst/>
            <a:gdLst/>
            <a:ahLst/>
            <a:cxnLst/>
            <a:rect l="l" t="t" r="r" b="b"/>
            <a:pathLst>
              <a:path w="2356484" h="196850">
                <a:moveTo>
                  <a:pt x="2356104" y="0"/>
                </a:moveTo>
                <a:lnTo>
                  <a:pt x="0" y="0"/>
                </a:lnTo>
                <a:lnTo>
                  <a:pt x="0" y="196596"/>
                </a:lnTo>
                <a:lnTo>
                  <a:pt x="2356104" y="196596"/>
                </a:lnTo>
                <a:lnTo>
                  <a:pt x="2356104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4844033" y="2305434"/>
            <a:ext cx="1194435" cy="147638"/>
          </a:xfrm>
          <a:custGeom>
            <a:avLst/>
            <a:gdLst/>
            <a:ahLst/>
            <a:cxnLst/>
            <a:rect l="l" t="t" r="r" b="b"/>
            <a:pathLst>
              <a:path w="1592579" h="196850">
                <a:moveTo>
                  <a:pt x="1592580" y="0"/>
                </a:moveTo>
                <a:lnTo>
                  <a:pt x="0" y="0"/>
                </a:lnTo>
                <a:lnTo>
                  <a:pt x="0" y="196596"/>
                </a:lnTo>
                <a:lnTo>
                  <a:pt x="1592580" y="196596"/>
                </a:lnTo>
                <a:lnTo>
                  <a:pt x="1592580" y="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4844037" y="5509259"/>
            <a:ext cx="2542222" cy="0"/>
          </a:xfrm>
          <a:custGeom>
            <a:avLst/>
            <a:gdLst/>
            <a:ahLst/>
            <a:cxnLst/>
            <a:rect l="l" t="t" r="r" b="b"/>
            <a:pathLst>
              <a:path w="3389629">
                <a:moveTo>
                  <a:pt x="0" y="0"/>
                </a:moveTo>
                <a:lnTo>
                  <a:pt x="3389376" y="0"/>
                </a:lnTo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 txBox="1"/>
          <p:nvPr/>
        </p:nvSpPr>
        <p:spPr>
          <a:xfrm>
            <a:off x="3369659" y="1957434"/>
            <a:ext cx="3200400" cy="53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87">
              <a:tabLst>
                <a:tab pos="2123546" algn="l"/>
              </a:tabLst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(~20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9)	(2009</a:t>
            </a:r>
            <a:r>
              <a:rPr sz="1350" spc="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35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1118"/>
              </a:spcBef>
              <a:tabLst>
                <a:tab pos="2725510" algn="l"/>
              </a:tabLst>
            </a:pPr>
            <a:r>
              <a:rPr spc="-17" baseline="1736" dirty="0">
                <a:solidFill>
                  <a:srgbClr val="FFFFFF"/>
                </a:solidFill>
                <a:latin typeface="Arial"/>
                <a:cs typeface="Arial"/>
              </a:rPr>
              <a:t>-10%</a:t>
            </a:r>
            <a:r>
              <a:rPr baseline="1736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53427" y="2649805"/>
            <a:ext cx="38147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Ohio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1314" y="2281378"/>
            <a:ext cx="54340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50473" y="5248768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62675" y="4880117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02539" y="4511971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75309" y="4143734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47186" y="3775027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43434" y="3406975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35698" y="3038644"/>
            <a:ext cx="239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59880" y="2670407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53696" y="5607898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24998" y="5607898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16360" y="1937049"/>
            <a:ext cx="190071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(ra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ked</a:t>
            </a:r>
            <a:r>
              <a:rPr sz="135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by GSP</a:t>
            </a:r>
            <a:r>
              <a:rPr sz="135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spc="-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Title 2"/>
          <p:cNvSpPr txBox="1">
            <a:spLocks/>
          </p:cNvSpPr>
          <p:nvPr/>
        </p:nvSpPr>
        <p:spPr bwMode="auto">
          <a:xfrm rot="16200000">
            <a:off x="6118448" y="3810631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WHY GO VIRGINIA?</a:t>
            </a:r>
          </a:p>
        </p:txBody>
      </p:sp>
    </p:spTree>
    <p:extLst>
      <p:ext uri="{BB962C8B-B14F-4D97-AF65-F5344CB8AC3E}">
        <p14:creationId xmlns:p14="http://schemas.microsoft.com/office/powerpoint/2010/main" val="721527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state 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Development</a:t>
            </a:r>
          </a:p>
          <a:p>
            <a:r>
              <a:rPr lang="en-US" dirty="0"/>
              <a:t>Entrepreneurial and Innovation Ecosystem</a:t>
            </a:r>
          </a:p>
          <a:p>
            <a:pPr marL="85725" indent="0">
              <a:buNone/>
            </a:pPr>
            <a:endParaRPr lang="en-US" sz="208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</a:t>
            </a:r>
            <a:r>
              <a:rPr lang="en-US" sz="4050" dirty="0" smtClean="0">
                <a:solidFill>
                  <a:schemeClr val="bg1"/>
                </a:solidFill>
              </a:rPr>
              <a:t>2019 </a:t>
            </a:r>
            <a:r>
              <a:rPr lang="en-US" sz="4050" dirty="0">
                <a:solidFill>
                  <a:schemeClr val="bg1"/>
                </a:solidFill>
              </a:rPr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3245701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Go Virginia </a:t>
            </a:r>
            <a:br>
              <a:rPr lang="en-US" dirty="0"/>
            </a:br>
            <a:r>
              <a:rPr lang="en-US" dirty="0"/>
              <a:t>project funding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178645"/>
              </p:ext>
            </p:extLst>
          </p:nvPr>
        </p:nvGraphicFramePr>
        <p:xfrm>
          <a:off x="457200" y="1874519"/>
          <a:ext cx="7619999" cy="240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943">
                  <a:extLst>
                    <a:ext uri="{9D8B030D-6E8A-4147-A177-3AD203B41FA5}">
                      <a16:colId xmlns:a16="http://schemas.microsoft.com/office/drawing/2014/main" val="1665351359"/>
                    </a:ext>
                  </a:extLst>
                </a:gridCol>
                <a:gridCol w="4376056">
                  <a:extLst>
                    <a:ext uri="{9D8B030D-6E8A-4147-A177-3AD203B41FA5}">
                      <a16:colId xmlns:a16="http://schemas.microsoft.com/office/drawing/2014/main" val="3463643930"/>
                    </a:ext>
                  </a:extLst>
                </a:gridCol>
              </a:tblGrid>
              <a:tr h="1089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Capita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(Regional Projects)</a:t>
                      </a:r>
                    </a:p>
                    <a:p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(Inter-Regional Projects)</a:t>
                      </a:r>
                    </a:p>
                    <a:p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4665370"/>
                  </a:ext>
                </a:extLst>
              </a:tr>
              <a:tr h="131708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Region 9 Projects: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$1,000,000</a:t>
                      </a:r>
                      <a:r>
                        <a:rPr lang="en-US" sz="2000" b="1" baseline="0" dirty="0"/>
                        <a:t>*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Region 9 + at least one other Region:</a:t>
                      </a:r>
                    </a:p>
                    <a:p>
                      <a:pPr algn="ctr"/>
                      <a:r>
                        <a:rPr lang="en-US" sz="2000" b="1" dirty="0"/>
                        <a:t>$11,000,000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6178327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2019 funding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B49A7-1A43-4DF8-AA7B-9F81B6B4BAFF}"/>
              </a:ext>
            </a:extLst>
          </p:cNvPr>
          <p:cNvSpPr txBox="1"/>
          <p:nvPr/>
        </p:nvSpPr>
        <p:spPr>
          <a:xfrm>
            <a:off x="732971" y="5254171"/>
            <a:ext cx="52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Includes Enhanced Capacity Building Funding</a:t>
            </a:r>
          </a:p>
        </p:txBody>
      </p:sp>
    </p:spTree>
    <p:extLst>
      <p:ext uri="{BB962C8B-B14F-4D97-AF65-F5344CB8AC3E}">
        <p14:creationId xmlns:p14="http://schemas.microsoft.com/office/powerpoint/2010/main" val="1755043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capacity Building </a:t>
            </a:r>
            <a:r>
              <a:rPr lang="en-US" dirty="0" smtClean="0"/>
              <a:t>projects (ECB)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8610" lvl="1" indent="0">
              <a:buNone/>
            </a:pPr>
            <a:r>
              <a:rPr lang="en-US" sz="2800" dirty="0" smtClean="0"/>
              <a:t>ECB Proposals must:</a:t>
            </a:r>
            <a:endParaRPr lang="en-US" sz="2800" dirty="0"/>
          </a:p>
          <a:p>
            <a:pPr lvl="2"/>
            <a:r>
              <a:rPr lang="en-US" sz="2000" dirty="0"/>
              <a:t>Evaluate an opportunity or develop a platform for needs or opportunities identified in regional plans (not implementation)</a:t>
            </a:r>
          </a:p>
          <a:p>
            <a:pPr lvl="2"/>
            <a:r>
              <a:rPr lang="en-US" sz="2000" dirty="0"/>
              <a:t>Have a direct line of site to a larger GO Virginia grant proposal</a:t>
            </a:r>
          </a:p>
          <a:p>
            <a:pPr lvl="2"/>
            <a:r>
              <a:rPr lang="en-US" sz="2000" dirty="0" smtClean="0"/>
              <a:t>If ECB GO Virginia funding request is for &lt; $100,000:</a:t>
            </a:r>
          </a:p>
          <a:p>
            <a:pPr lvl="3"/>
            <a:r>
              <a:rPr lang="en-US" sz="1800" dirty="0" smtClean="0"/>
              <a:t>The proposal is eligible for an accelerated approval process </a:t>
            </a:r>
          </a:p>
          <a:p>
            <a:pPr lvl="3"/>
            <a:r>
              <a:rPr lang="en-US" sz="1800" dirty="0" smtClean="0"/>
              <a:t>May request a waiver of the locality match requirement, if the proposal demonstrates that it could not be obtained</a:t>
            </a:r>
          </a:p>
          <a:p>
            <a:pPr lvl="3"/>
            <a:r>
              <a:rPr lang="en-US" sz="1800" dirty="0" smtClean="0"/>
              <a:t>Region 9 can only fund a limited number of these projects annually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2018 priorities</a:t>
            </a:r>
          </a:p>
        </p:txBody>
      </p:sp>
    </p:spTree>
    <p:extLst>
      <p:ext uri="{BB962C8B-B14F-4D97-AF65-F5344CB8AC3E}">
        <p14:creationId xmlns:p14="http://schemas.microsoft.com/office/powerpoint/2010/main" val="140353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Go Virginia </a:t>
            </a:r>
            <a:br>
              <a:rPr lang="en-US" dirty="0"/>
            </a:br>
            <a:r>
              <a:rPr lang="en-US" dirty="0"/>
              <a:t>project funding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74519"/>
          <a:ext cx="7619999" cy="240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943">
                  <a:extLst>
                    <a:ext uri="{9D8B030D-6E8A-4147-A177-3AD203B41FA5}">
                      <a16:colId xmlns:a16="http://schemas.microsoft.com/office/drawing/2014/main" val="1665351359"/>
                    </a:ext>
                  </a:extLst>
                </a:gridCol>
                <a:gridCol w="4376056">
                  <a:extLst>
                    <a:ext uri="{9D8B030D-6E8A-4147-A177-3AD203B41FA5}">
                      <a16:colId xmlns:a16="http://schemas.microsoft.com/office/drawing/2014/main" val="3463643930"/>
                    </a:ext>
                  </a:extLst>
                </a:gridCol>
              </a:tblGrid>
              <a:tr h="1089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Capita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(Regional Projects)</a:t>
                      </a:r>
                    </a:p>
                    <a:p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(Inter-Regional Projects)</a:t>
                      </a:r>
                    </a:p>
                    <a:p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4665370"/>
                  </a:ext>
                </a:extLst>
              </a:tr>
              <a:tr h="131708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Region 9 Projects: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$1,000,000</a:t>
                      </a:r>
                      <a:r>
                        <a:rPr lang="en-US" sz="2000" b="1" baseline="0" dirty="0"/>
                        <a:t>*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Region 9 + at least one other Region:</a:t>
                      </a:r>
                    </a:p>
                    <a:p>
                      <a:pPr algn="ctr"/>
                      <a:r>
                        <a:rPr lang="en-US" sz="2000" b="1" dirty="0"/>
                        <a:t>$11,000,000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6178327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2019 funding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B49A7-1A43-4DF8-AA7B-9F81B6B4BAFF}"/>
              </a:ext>
            </a:extLst>
          </p:cNvPr>
          <p:cNvSpPr txBox="1"/>
          <p:nvPr/>
        </p:nvSpPr>
        <p:spPr>
          <a:xfrm>
            <a:off x="732971" y="5254171"/>
            <a:ext cx="520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 Includes Enhanced Capacity Building Funding</a:t>
            </a:r>
          </a:p>
        </p:txBody>
      </p:sp>
    </p:spTree>
    <p:extLst>
      <p:ext uri="{BB962C8B-B14F-4D97-AF65-F5344CB8AC3E}">
        <p14:creationId xmlns:p14="http://schemas.microsoft.com/office/powerpoint/2010/main" val="413922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Region 9 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80" dirty="0"/>
              <a:t>Regional Council to Drive the Agenda to:</a:t>
            </a:r>
          </a:p>
          <a:p>
            <a:pPr lvl="1"/>
            <a:r>
              <a:rPr lang="en-US" sz="2080" b="1" dirty="0"/>
              <a:t>Generate a Robust Project Pipeline for &gt;$1,000,000 </a:t>
            </a:r>
          </a:p>
          <a:p>
            <a:pPr lvl="1"/>
            <a:r>
              <a:rPr lang="en-US" sz="2080" dirty="0"/>
              <a:t>Get Local Government More Integrated</a:t>
            </a:r>
          </a:p>
          <a:p>
            <a:pPr lvl="1"/>
            <a:r>
              <a:rPr lang="en-US" sz="2080" dirty="0"/>
              <a:t>Facilitate Innovation/Entrepreneurship Ecosystem Projects</a:t>
            </a:r>
          </a:p>
          <a:p>
            <a:pPr lvl="1"/>
            <a:r>
              <a:rPr lang="en-US" sz="2080" dirty="0"/>
              <a:t>Support project conversations targeting Business &amp; Financial Services</a:t>
            </a:r>
          </a:p>
          <a:p>
            <a:pPr lvl="1"/>
            <a:r>
              <a:rPr lang="en-US" sz="2080" dirty="0"/>
              <a:t>Identify Next Generation of Leaders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 rot="16200000">
            <a:off x="6093512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 err="1">
                <a:solidFill>
                  <a:schemeClr val="bg1"/>
                </a:solidFill>
              </a:rPr>
              <a:t>fy</a:t>
            </a:r>
            <a:r>
              <a:rPr lang="en-US" sz="4050" dirty="0">
                <a:solidFill>
                  <a:schemeClr val="bg1"/>
                </a:solidFill>
              </a:rPr>
              <a:t> 2018 priorities</a:t>
            </a:r>
          </a:p>
        </p:txBody>
      </p:sp>
    </p:spTree>
    <p:extLst>
      <p:ext uri="{BB962C8B-B14F-4D97-AF65-F5344CB8AC3E}">
        <p14:creationId xmlns:p14="http://schemas.microsoft.com/office/powerpoint/2010/main" val="3986828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deadline: September 25, 2018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IDEAS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650052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dirty="0"/>
              <a:t>Thank you!</a:t>
            </a:r>
          </a:p>
          <a:p>
            <a:endParaRPr lang="en-US" dirty="0"/>
          </a:p>
          <a:p>
            <a:pPr marL="85725" indent="0">
              <a:buNone/>
            </a:pPr>
            <a:r>
              <a:rPr lang="en-US" dirty="0"/>
              <a:t>  Shannon Holland</a:t>
            </a:r>
          </a:p>
          <a:p>
            <a:pPr marL="85725" indent="0">
              <a:buNone/>
            </a:pPr>
            <a:r>
              <a:rPr lang="en-US" dirty="0"/>
              <a:t>  GO Virginia Director, Region 9</a:t>
            </a:r>
          </a:p>
          <a:p>
            <a:pPr marL="85725" indent="0">
              <a:buNone/>
            </a:pPr>
            <a:r>
              <a:rPr lang="en-US" dirty="0"/>
              <a:t>  434-979-5610 ext. 103</a:t>
            </a:r>
          </a:p>
          <a:p>
            <a:pPr marL="85725" indent="0">
              <a:buNone/>
            </a:pPr>
            <a:r>
              <a:rPr lang="en-US" dirty="0"/>
              <a:t>  sholland@centralvirginia.org</a:t>
            </a:r>
          </a:p>
          <a:p>
            <a:pPr marL="85725" indent="0">
              <a:buNone/>
            </a:pPr>
            <a:r>
              <a:rPr lang="en-US" dirty="0"/>
              <a:t>  </a:t>
            </a:r>
            <a:r>
              <a:rPr lang="en-US" u="sng" dirty="0"/>
              <a:t>www.GOVirginia9.org </a:t>
            </a:r>
          </a:p>
        </p:txBody>
      </p:sp>
    </p:spTree>
    <p:extLst>
      <p:ext uri="{BB962C8B-B14F-4D97-AF65-F5344CB8AC3E}">
        <p14:creationId xmlns:p14="http://schemas.microsoft.com/office/powerpoint/2010/main" val="110765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5725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0" y="857255"/>
            <a:ext cx="514350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443221" y="857251"/>
            <a:ext cx="557783" cy="378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1265378" y="940104"/>
            <a:ext cx="6612255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" algn="ctr"/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nw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4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3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ir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ia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ts val="2858"/>
              </a:lnSpc>
            </a:pPr>
            <a:r>
              <a:rPr sz="2400" spc="-49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verage</a:t>
            </a:r>
            <a:r>
              <a:rPr sz="2400" spc="-26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Job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Con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rib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Gross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Sta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Pro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uct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9823" y="1660901"/>
            <a:ext cx="290417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41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By Private Sector </a:t>
            </a:r>
            <a:r>
              <a:rPr spc="-1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n 2015</a:t>
            </a:r>
            <a:r>
              <a:rPr spc="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$s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4441" y="5712709"/>
            <a:ext cx="40395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Sour</a:t>
            </a:r>
            <a:r>
              <a:rPr sz="1200" spc="-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12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IHS</a:t>
            </a:r>
            <a:r>
              <a:rPr sz="12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Econom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cs,</a:t>
            </a:r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11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120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Regional Ana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3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8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51608"/>
              </p:ext>
            </p:extLst>
          </p:nvPr>
        </p:nvGraphicFramePr>
        <p:xfrm>
          <a:off x="1409931" y="1956382"/>
          <a:ext cx="6591069" cy="3452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97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ctor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Leisure &amp;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pitality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</a:pP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</a:t>
                      </a:r>
                      <a:r>
                        <a:rPr sz="1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</a:t>
                      </a:r>
                      <a:r>
                        <a:rPr sz="1400" u="heavy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 </a:t>
                      </a:r>
                      <a:r>
                        <a:rPr sz="1400" u="heavy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ntri</a:t>
                      </a:r>
                      <a:r>
                        <a:rPr sz="1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sz="1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u="heavy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GSP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R="3181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$38,000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11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Retail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3181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$61,637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46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ation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3181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$66,868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63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overnment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3181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$69,804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74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3181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$83,100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54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port/Warehou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$109,136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litary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$125,215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sional &amp;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usine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$145,211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3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Wholesale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$158,875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23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overnment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$163,125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Manufacturing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$186,311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$336,162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236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ial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$491,636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308"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Pri</a:t>
                      </a:r>
                      <a:r>
                        <a:rPr sz="12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12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Sectors</a:t>
                      </a:r>
                      <a:r>
                        <a:rPr sz="1200" spc="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Ave</a:t>
                      </a:r>
                      <a:r>
                        <a:rPr sz="12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$127,630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overnment</a:t>
                      </a:r>
                      <a:r>
                        <a:rPr sz="1200" spc="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$117,432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 bwMode="auto">
          <a:xfrm rot="16200000">
            <a:off x="6110132" y="3710883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WHY GO VIRGINIA?</a:t>
            </a:r>
          </a:p>
        </p:txBody>
      </p:sp>
    </p:spTree>
    <p:extLst>
      <p:ext uri="{BB962C8B-B14F-4D97-AF65-F5344CB8AC3E}">
        <p14:creationId xmlns:p14="http://schemas.microsoft.com/office/powerpoint/2010/main" val="32414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5725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0" y="857255"/>
            <a:ext cx="514350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443221" y="857251"/>
            <a:ext cx="557783" cy="378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1345848" y="1183557"/>
            <a:ext cx="6464618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4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GSP*</a:t>
            </a:r>
            <a:r>
              <a:rPr sz="2400" spc="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-49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fects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Private</a:t>
            </a:r>
            <a:r>
              <a:rPr sz="24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Sector</a:t>
            </a:r>
            <a:r>
              <a:rPr sz="2400" spc="-26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Job Ch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8"/>
              </a:lnSpc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nw</a:t>
            </a:r>
            <a:r>
              <a:rPr sz="2400" spc="-1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400" spc="-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3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ir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8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8696" y="1915268"/>
            <a:ext cx="583168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858"/>
              </a:lnSpc>
              <a:tabLst>
                <a:tab pos="520052" algn="l"/>
                <a:tab pos="5821535" algn="l"/>
              </a:tabLst>
            </a:pP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 	M</a:t>
            </a:r>
            <a:r>
              <a:rPr sz="2400" u="heavy" spc="-8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rch</a:t>
            </a:r>
            <a:r>
              <a:rPr sz="2400" u="heavy" spc="-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400" u="heavy" spc="-8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400" u="heavy" spc="-11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-Au</a:t>
            </a:r>
            <a:r>
              <a:rPr sz="2400" u="heavy" spc="-1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ust</a:t>
            </a:r>
            <a:r>
              <a:rPr sz="2400" u="heavy" spc="-2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400" u="heavy" spc="-8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400" u="heavy" dirty="0">
                <a:solidFill>
                  <a:srgbClr val="FFFF00"/>
                </a:solidFill>
                <a:latin typeface="Arial"/>
                <a:cs typeface="Arial"/>
              </a:rPr>
              <a:t>16 </a:t>
            </a:r>
            <a:r>
              <a:rPr sz="2400" u="heavy" spc="-42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u="heavy" dirty="0">
                <a:solidFill>
                  <a:srgbClr val="FFFF00"/>
                </a:solidFill>
                <a:latin typeface="Arial"/>
                <a:cs typeface="Arial"/>
              </a:rPr>
              <a:t>(in 2015$s) 	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129" y="5694238"/>
            <a:ext cx="221837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GMU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Cent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8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-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Anal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0163" y="5694238"/>
            <a:ext cx="109394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*Gross St</a:t>
            </a:r>
            <a:r>
              <a:rPr sz="9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26379"/>
              </p:ext>
            </p:extLst>
          </p:nvPr>
        </p:nvGraphicFramePr>
        <p:xfrm>
          <a:off x="1692878" y="2428378"/>
          <a:ext cx="6308122" cy="2760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79"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69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GSP* V</a:t>
                      </a:r>
                      <a:r>
                        <a:rPr sz="2400" u="heavy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823594">
                        <a:lnSpc>
                          <a:spcPct val="100000"/>
                        </a:lnSpc>
                      </a:pP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GSP*</a:t>
                      </a:r>
                      <a:r>
                        <a:rPr sz="2400" u="heavy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33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,8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4,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,2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,7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</a:pP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,5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2400" u="heavy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,2</a:t>
                      </a:r>
                      <a:r>
                        <a:rPr sz="2400" u="heavy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u="heavy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+ 42,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,3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6,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 bwMode="auto">
          <a:xfrm rot="16200000">
            <a:off x="6135073" y="3710883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WHY GO Virginia?</a:t>
            </a:r>
          </a:p>
        </p:txBody>
      </p:sp>
    </p:spTree>
    <p:extLst>
      <p:ext uri="{BB962C8B-B14F-4D97-AF65-F5344CB8AC3E}">
        <p14:creationId xmlns:p14="http://schemas.microsoft.com/office/powerpoint/2010/main" val="70694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>
                <a:solidFill>
                  <a:srgbClr val="2E3A92"/>
                </a:solidFill>
              </a:rPr>
              <a:t>GROWTH AND OPPORTUNITY ACT</a:t>
            </a:r>
            <a:br>
              <a:rPr lang="en-US" sz="2800" cap="small" dirty="0">
                <a:solidFill>
                  <a:srgbClr val="2E3A92"/>
                </a:solidFill>
              </a:rPr>
            </a:br>
            <a:r>
              <a:rPr lang="en-US" sz="2800" dirty="0">
                <a:solidFill>
                  <a:srgbClr val="2E3A92"/>
                </a:solidFill>
              </a:rPr>
              <a:t>Legislation to create the Virginia Growth and Opportunity (GO) Board and Fund. </a:t>
            </a:r>
          </a:p>
          <a:p>
            <a:pPr marL="85725" indent="0">
              <a:buNone/>
            </a:pPr>
            <a:endParaRPr lang="en-US" sz="2800" dirty="0">
              <a:solidFill>
                <a:srgbClr val="2E3A92"/>
              </a:solidFill>
            </a:endParaRPr>
          </a:p>
          <a:p>
            <a:r>
              <a:rPr lang="en-US" sz="2800" cap="small" dirty="0">
                <a:solidFill>
                  <a:srgbClr val="2E3A92"/>
                </a:solidFill>
              </a:rPr>
              <a:t>COLLABORATIVE JOBS ACT</a:t>
            </a:r>
            <a:br>
              <a:rPr lang="en-US" sz="2800" cap="small" dirty="0">
                <a:solidFill>
                  <a:srgbClr val="2E3A92"/>
                </a:solidFill>
              </a:rPr>
            </a:br>
            <a:r>
              <a:rPr lang="en-US" sz="2800" dirty="0">
                <a:solidFill>
                  <a:srgbClr val="2E3A92"/>
                </a:solidFill>
              </a:rPr>
              <a:t>Legislation to create revenue sharing opportunities for localities when jointly pursuing economic development projects. </a:t>
            </a:r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General Assembly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 rot="16200000">
            <a:off x="6101824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67871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027" y="2196703"/>
            <a:ext cx="7621855" cy="3175397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dirty="0">
                <a:solidFill>
                  <a:srgbClr val="2E3A92"/>
                </a:solidFill>
              </a:rPr>
              <a:t>An economic development initiative that provides incentives to encourage collaboration between </a:t>
            </a:r>
            <a:r>
              <a:rPr lang="en-US" sz="2800" dirty="0">
                <a:solidFill>
                  <a:schemeClr val="tx2"/>
                </a:solidFill>
              </a:rPr>
              <a:t>private industry, higher education, and government </a:t>
            </a:r>
            <a:r>
              <a:rPr lang="en-US" sz="2800" dirty="0">
                <a:solidFill>
                  <a:srgbClr val="2E3A92"/>
                </a:solidFill>
              </a:rPr>
              <a:t>to produce results </a:t>
            </a:r>
            <a:r>
              <a:rPr lang="en-US" sz="2800" dirty="0">
                <a:solidFill>
                  <a:schemeClr val="tx2"/>
                </a:solidFill>
              </a:rPr>
              <a:t>that will grow </a:t>
            </a:r>
            <a:r>
              <a:rPr lang="en-US" sz="2800" dirty="0">
                <a:solidFill>
                  <a:srgbClr val="2E3A92"/>
                </a:solidFill>
              </a:rPr>
              <a:t>and diversify the </a:t>
            </a:r>
            <a:r>
              <a:rPr lang="en-US" sz="2800" dirty="0">
                <a:solidFill>
                  <a:schemeClr val="tx2"/>
                </a:solidFill>
              </a:rPr>
              <a:t>regional economies -- </a:t>
            </a:r>
            <a:r>
              <a:rPr lang="en-US" sz="2800" dirty="0">
                <a:solidFill>
                  <a:srgbClr val="2E3A92"/>
                </a:solidFill>
              </a:rPr>
              <a:t>and ultimately the Commonwealth. </a:t>
            </a:r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</a:t>
            </a:r>
            <a:r>
              <a:rPr lang="en-US" dirty="0"/>
              <a:t> IS GO VIRGINIA?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 rot="16200000">
            <a:off x="6135075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21553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 rot="16200000">
            <a:off x="6110137" y="370256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funding streams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95159"/>
              </p:ext>
            </p:extLst>
          </p:nvPr>
        </p:nvGraphicFramePr>
        <p:xfrm>
          <a:off x="382386" y="1342500"/>
          <a:ext cx="762277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603">
                  <a:extLst>
                    <a:ext uri="{9D8B030D-6E8A-4147-A177-3AD203B41FA5}">
                      <a16:colId xmlns:a16="http://schemas.microsoft.com/office/drawing/2014/main" val="1665351359"/>
                    </a:ext>
                  </a:extLst>
                </a:gridCol>
                <a:gridCol w="3832167">
                  <a:extLst>
                    <a:ext uri="{9D8B030D-6E8A-4147-A177-3AD203B41FA5}">
                      <a16:colId xmlns:a16="http://schemas.microsoft.com/office/drawing/2014/main" val="3463643930"/>
                    </a:ext>
                  </a:extLst>
                </a:gridCol>
              </a:tblGrid>
              <a:tr h="743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Projects</a:t>
                      </a:r>
                    </a:p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(Per Capita Funds)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Inter-Regional Projects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 Funds)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4665370"/>
                  </a:ext>
                </a:extLst>
              </a:tr>
              <a:tr h="35661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Allocated based on the regional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rgbClr val="2E3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awarded by the Board on a competitive basis for projects engaging at least two regions</a:t>
                      </a:r>
                      <a:endParaRPr lang="en-US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2E3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84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0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026" y="1785941"/>
            <a:ext cx="7630761" cy="3983092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Growth &amp; Opportunity (GO) Board</a:t>
            </a:r>
            <a:r>
              <a:rPr lang="en-US" sz="2600" dirty="0">
                <a:solidFill>
                  <a:srgbClr val="2E3A92"/>
                </a:solidFill>
              </a:rPr>
              <a:t> is responsible for awarding funds to projects recommended by Regional Councils.</a:t>
            </a:r>
          </a:p>
          <a:p>
            <a:r>
              <a:rPr lang="en-US" sz="2600" dirty="0">
                <a:solidFill>
                  <a:schemeClr val="tx2"/>
                </a:solidFill>
              </a:rPr>
              <a:t>Regional Councils </a:t>
            </a:r>
            <a:r>
              <a:rPr lang="en-US" sz="2600" dirty="0">
                <a:solidFill>
                  <a:srgbClr val="2E3A92"/>
                </a:solidFill>
              </a:rPr>
              <a:t>are private industry led and have representation from education, workforce, local government, economic development, etc.  </a:t>
            </a:r>
          </a:p>
          <a:p>
            <a:r>
              <a:rPr lang="en-US" sz="2600" dirty="0">
                <a:solidFill>
                  <a:schemeClr val="tx2"/>
                </a:solidFill>
              </a:rPr>
              <a:t>DHCD</a:t>
            </a:r>
            <a:r>
              <a:rPr lang="en-US" sz="2600" dirty="0">
                <a:solidFill>
                  <a:srgbClr val="2E3A92"/>
                </a:solidFill>
              </a:rPr>
              <a:t> oversees the administrative and financial aspects of the Board</a:t>
            </a:r>
          </a:p>
          <a:p>
            <a:r>
              <a:rPr lang="en-US" sz="2600" dirty="0">
                <a:solidFill>
                  <a:schemeClr val="tx2"/>
                </a:solidFill>
              </a:rPr>
              <a:t>Support Organizations </a:t>
            </a:r>
            <a:r>
              <a:rPr lang="en-US" sz="2600" dirty="0">
                <a:solidFill>
                  <a:srgbClr val="2E3A92"/>
                </a:solidFill>
              </a:rPr>
              <a:t>oversees the administrative and financial aspects of the Regional Councils.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VIRGINIA structure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 rot="16200000">
            <a:off x="6110140" y="3727506"/>
            <a:ext cx="5401251" cy="7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6000" b="1" kern="1200" cap="all" spc="-10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5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545414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Custom 7">
      <a:dk1>
        <a:srgbClr val="005390"/>
      </a:dk1>
      <a:lt1>
        <a:srgbClr val="FFFFFF"/>
      </a:lt1>
      <a:dk2>
        <a:srgbClr val="2DA923"/>
      </a:dk2>
      <a:lt2>
        <a:srgbClr val="FFFFFF"/>
      </a:lt2>
      <a:accent1>
        <a:srgbClr val="38A72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FEA99"/>
      </a:hlink>
      <a:folHlink>
        <a:srgbClr val="CFF4CC"/>
      </a:folHlink>
    </a:clrScheme>
    <a:fontScheme name="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1581</Words>
  <Application>Microsoft Office PowerPoint</Application>
  <PresentationFormat>On-screen Show (4:3)</PresentationFormat>
  <Paragraphs>474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1_Adjacency</vt:lpstr>
      <vt:lpstr>PowerPoint Presentation</vt:lpstr>
      <vt:lpstr>PowerPoint Presentation</vt:lpstr>
      <vt:lpstr>Virginia and State Comparisons Percent GSP Change: Recession and Recovery</vt:lpstr>
      <vt:lpstr>PowerPoint Presentation</vt:lpstr>
      <vt:lpstr>PowerPoint Presentation</vt:lpstr>
      <vt:lpstr>2016 General Assembly</vt:lpstr>
      <vt:lpstr>WhAT IS GO VIRGINIA?</vt:lpstr>
      <vt:lpstr>GO Virginia funding streams</vt:lpstr>
      <vt:lpstr>GO VIRGINIA structure</vt:lpstr>
      <vt:lpstr>GO Virginia Board &amp; DHCD</vt:lpstr>
      <vt:lpstr>GO Virginia REGIONS</vt:lpstr>
      <vt:lpstr>REGION 9 - </vt:lpstr>
      <vt:lpstr>Regional council 9 </vt:lpstr>
      <vt:lpstr>Entrepreneurship &amp; Innovation Task FOrce</vt:lpstr>
      <vt:lpstr>Regional council 9 Support Organization</vt:lpstr>
      <vt:lpstr>GO Virginia Projects MUST…</vt:lpstr>
      <vt:lpstr>To meet GO Virginia Board Goals</vt:lpstr>
      <vt:lpstr>GO Virginia Does not fund…. </vt:lpstr>
      <vt:lpstr>AVERAGE WAGES</vt:lpstr>
      <vt:lpstr>Region 9 Plan</vt:lpstr>
      <vt:lpstr>Identified Opportunities</vt:lpstr>
      <vt:lpstr>Required MATCH</vt:lpstr>
      <vt:lpstr>REGION 9 how to apply</vt:lpstr>
      <vt:lpstr>board proposal Review</vt:lpstr>
      <vt:lpstr>Region 9 PROPOSAL review</vt:lpstr>
      <vt:lpstr>FY 18 Region 9 projects</vt:lpstr>
      <vt:lpstr>Region 9 Projects</vt:lpstr>
      <vt:lpstr>Statewide approved projects</vt:lpstr>
      <vt:lpstr>Recently approved projects</vt:lpstr>
      <vt:lpstr>Go Virginia state priorities</vt:lpstr>
      <vt:lpstr>FY 2019 Go Virginia  project funding</vt:lpstr>
      <vt:lpstr>Enhanced capacity Building projects (ECB)</vt:lpstr>
      <vt:lpstr>FY 2019 Go Virginia  project funding</vt:lpstr>
      <vt:lpstr>FY 2019 Region 9 priorities</vt:lpstr>
      <vt:lpstr>PowerPoint Presentation</vt:lpstr>
      <vt:lpstr>GO Virginia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Snelling, Jordan (DHCD)</dc:creator>
  <cp:lastModifiedBy>Shannon</cp:lastModifiedBy>
  <cp:revision>595</cp:revision>
  <cp:lastPrinted>2018-08-16T14:38:59Z</cp:lastPrinted>
  <dcterms:created xsi:type="dcterms:W3CDTF">2017-12-11T16:08:21Z</dcterms:created>
  <dcterms:modified xsi:type="dcterms:W3CDTF">2018-08-16T14:47:25Z</dcterms:modified>
</cp:coreProperties>
</file>