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1"/>
    <p:sldMasterId id="2147483855" r:id="rId2"/>
  </p:sldMasterIdLst>
  <p:notesMasterIdLst>
    <p:notesMasterId r:id="rId24"/>
  </p:notesMasterIdLst>
  <p:handoutMasterIdLst>
    <p:handoutMasterId r:id="rId25"/>
  </p:handoutMasterIdLst>
  <p:sldIdLst>
    <p:sldId id="893" r:id="rId3"/>
    <p:sldId id="897" r:id="rId4"/>
    <p:sldId id="898" r:id="rId5"/>
    <p:sldId id="728" r:id="rId6"/>
    <p:sldId id="768" r:id="rId7"/>
    <p:sldId id="875" r:id="rId8"/>
    <p:sldId id="899" r:id="rId9"/>
    <p:sldId id="872" r:id="rId10"/>
    <p:sldId id="876" r:id="rId11"/>
    <p:sldId id="869" r:id="rId12"/>
    <p:sldId id="894" r:id="rId13"/>
    <p:sldId id="895" r:id="rId14"/>
    <p:sldId id="873" r:id="rId15"/>
    <p:sldId id="862" r:id="rId16"/>
    <p:sldId id="864" r:id="rId17"/>
    <p:sldId id="865" r:id="rId18"/>
    <p:sldId id="868" r:id="rId19"/>
    <p:sldId id="866" r:id="rId20"/>
    <p:sldId id="867" r:id="rId21"/>
    <p:sldId id="761" r:id="rId22"/>
    <p:sldId id="900" r:id="rId23"/>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Cummings" initials="DC" lastIdx="19" clrIdx="0"/>
  <p:cmAuthor id="2" name="Mitch Horowitz"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D"/>
    <a:srgbClr val="5E6A6A"/>
    <a:srgbClr val="3D9AC0"/>
    <a:srgbClr val="FF3300"/>
    <a:srgbClr val="FF6600"/>
    <a:srgbClr val="003300"/>
    <a:srgbClr val="E7EAED"/>
    <a:srgbClr val="FF5D5D"/>
    <a:srgbClr val="AC8300"/>
    <a:srgbClr val="C15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4" autoAdjust="0"/>
    <p:restoredTop sz="91818" autoAdjust="0"/>
  </p:normalViewPr>
  <p:slideViewPr>
    <p:cSldViewPr snapToGrid="0">
      <p:cViewPr varScale="1">
        <p:scale>
          <a:sx n="70" d="100"/>
          <a:sy n="70" d="100"/>
        </p:scale>
        <p:origin x="540" y="54"/>
      </p:cViewPr>
      <p:guideLst>
        <p:guide orient="horz" pos="2160"/>
        <p:guide pos="3840"/>
      </p:guideLst>
    </p:cSldViewPr>
  </p:slideViewPr>
  <p:outlineViewPr>
    <p:cViewPr>
      <p:scale>
        <a:sx n="33" d="100"/>
        <a:sy n="33" d="100"/>
      </p:scale>
      <p:origin x="0" y="-10794"/>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7302D2-F2C8-42A7-B250-C98C079CDD67}"/>
              </a:ext>
            </a:extLst>
          </p:cNvPr>
          <p:cNvSpPr>
            <a:spLocks noGrp="1"/>
          </p:cNvSpPr>
          <p:nvPr>
            <p:ph type="hdr" sz="quarter"/>
          </p:nvPr>
        </p:nvSpPr>
        <p:spPr>
          <a:xfrm>
            <a:off x="0" y="1"/>
            <a:ext cx="3066733" cy="470321"/>
          </a:xfrm>
          <a:prstGeom prst="rect">
            <a:avLst/>
          </a:prstGeom>
        </p:spPr>
        <p:txBody>
          <a:bodyPr vert="horz" lIns="93932" tIns="46966" rIns="93932" bIns="46966" rtlCol="0"/>
          <a:lstStyle>
            <a:lvl1pPr algn="l">
              <a:defRPr sz="1200"/>
            </a:lvl1pPr>
          </a:lstStyle>
          <a:p>
            <a:endParaRPr lang="en-US"/>
          </a:p>
        </p:txBody>
      </p:sp>
      <p:sp>
        <p:nvSpPr>
          <p:cNvPr id="3" name="Date Placeholder 2">
            <a:extLst>
              <a:ext uri="{FF2B5EF4-FFF2-40B4-BE49-F238E27FC236}">
                <a16:creationId xmlns:a16="http://schemas.microsoft.com/office/drawing/2014/main" id="{8AA25D33-49EC-4B78-A90D-C04D6B8927C2}"/>
              </a:ext>
            </a:extLst>
          </p:cNvPr>
          <p:cNvSpPr>
            <a:spLocks noGrp="1"/>
          </p:cNvSpPr>
          <p:nvPr>
            <p:ph type="dt" sz="quarter" idx="1"/>
          </p:nvPr>
        </p:nvSpPr>
        <p:spPr>
          <a:xfrm>
            <a:off x="4009115" y="1"/>
            <a:ext cx="3066733" cy="470321"/>
          </a:xfrm>
          <a:prstGeom prst="rect">
            <a:avLst/>
          </a:prstGeom>
        </p:spPr>
        <p:txBody>
          <a:bodyPr vert="horz" lIns="93932" tIns="46966" rIns="93932" bIns="46966" rtlCol="0"/>
          <a:lstStyle>
            <a:lvl1pPr algn="r">
              <a:defRPr sz="1200"/>
            </a:lvl1pPr>
          </a:lstStyle>
          <a:p>
            <a:fld id="{EFACEA1E-CC59-4928-A18E-467A3D47DFB4}" type="datetimeFigureOut">
              <a:rPr lang="en-US" smtClean="0"/>
              <a:t>9/30/2021</a:t>
            </a:fld>
            <a:endParaRPr lang="en-US"/>
          </a:p>
        </p:txBody>
      </p:sp>
      <p:sp>
        <p:nvSpPr>
          <p:cNvPr id="4" name="Footer Placeholder 3">
            <a:extLst>
              <a:ext uri="{FF2B5EF4-FFF2-40B4-BE49-F238E27FC236}">
                <a16:creationId xmlns:a16="http://schemas.microsoft.com/office/drawing/2014/main" id="{A321D073-DCEF-4A5A-9C40-BD86B1CF6667}"/>
              </a:ext>
            </a:extLst>
          </p:cNvPr>
          <p:cNvSpPr>
            <a:spLocks noGrp="1"/>
          </p:cNvSpPr>
          <p:nvPr>
            <p:ph type="ftr" sz="quarter" idx="2"/>
          </p:nvPr>
        </p:nvSpPr>
        <p:spPr>
          <a:xfrm>
            <a:off x="0" y="8892755"/>
            <a:ext cx="3066733" cy="470320"/>
          </a:xfrm>
          <a:prstGeom prst="rect">
            <a:avLst/>
          </a:prstGeom>
        </p:spPr>
        <p:txBody>
          <a:bodyPr vert="horz" lIns="93932" tIns="46966" rIns="93932" bIns="4696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52077D-EE16-4F29-9171-A189F168EACF}"/>
              </a:ext>
            </a:extLst>
          </p:cNvPr>
          <p:cNvSpPr>
            <a:spLocks noGrp="1"/>
          </p:cNvSpPr>
          <p:nvPr>
            <p:ph type="sldNum" sz="quarter" idx="3"/>
          </p:nvPr>
        </p:nvSpPr>
        <p:spPr>
          <a:xfrm>
            <a:off x="4009115" y="8892755"/>
            <a:ext cx="3066733" cy="470320"/>
          </a:xfrm>
          <a:prstGeom prst="rect">
            <a:avLst/>
          </a:prstGeom>
        </p:spPr>
        <p:txBody>
          <a:bodyPr vert="horz" lIns="93932" tIns="46966" rIns="93932" bIns="46966" rtlCol="0" anchor="b"/>
          <a:lstStyle>
            <a:lvl1pPr algn="r">
              <a:defRPr sz="1200"/>
            </a:lvl1pPr>
          </a:lstStyle>
          <a:p>
            <a:fld id="{A99A49CB-F0E2-471E-A7AC-E7C0680D95F1}" type="slidenum">
              <a:rPr lang="en-US" smtClean="0"/>
              <a:t>‹#›</a:t>
            </a:fld>
            <a:endParaRPr lang="en-US"/>
          </a:p>
        </p:txBody>
      </p:sp>
    </p:spTree>
    <p:extLst>
      <p:ext uri="{BB962C8B-B14F-4D97-AF65-F5344CB8AC3E}">
        <p14:creationId xmlns:p14="http://schemas.microsoft.com/office/powerpoint/2010/main" val="228507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66733" cy="469779"/>
          </a:xfrm>
          <a:prstGeom prst="rect">
            <a:avLst/>
          </a:prstGeom>
        </p:spPr>
        <p:txBody>
          <a:bodyPr vert="horz" lIns="93932" tIns="46966" rIns="93932" bIns="46966" rtlCol="0"/>
          <a:lstStyle>
            <a:lvl1pPr algn="l">
              <a:defRPr sz="1200"/>
            </a:lvl1pPr>
          </a:lstStyle>
          <a:p>
            <a:endParaRPr lang="en-US"/>
          </a:p>
        </p:txBody>
      </p:sp>
      <p:sp>
        <p:nvSpPr>
          <p:cNvPr id="3" name="Date Placeholder 2"/>
          <p:cNvSpPr>
            <a:spLocks noGrp="1"/>
          </p:cNvSpPr>
          <p:nvPr>
            <p:ph type="dt" idx="1"/>
          </p:nvPr>
        </p:nvSpPr>
        <p:spPr>
          <a:xfrm>
            <a:off x="4008705" y="2"/>
            <a:ext cx="3066733" cy="469779"/>
          </a:xfrm>
          <a:prstGeom prst="rect">
            <a:avLst/>
          </a:prstGeom>
        </p:spPr>
        <p:txBody>
          <a:bodyPr vert="horz" lIns="93932" tIns="46966" rIns="93932" bIns="46966" rtlCol="0"/>
          <a:lstStyle>
            <a:lvl1pPr algn="r">
              <a:defRPr sz="1200"/>
            </a:lvl1pPr>
          </a:lstStyle>
          <a:p>
            <a:fld id="{1E128AED-332A-432E-9FF3-5591884C1016}" type="datetimeFigureOut">
              <a:rPr lang="en-US" smtClean="0"/>
              <a:t>9/30/2021</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a:p>
        </p:txBody>
      </p:sp>
      <p:sp>
        <p:nvSpPr>
          <p:cNvPr id="5" name="Notes Placeholder 4"/>
          <p:cNvSpPr>
            <a:spLocks noGrp="1"/>
          </p:cNvSpPr>
          <p:nvPr>
            <p:ph type="body" sz="quarter" idx="3"/>
          </p:nvPr>
        </p:nvSpPr>
        <p:spPr>
          <a:xfrm>
            <a:off x="707708" y="4505979"/>
            <a:ext cx="5661660" cy="3686712"/>
          </a:xfrm>
          <a:prstGeom prst="rect">
            <a:avLst/>
          </a:prstGeom>
        </p:spPr>
        <p:txBody>
          <a:bodyPr vert="horz" lIns="93932" tIns="46966" rIns="93932" bIns="4696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95B4B890-B2F1-4027-9B2C-3A822F83398C}" type="slidenum">
              <a:rPr lang="en-US" smtClean="0"/>
              <a:t>‹#›</a:t>
            </a:fld>
            <a:endParaRPr lang="en-US"/>
          </a:p>
        </p:txBody>
      </p:sp>
    </p:spTree>
    <p:extLst>
      <p:ext uri="{BB962C8B-B14F-4D97-AF65-F5344CB8AC3E}">
        <p14:creationId xmlns:p14="http://schemas.microsoft.com/office/powerpoint/2010/main" val="62884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76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2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02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20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203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20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2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22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962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467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B4B890-B2F1-4027-9B2C-3A822F8339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857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gradFill flip="none" rotWithShape="1">
            <a:gsLst>
              <a:gs pos="0">
                <a:schemeClr val="tx2">
                  <a:lumMod val="75000"/>
                  <a:lumOff val="25000"/>
                </a:schemeClr>
              </a:gs>
              <a:gs pos="100000">
                <a:schemeClr val="tx2">
                  <a:lumMod val="25000"/>
                  <a:lumOff val="75000"/>
                </a:schemeClr>
              </a:gs>
              <a:gs pos="64000">
                <a:srgbClr val="0090BD"/>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22E95F-1885-4375-A052-42D9A990F425}"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E45B7-B8DB-4C00-A0B5-D3001DBE9D25}" type="datetime1">
              <a:rPr lang="en-US" smtClean="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1468-B39E-4A9E-89E1-7F12F395FCCC}" type="datetime1">
              <a:rPr lang="en-US" smtClean="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31520"/>
            <a:ext cx="3383280" cy="5394960"/>
          </a:xfrm>
          <a:prstGeom prst="rect">
            <a:avLst/>
          </a:prstGeom>
        </p:spPr>
        <p:txBody>
          <a:bodyPr lIns="182880" tIns="182880" rIns="182880" bIns="182880" anchor="ctr" anchorCtr="0"/>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3520440" y="731520"/>
            <a:ext cx="8167298" cy="5394960"/>
          </a:xfrm>
        </p:spPr>
        <p:txBody>
          <a:bodyPr anchor="ctr" anchorCtr="0"/>
          <a:lstStyle>
            <a:lvl1pPr>
              <a:buClr>
                <a:schemeClr val="tx2"/>
              </a:buClr>
              <a:buSzPct val="115000"/>
              <a:defRPr/>
            </a:lvl1pPr>
            <a:lvl2pPr>
              <a:buSzPct val="110000"/>
              <a:defRPr/>
            </a:lvl2pPr>
            <a:lvl3pPr>
              <a:buClr>
                <a:schemeClr val="accent2"/>
              </a:buClr>
              <a:defRPr/>
            </a:lvl3pPr>
            <a:lvl4pPr>
              <a:buClr>
                <a:schemeClr val="accent4"/>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79957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67912" y="731520"/>
            <a:ext cx="3474720" cy="807720"/>
          </a:xfrm>
        </p:spPr>
        <p:txBody>
          <a:bodyPr anchor="b">
            <a:normAutofit/>
          </a:bodyPr>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3867912" y="1737360"/>
            <a:ext cx="3474720" cy="43891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731520"/>
            <a:ext cx="3474720" cy="813171"/>
          </a:xfrm>
        </p:spPr>
        <p:txBody>
          <a:bodyPr anchor="b">
            <a:normAutofit/>
          </a:bodyPr>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818463" y="1737360"/>
            <a:ext cx="3474720" cy="438912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
        <p:nvSpPr>
          <p:cNvPr id="13" name="Title 1">
            <a:extLst>
              <a:ext uri="{FF2B5EF4-FFF2-40B4-BE49-F238E27FC236}">
                <a16:creationId xmlns:a16="http://schemas.microsoft.com/office/drawing/2014/main" id="{42BF854E-2679-4A3B-9CFB-89D9AD1DFD4C}"/>
              </a:ext>
            </a:extLst>
          </p:cNvPr>
          <p:cNvSpPr txBox="1">
            <a:spLocks/>
          </p:cNvSpPr>
          <p:nvPr userDrawn="1"/>
        </p:nvSpPr>
        <p:spPr>
          <a:xfrm>
            <a:off x="0" y="731520"/>
            <a:ext cx="3383280" cy="5394960"/>
          </a:xfrm>
          <a:prstGeom prst="rect">
            <a:avLst/>
          </a:prstGeom>
        </p:spPr>
        <p:txBody>
          <a:bodyPr lIns="182880" tIns="182880" rIns="182880" bIns="182880" anchor="ctr" anchorCtr="0"/>
          <a:lstStyle>
            <a:lvl1pPr algn="l" defTabSz="914400"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281554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Wide">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10" name="Title 1">
            <a:extLst>
              <a:ext uri="{FF2B5EF4-FFF2-40B4-BE49-F238E27FC236}">
                <a16:creationId xmlns:a16="http://schemas.microsoft.com/office/drawing/2014/main" id="{2D6422FE-4C99-4812-AB9A-46FCBD7B2242}"/>
              </a:ext>
            </a:extLst>
          </p:cNvPr>
          <p:cNvSpPr>
            <a:spLocks noGrp="1"/>
          </p:cNvSpPr>
          <p:nvPr>
            <p:ph type="title"/>
          </p:nvPr>
        </p:nvSpPr>
        <p:spPr>
          <a:xfrm>
            <a:off x="0" y="731520"/>
            <a:ext cx="3383280" cy="5394960"/>
          </a:xfrm>
          <a:prstGeom prst="rect">
            <a:avLst/>
          </a:prstGeom>
        </p:spPr>
        <p:txBody>
          <a:bodyPr lIns="182880" tIns="182880" rIns="182880" bIns="182880" anchor="ctr" anchorCtr="0"/>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65455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Header Bar - Blank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D6A3B7-A36A-4231-8B0F-948695097D9D}"/>
              </a:ext>
            </a:extLst>
          </p:cNvPr>
          <p:cNvSpPr>
            <a:spLocks noGrp="1"/>
          </p:cNvSpPr>
          <p:nvPr>
            <p:ph type="sldNum" sz="quarter" idx="11"/>
          </p:nvPr>
        </p:nvSpPr>
        <p:spPr/>
        <p:txBody>
          <a:bodyPr/>
          <a:lstStyle/>
          <a:p>
            <a:fld id="{4FAB73BC-B049-4115-A692-8D63A059BFB8}" type="slidenum">
              <a:rPr lang="en-US" smtClean="0"/>
              <a:pPr/>
              <a:t>‹#›</a:t>
            </a:fld>
            <a:endParaRPr lang="en-US" dirty="0"/>
          </a:p>
        </p:txBody>
      </p:sp>
      <p:pic>
        <p:nvPicPr>
          <p:cNvPr id="4" name="Picture 3">
            <a:extLst>
              <a:ext uri="{FF2B5EF4-FFF2-40B4-BE49-F238E27FC236}">
                <a16:creationId xmlns:a16="http://schemas.microsoft.com/office/drawing/2014/main" id="{2E3D2649-37D7-4088-A6BD-24055E740FF8}"/>
              </a:ext>
            </a:extLst>
          </p:cNvPr>
          <p:cNvPicPr>
            <a:picLocks noChangeAspect="1"/>
          </p:cNvPicPr>
          <p:nvPr userDrawn="1"/>
        </p:nvPicPr>
        <p:blipFill>
          <a:blip r:embed="rId2"/>
          <a:stretch>
            <a:fillRect/>
          </a:stretch>
        </p:blipFill>
        <p:spPr>
          <a:xfrm>
            <a:off x="396240" y="6358082"/>
            <a:ext cx="1374415" cy="274320"/>
          </a:xfrm>
          <a:prstGeom prst="rect">
            <a:avLst/>
          </a:prstGeom>
        </p:spPr>
      </p:pic>
      <p:sp>
        <p:nvSpPr>
          <p:cNvPr id="5" name="Rectangle 4">
            <a:extLst>
              <a:ext uri="{FF2B5EF4-FFF2-40B4-BE49-F238E27FC236}">
                <a16:creationId xmlns:a16="http://schemas.microsoft.com/office/drawing/2014/main" id="{CD58E6F7-47BF-4068-A796-510E6A625BE4}"/>
              </a:ext>
            </a:extLst>
          </p:cNvPr>
          <p:cNvSpPr/>
          <p:nvPr userDrawn="1"/>
        </p:nvSpPr>
        <p:spPr>
          <a:xfrm>
            <a:off x="0" y="0"/>
            <a:ext cx="12192000" cy="9028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400" b="1" dirty="0">
              <a:solidFill>
                <a:schemeClr val="bg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232970D9-CA74-4769-9647-9031FAEBB293}"/>
              </a:ext>
            </a:extLst>
          </p:cNvPr>
          <p:cNvSpPr>
            <a:spLocks noGrp="1"/>
          </p:cNvSpPr>
          <p:nvPr>
            <p:ph type="title"/>
          </p:nvPr>
        </p:nvSpPr>
        <p:spPr>
          <a:xfrm>
            <a:off x="0" y="1095"/>
            <a:ext cx="12192000" cy="640080"/>
          </a:xfrm>
          <a:prstGeom prst="rect">
            <a:avLst/>
          </a:prstGeom>
        </p:spPr>
        <p:txBody>
          <a:bodyPr lIns="182880" tIns="182880" rIns="182880" bIns="182880" anchor="ctr" anchorCtr="0"/>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a:t>
            </a:r>
          </a:p>
        </p:txBody>
      </p:sp>
    </p:spTree>
    <p:extLst>
      <p:ext uri="{BB962C8B-B14F-4D97-AF65-F5344CB8AC3E}">
        <p14:creationId xmlns:p14="http://schemas.microsoft.com/office/powerpoint/2010/main" val="309916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Header Bar - Blank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D6A3B7-A36A-4231-8B0F-948695097D9D}"/>
              </a:ext>
            </a:extLst>
          </p:cNvPr>
          <p:cNvSpPr>
            <a:spLocks noGrp="1"/>
          </p:cNvSpPr>
          <p:nvPr>
            <p:ph type="sldNum" sz="quarter" idx="11"/>
          </p:nvPr>
        </p:nvSpPr>
        <p:spPr>
          <a:xfrm>
            <a:off x="10565774" y="6492875"/>
            <a:ext cx="1530927" cy="365125"/>
          </a:xfrm>
        </p:spPr>
        <p:txBody>
          <a:bodyPr/>
          <a:lstStyle/>
          <a:p>
            <a:fld id="{4FAB73BC-B049-4115-A692-8D63A059BFB8}" type="slidenum">
              <a:rPr lang="en-US" smtClean="0"/>
              <a:pPr/>
              <a:t>‹#›</a:t>
            </a:fld>
            <a:endParaRPr lang="en-US" dirty="0"/>
          </a:p>
        </p:txBody>
      </p:sp>
      <p:sp>
        <p:nvSpPr>
          <p:cNvPr id="5" name="Rectangle 4">
            <a:extLst>
              <a:ext uri="{FF2B5EF4-FFF2-40B4-BE49-F238E27FC236}">
                <a16:creationId xmlns:a16="http://schemas.microsoft.com/office/drawing/2014/main" id="{CD58E6F7-47BF-4068-A796-510E6A625BE4}"/>
              </a:ext>
            </a:extLst>
          </p:cNvPr>
          <p:cNvSpPr/>
          <p:nvPr userDrawn="1"/>
        </p:nvSpPr>
        <p:spPr>
          <a:xfrm>
            <a:off x="0" y="0"/>
            <a:ext cx="12192000" cy="641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400" b="1" dirty="0">
              <a:solidFill>
                <a:schemeClr val="bg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232970D9-CA74-4769-9647-9031FAEBB293}"/>
              </a:ext>
            </a:extLst>
          </p:cNvPr>
          <p:cNvSpPr>
            <a:spLocks noGrp="1"/>
          </p:cNvSpPr>
          <p:nvPr>
            <p:ph type="title"/>
          </p:nvPr>
        </p:nvSpPr>
        <p:spPr>
          <a:xfrm>
            <a:off x="0" y="1095"/>
            <a:ext cx="12192000" cy="640080"/>
          </a:xfrm>
          <a:prstGeom prst="rect">
            <a:avLst/>
          </a:prstGeom>
        </p:spPr>
        <p:txBody>
          <a:bodyPr lIns="182880" tIns="182880" rIns="182880" bIns="182880" anchor="ctr" anchorCtr="0"/>
          <a:lstStyle>
            <a:lvl1pPr>
              <a:defRPr>
                <a:solidFill>
                  <a:schemeClr val="bg1"/>
                </a:solidFill>
                <a:latin typeface="Calibri" panose="020F0502020204030204" pitchFamily="34" charset="0"/>
                <a:cs typeface="Calibri" panose="020F0502020204030204" pitchFamily="34" charset="0"/>
              </a:defRPr>
            </a:lvl1pPr>
          </a:lstStyle>
          <a:p>
            <a:r>
              <a:rPr lang="en-US" dirty="0"/>
              <a:t>Click to edit</a:t>
            </a:r>
          </a:p>
        </p:txBody>
      </p:sp>
    </p:spTree>
    <p:extLst>
      <p:ext uri="{BB962C8B-B14F-4D97-AF65-F5344CB8AC3E}">
        <p14:creationId xmlns:p14="http://schemas.microsoft.com/office/powerpoint/2010/main" val="1455815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Content - w logo and p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D6A3B7-A36A-4231-8B0F-948695097D9D}"/>
              </a:ext>
            </a:extLst>
          </p:cNvPr>
          <p:cNvSpPr>
            <a:spLocks noGrp="1"/>
          </p:cNvSpPr>
          <p:nvPr>
            <p:ph type="sldNum" sz="quarter" idx="11"/>
          </p:nvPr>
        </p:nvSpPr>
        <p:spPr/>
        <p:txBody>
          <a:bodyPr/>
          <a:lstStyle/>
          <a:p>
            <a:fld id="{4FAB73BC-B049-4115-A692-8D63A059BFB8}" type="slidenum">
              <a:rPr lang="en-US" smtClean="0"/>
              <a:pPr/>
              <a:t>‹#›</a:t>
            </a:fld>
            <a:endParaRPr lang="en-US" dirty="0"/>
          </a:p>
        </p:txBody>
      </p:sp>
      <p:pic>
        <p:nvPicPr>
          <p:cNvPr id="4" name="Picture 3">
            <a:extLst>
              <a:ext uri="{FF2B5EF4-FFF2-40B4-BE49-F238E27FC236}">
                <a16:creationId xmlns:a16="http://schemas.microsoft.com/office/drawing/2014/main" id="{2E3D2649-37D7-4088-A6BD-24055E740FF8}"/>
              </a:ext>
            </a:extLst>
          </p:cNvPr>
          <p:cNvPicPr>
            <a:picLocks noChangeAspect="1"/>
          </p:cNvPicPr>
          <p:nvPr userDrawn="1"/>
        </p:nvPicPr>
        <p:blipFill>
          <a:blip r:embed="rId2"/>
          <a:stretch>
            <a:fillRect/>
          </a:stretch>
        </p:blipFill>
        <p:spPr>
          <a:xfrm>
            <a:off x="396240" y="6358082"/>
            <a:ext cx="1374415" cy="274320"/>
          </a:xfrm>
          <a:prstGeom prst="rect">
            <a:avLst/>
          </a:prstGeom>
        </p:spPr>
      </p:pic>
    </p:spTree>
    <p:extLst>
      <p:ext uri="{BB962C8B-B14F-4D97-AF65-F5344CB8AC3E}">
        <p14:creationId xmlns:p14="http://schemas.microsoft.com/office/powerpoint/2010/main" val="374706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Multicolor Section Header -  Light Blu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2"/>
                </a:solidFill>
                <a:latin typeface="Calibri" panose="020F0502020204030204" pitchFamily="34" charset="0"/>
                <a:cs typeface="Calibri" panose="020F0502020204030204" pitchFamily="34" charset="0"/>
              </a:defRPr>
            </a:lvl1pPr>
          </a:lstStyle>
          <a:p>
            <a:r>
              <a:rPr lang="en-US" dirty="0"/>
              <a:t>Click to edit</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6D4923-D1D0-41C2-8456-7E295305515E}"/>
              </a:ext>
            </a:extLst>
          </p:cNvPr>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100" b="1">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B044FE75-2BD5-457D-82E9-A56B89FE89DD}"/>
              </a:ext>
            </a:extLst>
          </p:cNvPr>
          <p:cNvSpPr/>
          <p:nvPr userDrawn="1"/>
        </p:nvSpPr>
        <p:spPr>
          <a:xfrm>
            <a:off x="0" y="729672"/>
            <a:ext cx="3657600" cy="547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1856-6304-4917-AB3D-1030E60026A9}"/>
              </a:ext>
            </a:extLst>
          </p:cNvPr>
          <p:cNvSpPr/>
          <p:nvPr userDrawn="1"/>
        </p:nvSpPr>
        <p:spPr>
          <a:xfrm>
            <a:off x="1" y="729673"/>
            <a:ext cx="411480" cy="53949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8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Multicolor Section Header -  Dark Blu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2"/>
                </a:solidFill>
                <a:latin typeface="Calibri" panose="020F0502020204030204" pitchFamily="34" charset="0"/>
                <a:cs typeface="Calibri" panose="020F0502020204030204" pitchFamily="34" charset="0"/>
              </a:defRPr>
            </a:lvl1pPr>
          </a:lstStyle>
          <a:p>
            <a:r>
              <a:rPr lang="en-US" dirty="0"/>
              <a:t>Click to edit</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6D4923-D1D0-41C2-8456-7E295305515E}"/>
              </a:ext>
            </a:extLst>
          </p:cNvPr>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100" b="1">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B044FE75-2BD5-457D-82E9-A56B89FE89DD}"/>
              </a:ext>
            </a:extLst>
          </p:cNvPr>
          <p:cNvSpPr/>
          <p:nvPr userDrawn="1"/>
        </p:nvSpPr>
        <p:spPr>
          <a:xfrm>
            <a:off x="0" y="729672"/>
            <a:ext cx="3493698" cy="546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1856-6304-4917-AB3D-1030E60026A9}"/>
              </a:ext>
            </a:extLst>
          </p:cNvPr>
          <p:cNvSpPr/>
          <p:nvPr userDrawn="1"/>
        </p:nvSpPr>
        <p:spPr>
          <a:xfrm>
            <a:off x="1" y="729673"/>
            <a:ext cx="411480" cy="53949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73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04C6E-2F07-47C1-8E7A-97B23F5530C8}"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1_Multicolor Section Header -  Dark Blu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2"/>
                </a:solidFill>
                <a:latin typeface="Calibri" panose="020F0502020204030204" pitchFamily="34" charset="0"/>
                <a:cs typeface="Calibri" panose="020F0502020204030204" pitchFamily="34" charset="0"/>
              </a:defRPr>
            </a:lvl1pPr>
          </a:lstStyle>
          <a:p>
            <a:r>
              <a:rPr lang="en-US" dirty="0"/>
              <a:t>Click to edit</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6D4923-D1D0-41C2-8456-7E295305515E}"/>
              </a:ext>
            </a:extLst>
          </p:cNvPr>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100" b="1">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B044FE75-2BD5-457D-82E9-A56B89FE89DD}"/>
              </a:ext>
            </a:extLst>
          </p:cNvPr>
          <p:cNvSpPr/>
          <p:nvPr userDrawn="1"/>
        </p:nvSpPr>
        <p:spPr>
          <a:xfrm>
            <a:off x="0" y="729672"/>
            <a:ext cx="3493698" cy="5464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1856-6304-4917-AB3D-1030E60026A9}"/>
              </a:ext>
            </a:extLst>
          </p:cNvPr>
          <p:cNvSpPr/>
          <p:nvPr userDrawn="1"/>
        </p:nvSpPr>
        <p:spPr>
          <a:xfrm>
            <a:off x="1" y="729673"/>
            <a:ext cx="411480" cy="53949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0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Multicolor Section Header -  Gree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2"/>
                </a:solidFill>
                <a:latin typeface="Calibri" panose="020F0502020204030204" pitchFamily="34" charset="0"/>
                <a:cs typeface="Calibri" panose="020F0502020204030204" pitchFamily="34" charset="0"/>
              </a:defRPr>
            </a:lvl1pPr>
          </a:lstStyle>
          <a:p>
            <a:r>
              <a:rPr lang="en-US" dirty="0"/>
              <a:t>Click to edit</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6D4923-D1D0-41C2-8456-7E295305515E}"/>
              </a:ext>
            </a:extLst>
          </p:cNvPr>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100" b="1">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B044FE75-2BD5-457D-82E9-A56B89FE89DD}"/>
              </a:ext>
            </a:extLst>
          </p:cNvPr>
          <p:cNvSpPr/>
          <p:nvPr userDrawn="1"/>
        </p:nvSpPr>
        <p:spPr>
          <a:xfrm>
            <a:off x="0" y="729672"/>
            <a:ext cx="3485072" cy="549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1856-6304-4917-AB3D-1030E60026A9}"/>
              </a:ext>
            </a:extLst>
          </p:cNvPr>
          <p:cNvSpPr/>
          <p:nvPr userDrawn="1"/>
        </p:nvSpPr>
        <p:spPr>
          <a:xfrm>
            <a:off x="1" y="729673"/>
            <a:ext cx="411480" cy="5394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69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Multicolor Section Header -  Gree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400" b="0" spc="-100" baseline="0">
                <a:solidFill>
                  <a:schemeClr val="tx2"/>
                </a:solidFill>
                <a:latin typeface="Calibri" panose="020F0502020204030204" pitchFamily="34" charset="0"/>
                <a:cs typeface="Calibri" panose="020F0502020204030204" pitchFamily="34" charset="0"/>
              </a:defRPr>
            </a:lvl1pPr>
          </a:lstStyle>
          <a:p>
            <a:r>
              <a:rPr lang="en-US" dirty="0"/>
              <a:t>Click to edit</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7" name="Slide Number Placeholder 5">
            <a:extLst>
              <a:ext uri="{FF2B5EF4-FFF2-40B4-BE49-F238E27FC236}">
                <a16:creationId xmlns:a16="http://schemas.microsoft.com/office/drawing/2014/main" id="{F36D4923-D1D0-41C2-8456-7E295305515E}"/>
              </a:ext>
            </a:extLst>
          </p:cNvPr>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100" b="1">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
        <p:nvSpPr>
          <p:cNvPr id="4" name="Rectangle 3">
            <a:extLst>
              <a:ext uri="{FF2B5EF4-FFF2-40B4-BE49-F238E27FC236}">
                <a16:creationId xmlns:a16="http://schemas.microsoft.com/office/drawing/2014/main" id="{B044FE75-2BD5-457D-82E9-A56B89FE89DD}"/>
              </a:ext>
            </a:extLst>
          </p:cNvPr>
          <p:cNvSpPr/>
          <p:nvPr userDrawn="1"/>
        </p:nvSpPr>
        <p:spPr>
          <a:xfrm>
            <a:off x="0" y="729672"/>
            <a:ext cx="3485072" cy="549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481856-6304-4917-AB3D-1030E60026A9}"/>
              </a:ext>
            </a:extLst>
          </p:cNvPr>
          <p:cNvSpPr/>
          <p:nvPr userDrawn="1"/>
        </p:nvSpPr>
        <p:spPr>
          <a:xfrm>
            <a:off x="1" y="729673"/>
            <a:ext cx="411480" cy="5394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247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Conomy Last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710ACF-B924-4897-87D0-124922960DF0}"/>
              </a:ext>
            </a:extLst>
          </p:cNvPr>
          <p:cNvSpPr txBox="1"/>
          <p:nvPr userDrawn="1"/>
        </p:nvSpPr>
        <p:spPr>
          <a:xfrm>
            <a:off x="2741930" y="3911985"/>
            <a:ext cx="6708139" cy="1508105"/>
          </a:xfrm>
          <a:prstGeom prst="rect">
            <a:avLst/>
          </a:prstGeom>
          <a:noFill/>
        </p:spPr>
        <p:txBody>
          <a:bodyPr wrap="square" rtlCol="0">
            <a:spAutoFit/>
          </a:bodyPr>
          <a:lstStyle/>
          <a:p>
            <a:pPr algn="ctr"/>
            <a:r>
              <a:rPr lang="en-US" sz="2800" b="1" dirty="0">
                <a:solidFill>
                  <a:srgbClr val="066991"/>
                </a:solidFill>
              </a:rPr>
              <a:t>Innovating Tomorrow’s Economic Landscape</a:t>
            </a:r>
          </a:p>
          <a:p>
            <a:pPr algn="ctr"/>
            <a:r>
              <a:rPr lang="en-US" sz="1600" dirty="0">
                <a:solidFill>
                  <a:srgbClr val="066991"/>
                </a:solidFill>
              </a:rPr>
              <a:t>TEConomy Partners is a global leader in research, analysis and strategy for innovation-based economic development. Today we’re helping nations, states, regions, universities, and industries blueprint their future and translate knowledge into prosperity.</a:t>
            </a:r>
          </a:p>
        </p:txBody>
      </p:sp>
      <p:pic>
        <p:nvPicPr>
          <p:cNvPr id="13" name="Picture 12">
            <a:extLst>
              <a:ext uri="{FF2B5EF4-FFF2-40B4-BE49-F238E27FC236}">
                <a16:creationId xmlns:a16="http://schemas.microsoft.com/office/drawing/2014/main" id="{E9ABE2EA-FECD-4EDC-89CB-43811CBDB7BB}"/>
              </a:ext>
            </a:extLst>
          </p:cNvPr>
          <p:cNvPicPr>
            <a:picLocks noChangeAspect="1"/>
          </p:cNvPicPr>
          <p:nvPr userDrawn="1"/>
        </p:nvPicPr>
        <p:blipFill>
          <a:blip r:embed="rId2"/>
          <a:stretch>
            <a:fillRect/>
          </a:stretch>
        </p:blipFill>
        <p:spPr>
          <a:xfrm>
            <a:off x="3973039" y="1451113"/>
            <a:ext cx="4245920" cy="2103120"/>
          </a:xfrm>
          <a:prstGeom prst="rect">
            <a:avLst/>
          </a:prstGeom>
        </p:spPr>
      </p:pic>
    </p:spTree>
    <p:extLst>
      <p:ext uri="{BB962C8B-B14F-4D97-AF65-F5344CB8AC3E}">
        <p14:creationId xmlns:p14="http://schemas.microsoft.com/office/powerpoint/2010/main" val="114317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81C953-0216-4F16-965A-50ADC342D959}" type="datetime1">
              <a:rPr lang="en-US" smtClean="0"/>
              <a:t>9/30/2021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A35EF95-97CB-43AF-96D5-3A040403A97F}" type="datetime1">
              <a:rPr lang="en-US" smtClean="0"/>
              <a:t>9/30/2021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90AC59AF-E0D2-4B00-9D0A-35F591CAA6C7}" type="datetime1">
              <a:rPr lang="en-US" smtClean="0"/>
              <a:t>9/30/2021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23FC8EA5-C971-40F6-BFBF-DEBEAC8B45EB}" type="datetime1">
              <a:rPr lang="en-US" smtClean="0"/>
              <a:t>9/30/2021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87B120-1C55-48ED-B49F-4AAA7797AA50}" type="datetime1">
              <a:rPr lang="en-US" smtClean="0"/>
              <a:t>9/30/2021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D000ED30-6F9B-4B0C-AC4C-53C1EAB086B9}" type="datetime1">
              <a:rPr lang="en-US" smtClean="0"/>
              <a:t>9/30/2021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5BA8C89-8B66-4D53-AE92-A402E2D14D70}" type="datetime1">
              <a:rPr lang="en-US" smtClean="0"/>
              <a:t>9/30/2021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0090B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F9A4770C-CDBB-4B46-93D0-4F459B444EAE}" type="datetime1">
              <a:rPr lang="en-US" smtClean="0"/>
              <a:t>9/30/2021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31520"/>
            <a:ext cx="3383280" cy="5394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11786203" y="731520"/>
            <a:ext cx="411480" cy="5394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noChangeAspect="1"/>
          </p:cNvSpPr>
          <p:nvPr>
            <p:ph type="body" idx="1"/>
          </p:nvPr>
        </p:nvSpPr>
        <p:spPr>
          <a:xfrm>
            <a:off x="3566160" y="731520"/>
            <a:ext cx="8138160" cy="539496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264833" y="6358082"/>
            <a:ext cx="1530927" cy="365125"/>
          </a:xfrm>
          <a:prstGeom prst="rect">
            <a:avLst/>
          </a:prstGeom>
        </p:spPr>
        <p:txBody>
          <a:bodyPr vert="horz" lIns="91440" tIns="45720" rIns="91440" bIns="45720" rtlCol="0" anchor="ctr"/>
          <a:lstStyle>
            <a:lvl1pPr algn="r">
              <a:defRPr sz="1100" b="1">
                <a:solidFill>
                  <a:schemeClr val="tx2"/>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pic>
        <p:nvPicPr>
          <p:cNvPr id="5" name="Picture 4">
            <a:extLst>
              <a:ext uri="{FF2B5EF4-FFF2-40B4-BE49-F238E27FC236}">
                <a16:creationId xmlns:a16="http://schemas.microsoft.com/office/drawing/2014/main" id="{64CCEE59-F25B-4745-8756-38AC8C936C70}"/>
              </a:ext>
            </a:extLst>
          </p:cNvPr>
          <p:cNvPicPr>
            <a:picLocks noChangeAspect="1"/>
          </p:cNvPicPr>
          <p:nvPr userDrawn="1"/>
        </p:nvPicPr>
        <p:blipFill>
          <a:blip r:embed="rId14"/>
          <a:stretch>
            <a:fillRect/>
          </a:stretch>
        </p:blipFill>
        <p:spPr>
          <a:xfrm>
            <a:off x="396240" y="6358082"/>
            <a:ext cx="1374415" cy="274320"/>
          </a:xfrm>
          <a:prstGeom prst="rect">
            <a:avLst/>
          </a:prstGeom>
        </p:spPr>
      </p:pic>
    </p:spTree>
    <p:extLst>
      <p:ext uri="{BB962C8B-B14F-4D97-AF65-F5344CB8AC3E}">
        <p14:creationId xmlns:p14="http://schemas.microsoft.com/office/powerpoint/2010/main" val="122303573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94"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FBF8-ED37-44AA-B449-B8F6252494E7}"/>
              </a:ext>
            </a:extLst>
          </p:cNvPr>
          <p:cNvSpPr>
            <a:spLocks noGrp="1"/>
          </p:cNvSpPr>
          <p:nvPr>
            <p:ph type="ctrTitle"/>
          </p:nvPr>
        </p:nvSpPr>
        <p:spPr>
          <a:xfrm>
            <a:off x="1069848" y="1298449"/>
            <a:ext cx="7315200" cy="2324318"/>
          </a:xfrm>
        </p:spPr>
        <p:txBody>
          <a:bodyPr>
            <a:normAutofit/>
          </a:bodyPr>
          <a:lstStyle/>
          <a:p>
            <a:r>
              <a:rPr lang="en-US" sz="3200" b="1" u="sng" dirty="0"/>
              <a:t>Region 9: Piedmont Opportunity Corridor</a:t>
            </a:r>
          </a:p>
        </p:txBody>
      </p:sp>
      <p:sp>
        <p:nvSpPr>
          <p:cNvPr id="3" name="Subtitle 2">
            <a:extLst>
              <a:ext uri="{FF2B5EF4-FFF2-40B4-BE49-F238E27FC236}">
                <a16:creationId xmlns:a16="http://schemas.microsoft.com/office/drawing/2014/main" id="{06B94406-FF73-4D99-BD3B-40CFC0DA870A}"/>
              </a:ext>
            </a:extLst>
          </p:cNvPr>
          <p:cNvSpPr>
            <a:spLocks noGrp="1"/>
          </p:cNvSpPr>
          <p:nvPr>
            <p:ph type="subTitle" idx="1"/>
          </p:nvPr>
        </p:nvSpPr>
        <p:spPr>
          <a:xfrm>
            <a:off x="1069849" y="3712304"/>
            <a:ext cx="6881078" cy="914400"/>
          </a:xfrm>
        </p:spPr>
        <p:txBody>
          <a:bodyPr>
            <a:noAutofit/>
          </a:bodyPr>
          <a:lstStyle/>
          <a:p>
            <a:r>
              <a:rPr lang="en-US" sz="3200" b="1" i="1" dirty="0">
                <a:solidFill>
                  <a:schemeClr val="bg1"/>
                </a:solidFill>
              </a:rPr>
              <a:t>Update on Entrepreneurial Trends</a:t>
            </a:r>
          </a:p>
          <a:p>
            <a:r>
              <a:rPr lang="en-US" sz="3200" dirty="0" smtClean="0">
                <a:solidFill>
                  <a:schemeClr val="bg1"/>
                </a:solidFill>
              </a:rPr>
              <a:t>October 1, </a:t>
            </a:r>
            <a:r>
              <a:rPr lang="en-US" sz="3200" dirty="0">
                <a:solidFill>
                  <a:schemeClr val="bg1"/>
                </a:solidFill>
              </a:rPr>
              <a:t>2021</a:t>
            </a:r>
          </a:p>
        </p:txBody>
      </p:sp>
      <p:pic>
        <p:nvPicPr>
          <p:cNvPr id="4" name="image1.jpeg">
            <a:extLst>
              <a:ext uri="{FF2B5EF4-FFF2-40B4-BE49-F238E27FC236}">
                <a16:creationId xmlns:a16="http://schemas.microsoft.com/office/drawing/2014/main" id="{06CD27F3-A7D8-47D7-90A7-D9B88B865F0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632332" y="6089515"/>
            <a:ext cx="1559668" cy="700391"/>
          </a:xfrm>
          <a:prstGeom prst="rect">
            <a:avLst/>
          </a:prstGeom>
        </p:spPr>
      </p:pic>
    </p:spTree>
    <p:extLst>
      <p:ext uri="{BB962C8B-B14F-4D97-AF65-F5344CB8AC3E}">
        <p14:creationId xmlns:p14="http://schemas.microsoft.com/office/powerpoint/2010/main" val="208584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BEBFC788-B162-403F-B23B-CAB7A42CB395}"/>
              </a:ext>
            </a:extLst>
          </p:cNvPr>
          <p:cNvPicPr>
            <a:picLocks noChangeAspect="1"/>
          </p:cNvPicPr>
          <p:nvPr/>
        </p:nvPicPr>
        <p:blipFill rotWithShape="1">
          <a:blip r:embed="rId2"/>
          <a:srcRect l="19230" t="2605" r="23267" b="4469"/>
          <a:stretch/>
        </p:blipFill>
        <p:spPr>
          <a:xfrm>
            <a:off x="3493607" y="1007247"/>
            <a:ext cx="5842634" cy="5311039"/>
          </a:xfrm>
          <a:prstGeom prst="rect">
            <a:avLst/>
          </a:prstGeom>
        </p:spPr>
      </p:pic>
      <p:sp>
        <p:nvSpPr>
          <p:cNvPr id="2" name="Slide Number Placeholder 1">
            <a:extLst>
              <a:ext uri="{FF2B5EF4-FFF2-40B4-BE49-F238E27FC236}">
                <a16:creationId xmlns:a16="http://schemas.microsoft.com/office/drawing/2014/main" id="{BA4F895A-3EC3-4F30-ABEB-92764A07320C}"/>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3" name="Title 1">
            <a:extLst>
              <a:ext uri="{FF2B5EF4-FFF2-40B4-BE49-F238E27FC236}">
                <a16:creationId xmlns:a16="http://schemas.microsoft.com/office/drawing/2014/main" id="{79E95CFF-4C7F-4E86-93CA-FF0586A04926}"/>
              </a:ext>
            </a:extLst>
          </p:cNvPr>
          <p:cNvSpPr txBox="1">
            <a:spLocks/>
          </p:cNvSpPr>
          <p:nvPr/>
        </p:nvSpPr>
        <p:spPr>
          <a:xfrm>
            <a:off x="0" y="1"/>
            <a:ext cx="12165062" cy="826769"/>
          </a:xfrm>
          <a:prstGeom prst="rect">
            <a:avLst/>
          </a:prstGeom>
          <a:solidFill>
            <a:srgbClr val="0090BD"/>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en-US" sz="2800" b="1" dirty="0"/>
          </a:p>
          <a:p>
            <a:endParaRPr lang="en-US" sz="3000" b="1" dirty="0"/>
          </a:p>
          <a:p>
            <a:r>
              <a:rPr lang="en-US" sz="4500" b="1" dirty="0"/>
              <a:t>Startup Density* Across </a:t>
            </a:r>
            <a:r>
              <a:rPr lang="en-US" sz="4500" b="1"/>
              <a:t>Region 9</a:t>
            </a:r>
            <a:endParaRPr lang="en-US" sz="4500" b="1" dirty="0"/>
          </a:p>
          <a:p>
            <a:endParaRPr lang="en-US" sz="3000" b="1" dirty="0">
              <a:solidFill>
                <a:schemeClr val="bg1"/>
              </a:solidFill>
            </a:endParaRPr>
          </a:p>
          <a:p>
            <a:endParaRPr lang="en-US" sz="2800" b="1" dirty="0"/>
          </a:p>
        </p:txBody>
      </p:sp>
      <p:sp>
        <p:nvSpPr>
          <p:cNvPr id="6" name="Content Placeholder 2">
            <a:extLst>
              <a:ext uri="{FF2B5EF4-FFF2-40B4-BE49-F238E27FC236}">
                <a16:creationId xmlns:a16="http://schemas.microsoft.com/office/drawing/2014/main" id="{1FDA1A78-C299-4249-88A5-65385135B05E}"/>
              </a:ext>
            </a:extLst>
          </p:cNvPr>
          <p:cNvSpPr txBox="1">
            <a:spLocks/>
          </p:cNvSpPr>
          <p:nvPr/>
        </p:nvSpPr>
        <p:spPr>
          <a:xfrm>
            <a:off x="162560" y="1175657"/>
            <a:ext cx="3139440" cy="4855573"/>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 mapping of where </a:t>
            </a:r>
            <a:r>
              <a:rPr lang="en-US" sz="1800" dirty="0">
                <a:solidFill>
                  <a:srgbClr val="101212">
                    <a:lumMod val="65000"/>
                    <a:lumOff val="35000"/>
                  </a:srgbClr>
                </a:solidFill>
                <a:latin typeface="Corbel" panose="020B0503020204020204"/>
              </a:rPr>
              <a:t>traded industry startups are located within a region over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the 2018-2020 period based the specific geo-coordinates of the firm’s address</a:t>
            </a:r>
          </a:p>
          <a:p>
            <a:pPr marL="182880" marR="0" lvl="0" indent="-182880" algn="l" defTabSz="914400" rtl="0" eaLnBrk="1" fontAlgn="auto" latinLnBrk="0" hangingPunct="1">
              <a:spcBef>
                <a:spcPts val="0"/>
              </a:spcBef>
              <a:spcAft>
                <a:spcPts val="600"/>
              </a:spcAft>
              <a:buClr>
                <a:srgbClr val="005C82"/>
              </a:buClr>
              <a:buSzTx/>
              <a:buFont typeface="Wingdings 2" pitchFamily="18" charset="2"/>
              <a:buChar char=""/>
              <a:tabLst/>
              <a:defRPr/>
            </a:pPr>
            <a:r>
              <a:rPr lang="en-US" sz="1800" b="1" dirty="0">
                <a:solidFill>
                  <a:srgbClr val="101212">
                    <a:lumMod val="65000"/>
                    <a:lumOff val="35000"/>
                  </a:srgbClr>
                </a:solidFill>
                <a:latin typeface="Corbel" panose="020B0503020204020204"/>
              </a:rPr>
              <a:t>Why it matters? </a:t>
            </a: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kumimoji="0" lang="en-US" sz="18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Reveals the </a:t>
            </a:r>
            <a:r>
              <a:rPr lang="en-US" sz="1800" dirty="0">
                <a:solidFill>
                  <a:srgbClr val="101212">
                    <a:lumMod val="65000"/>
                    <a:lumOff val="35000"/>
                  </a:srgbClr>
                </a:solidFill>
                <a:latin typeface="Corbel" panose="020B0503020204020204"/>
              </a:rPr>
              <a:t>areas within a region where startup activity is aggregating that can help inform how to advance place-based developments, such as incubators, accelerators, and co-working spaces, and other entrepreneurial services </a:t>
            </a:r>
            <a:endPar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7C13597B-405B-4A30-9148-849164B41E1B}"/>
              </a:ext>
            </a:extLst>
          </p:cNvPr>
          <p:cNvSpPr txBox="1"/>
          <p:nvPr/>
        </p:nvSpPr>
        <p:spPr>
          <a:xfrm>
            <a:off x="3662121" y="1175657"/>
            <a:ext cx="2113079" cy="923330"/>
          </a:xfrm>
          <a:prstGeom prst="rect">
            <a:avLst/>
          </a:prstGeom>
          <a:solidFill>
            <a:schemeClr val="bg1"/>
          </a:solidFill>
        </p:spPr>
        <p:txBody>
          <a:bodyPr wrap="none" rtlCol="0">
            <a:spAutoFit/>
          </a:bodyPr>
          <a:lstStyle/>
          <a:p>
            <a:pPr algn="ctr"/>
            <a:r>
              <a:rPr lang="en-US" b="1" dirty="0">
                <a:solidFill>
                  <a:srgbClr val="EE7166"/>
                </a:solidFill>
              </a:rPr>
              <a:t>Significant Activity</a:t>
            </a:r>
          </a:p>
          <a:p>
            <a:pPr algn="ctr"/>
            <a:r>
              <a:rPr lang="en-US" b="1" dirty="0">
                <a:solidFill>
                  <a:srgbClr val="F1D673"/>
                </a:solidFill>
              </a:rPr>
              <a:t>Moderate Activity</a:t>
            </a:r>
          </a:p>
          <a:p>
            <a:pPr algn="ctr"/>
            <a:r>
              <a:rPr lang="en-US" b="1" dirty="0">
                <a:solidFill>
                  <a:srgbClr val="ADD99F"/>
                </a:solidFill>
              </a:rPr>
              <a:t>Limited Activity</a:t>
            </a:r>
          </a:p>
        </p:txBody>
      </p:sp>
      <p:sp>
        <p:nvSpPr>
          <p:cNvPr id="8" name="TextBox 7">
            <a:extLst>
              <a:ext uri="{FF2B5EF4-FFF2-40B4-BE49-F238E27FC236}">
                <a16:creationId xmlns:a16="http://schemas.microsoft.com/office/drawing/2014/main" id="{C9121A54-19F6-443F-9ECA-D204C08AD5CC}"/>
              </a:ext>
            </a:extLst>
          </p:cNvPr>
          <p:cNvSpPr txBox="1"/>
          <p:nvPr/>
        </p:nvSpPr>
        <p:spPr>
          <a:xfrm>
            <a:off x="3493607" y="6380116"/>
            <a:ext cx="6309741" cy="600164"/>
          </a:xfrm>
          <a:prstGeom prst="rect">
            <a:avLst/>
          </a:prstGeom>
          <a:noFill/>
        </p:spPr>
        <p:txBody>
          <a:bodyPr wrap="none" rtlCol="0">
            <a:spAutoFit/>
          </a:bodyPr>
          <a:lstStyle/>
          <a:p>
            <a:pPr>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*Startup density is relative to overall regional startup rates</a:t>
            </a:r>
          </a:p>
          <a:p>
            <a:pPr>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Source: Business Dynamics Research Consortium, Your-economy Time Series (YTS); TEConomy analysis.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 </a:t>
            </a:r>
          </a:p>
        </p:txBody>
      </p:sp>
      <p:sp>
        <p:nvSpPr>
          <p:cNvPr id="10" name="TextBox 9">
            <a:extLst>
              <a:ext uri="{FF2B5EF4-FFF2-40B4-BE49-F238E27FC236}">
                <a16:creationId xmlns:a16="http://schemas.microsoft.com/office/drawing/2014/main" id="{6AC4473A-BD31-4593-B5AD-61173178CCD8}"/>
              </a:ext>
            </a:extLst>
          </p:cNvPr>
          <p:cNvSpPr txBox="1"/>
          <p:nvPr/>
        </p:nvSpPr>
        <p:spPr>
          <a:xfrm>
            <a:off x="9657693" y="3004542"/>
            <a:ext cx="2226090" cy="2970044"/>
          </a:xfrm>
          <a:prstGeom prst="rect">
            <a:avLst/>
          </a:prstGeom>
          <a:noFill/>
        </p:spPr>
        <p:txBody>
          <a:bodyPr wrap="square" rtlCol="0">
            <a:spAutoFit/>
          </a:bodyPr>
          <a:lstStyle/>
          <a:p>
            <a:pPr>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Note: This map is based on geocoordinates of individual establishments, not an aggregation of establishment counts to a prescribed geography such as census tracts. The mapping software plots a visualization of startup spread by analyzing the clustering of coordinates in a multi-dimensional spatial context relative to each region. It is not possible to provide a numeric estimate of density (i.e. establishments per square mile) since calculation of spread is multi-dimensional and not fixed to a prescribed geographic boundary. </a:t>
            </a:r>
          </a:p>
        </p:txBody>
      </p:sp>
    </p:spTree>
    <p:extLst>
      <p:ext uri="{BB962C8B-B14F-4D97-AF65-F5344CB8AC3E}">
        <p14:creationId xmlns:p14="http://schemas.microsoft.com/office/powerpoint/2010/main" val="215365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0" y="0"/>
            <a:ext cx="12192000" cy="423512"/>
          </a:xfrm>
          <a:solidFill>
            <a:srgbClr val="0090BD"/>
          </a:solidFill>
        </p:spPr>
        <p:txBody>
          <a:bodyPr>
            <a:normAutofit fontScale="90000"/>
          </a:bodyPr>
          <a:lstStyle/>
          <a:p>
            <a:r>
              <a:rPr lang="en-US" sz="2800" b="1" dirty="0"/>
              <a:t>Profile of Startup Activity Within Key Regional Industry Clusters</a:t>
            </a:r>
          </a:p>
        </p:txBody>
      </p:sp>
      <p:graphicFrame>
        <p:nvGraphicFramePr>
          <p:cNvPr id="8" name="Table 7">
            <a:extLst>
              <a:ext uri="{FF2B5EF4-FFF2-40B4-BE49-F238E27FC236}">
                <a16:creationId xmlns:a16="http://schemas.microsoft.com/office/drawing/2014/main" id="{643EA3C2-B867-446C-8920-08BADD3DE1A3}"/>
              </a:ext>
            </a:extLst>
          </p:cNvPr>
          <p:cNvGraphicFramePr>
            <a:graphicFrameLocks noGrp="1"/>
          </p:cNvGraphicFramePr>
          <p:nvPr>
            <p:extLst>
              <p:ext uri="{D42A27DB-BD31-4B8C-83A1-F6EECF244321}">
                <p14:modId xmlns:p14="http://schemas.microsoft.com/office/powerpoint/2010/main" val="3362583861"/>
              </p:ext>
            </p:extLst>
          </p:nvPr>
        </p:nvGraphicFramePr>
        <p:xfrm>
          <a:off x="1077686" y="1807029"/>
          <a:ext cx="10558669" cy="4747641"/>
        </p:xfrm>
        <a:graphic>
          <a:graphicData uri="http://schemas.openxmlformats.org/drawingml/2006/table">
            <a:tbl>
              <a:tblPr firstRow="1" bandRow="1">
                <a:tableStyleId>{5C22544A-7EE6-4342-B048-85BDC9FD1C3A}</a:tableStyleId>
              </a:tblPr>
              <a:tblGrid>
                <a:gridCol w="2262571">
                  <a:extLst>
                    <a:ext uri="{9D8B030D-6E8A-4147-A177-3AD203B41FA5}">
                      <a16:colId xmlns:a16="http://schemas.microsoft.com/office/drawing/2014/main" val="947432821"/>
                    </a:ext>
                  </a:extLst>
                </a:gridCol>
                <a:gridCol w="1382683">
                  <a:extLst>
                    <a:ext uri="{9D8B030D-6E8A-4147-A177-3AD203B41FA5}">
                      <a16:colId xmlns:a16="http://schemas.microsoft.com/office/drawing/2014/main" val="1809916338"/>
                    </a:ext>
                  </a:extLst>
                </a:gridCol>
                <a:gridCol w="1382683">
                  <a:extLst>
                    <a:ext uri="{9D8B030D-6E8A-4147-A177-3AD203B41FA5}">
                      <a16:colId xmlns:a16="http://schemas.microsoft.com/office/drawing/2014/main" val="175146358"/>
                    </a:ext>
                  </a:extLst>
                </a:gridCol>
                <a:gridCol w="1382683">
                  <a:extLst>
                    <a:ext uri="{9D8B030D-6E8A-4147-A177-3AD203B41FA5}">
                      <a16:colId xmlns:a16="http://schemas.microsoft.com/office/drawing/2014/main" val="1344361329"/>
                    </a:ext>
                  </a:extLst>
                </a:gridCol>
                <a:gridCol w="1382683">
                  <a:extLst>
                    <a:ext uri="{9D8B030D-6E8A-4147-A177-3AD203B41FA5}">
                      <a16:colId xmlns:a16="http://schemas.microsoft.com/office/drawing/2014/main" val="3470572022"/>
                    </a:ext>
                  </a:extLst>
                </a:gridCol>
                <a:gridCol w="1382683">
                  <a:extLst>
                    <a:ext uri="{9D8B030D-6E8A-4147-A177-3AD203B41FA5}">
                      <a16:colId xmlns:a16="http://schemas.microsoft.com/office/drawing/2014/main" val="445810547"/>
                    </a:ext>
                  </a:extLst>
                </a:gridCol>
                <a:gridCol w="1382683">
                  <a:extLst>
                    <a:ext uri="{9D8B030D-6E8A-4147-A177-3AD203B41FA5}">
                      <a16:colId xmlns:a16="http://schemas.microsoft.com/office/drawing/2014/main" val="2912736996"/>
                    </a:ext>
                  </a:extLst>
                </a:gridCol>
              </a:tblGrid>
              <a:tr h="477997">
                <a:tc rowSpan="2">
                  <a:txBody>
                    <a:bodyPr/>
                    <a:lstStyle/>
                    <a:p>
                      <a:pPr algn="l"/>
                      <a:r>
                        <a:rPr lang="en-US" sz="1600" dirty="0"/>
                        <a:t>Major Traded Industry Cluster***</a:t>
                      </a:r>
                    </a:p>
                  </a:txBody>
                  <a:tcPr>
                    <a:lnR w="12700" cap="flat" cmpd="sng" algn="ctr">
                      <a:solidFill>
                        <a:schemeClr val="tx1"/>
                      </a:solidFill>
                      <a:prstDash val="solid"/>
                      <a:round/>
                      <a:headEnd type="none" w="med" len="med"/>
                      <a:tailEnd type="none" w="med" len="med"/>
                    </a:lnR>
                    <a:solidFill>
                      <a:schemeClr val="tx1">
                        <a:lumMod val="75000"/>
                        <a:lumOff val="25000"/>
                      </a:schemeClr>
                    </a:solidFill>
                  </a:tcPr>
                </a:tc>
                <a:tc rowSpan="2">
                  <a:txBody>
                    <a:bodyPr/>
                    <a:lstStyle/>
                    <a:p>
                      <a:pPr algn="ctr"/>
                      <a:r>
                        <a:rPr lang="en-US" sz="1400" dirty="0">
                          <a:solidFill>
                            <a:schemeClr val="bg1"/>
                          </a:solidFill>
                        </a:rPr>
                        <a:t>Startups,</a:t>
                      </a:r>
                    </a:p>
                    <a:p>
                      <a:pPr algn="ctr"/>
                      <a:r>
                        <a:rPr lang="en-US" sz="1400" dirty="0">
                          <a:solidFill>
                            <a:schemeClr val="bg1"/>
                          </a:solidFill>
                        </a:rPr>
                        <a:t>2019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50000"/>
                        <a:lumOff val="50000"/>
                      </a:schemeClr>
                    </a:solidFill>
                  </a:tcPr>
                </a:tc>
                <a:tc gridSpan="2">
                  <a:txBody>
                    <a:bodyPr/>
                    <a:lstStyle/>
                    <a:p>
                      <a:pPr algn="ctr"/>
                      <a:r>
                        <a:rPr lang="en-US" sz="1400" dirty="0">
                          <a:solidFill>
                            <a:schemeClr val="bg1"/>
                          </a:solidFill>
                        </a:rPr>
                        <a:t>New Business Formation Rate, 2019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50000"/>
                        <a:lumOff val="50000"/>
                      </a:schemeClr>
                    </a:solidFill>
                  </a:tcPr>
                </a:tc>
                <a:tc hMerge="1">
                  <a:txBody>
                    <a:bodyPr/>
                    <a:lstStyle/>
                    <a:p>
                      <a:pPr algn="ctr"/>
                      <a:endParaRPr lang="en-US" sz="1400" dirty="0">
                        <a:solidFill>
                          <a:schemeClr val="bg1"/>
                        </a:solidFill>
                      </a:endParaRPr>
                    </a:p>
                  </a:txBody>
                  <a:tcPr anchor="ctr">
                    <a:solidFill>
                      <a:schemeClr val="tx1">
                        <a:lumMod val="50000"/>
                        <a:lumOff val="50000"/>
                      </a:schemeClr>
                    </a:solidFill>
                  </a:tcPr>
                </a:tc>
                <a:tc rowSpan="2">
                  <a:txBody>
                    <a:bodyPr/>
                    <a:lstStyle/>
                    <a:p>
                      <a:pPr algn="ctr"/>
                      <a:r>
                        <a:rPr lang="en-US" sz="1400" dirty="0">
                          <a:solidFill>
                            <a:schemeClr val="bg1"/>
                          </a:solidFill>
                        </a:rPr>
                        <a:t>Startups,</a:t>
                      </a:r>
                    </a:p>
                    <a:p>
                      <a:pPr algn="ctr"/>
                      <a:r>
                        <a:rPr lang="en-US" sz="1400" dirty="0">
                          <a:solidFill>
                            <a:schemeClr val="bg1"/>
                          </a:solidFill>
                        </a:rPr>
                        <a:t>2020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75000"/>
                        <a:lumOff val="25000"/>
                      </a:schemeClr>
                    </a:solidFill>
                  </a:tcPr>
                </a:tc>
                <a:tc gridSpan="2">
                  <a:txBody>
                    <a:bodyPr/>
                    <a:lstStyle/>
                    <a:p>
                      <a:pPr algn="ctr"/>
                      <a:r>
                        <a:rPr lang="en-US" sz="1400" dirty="0">
                          <a:solidFill>
                            <a:schemeClr val="bg1"/>
                          </a:solidFill>
                        </a:rPr>
                        <a:t>New Business Formation Rate, 2020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75000"/>
                        <a:lumOff val="25000"/>
                      </a:schemeClr>
                    </a:solidFill>
                  </a:tcPr>
                </a:tc>
                <a:tc hMerge="1">
                  <a:txBody>
                    <a:bodyPr/>
                    <a:lstStyle/>
                    <a:p>
                      <a:pPr algn="ctr"/>
                      <a:endParaRPr lang="en-US" sz="1400" dirty="0">
                        <a:solidFill>
                          <a:schemeClr val="bg1"/>
                        </a:solidFill>
                      </a:endParaRPr>
                    </a:p>
                  </a:txBody>
                  <a:tcPr anchor="ctr">
                    <a:solidFill>
                      <a:schemeClr val="tx1">
                        <a:lumMod val="75000"/>
                        <a:lumOff val="25000"/>
                      </a:schemeClr>
                    </a:solidFill>
                  </a:tcPr>
                </a:tc>
                <a:extLst>
                  <a:ext uri="{0D108BD9-81ED-4DB2-BD59-A6C34878D82A}">
                    <a16:rowId xmlns:a16="http://schemas.microsoft.com/office/drawing/2014/main" val="294334454"/>
                  </a:ext>
                </a:extLst>
              </a:tr>
              <a:tr h="281175">
                <a:tc vMerge="1">
                  <a:txBody>
                    <a:bodyPr/>
                    <a:lstStyle/>
                    <a:p>
                      <a:endParaRPr lang="en-US"/>
                    </a:p>
                  </a:txBody>
                  <a:tcPr/>
                </a:tc>
                <a:tc vMerge="1">
                  <a:txBody>
                    <a:bodyPr/>
                    <a:lstStyle/>
                    <a:p>
                      <a:endParaRPr lang="en-US"/>
                    </a:p>
                  </a:txBody>
                  <a:tcPr/>
                </a:tc>
                <a:tc>
                  <a:txBody>
                    <a:bodyPr/>
                    <a:lstStyle/>
                    <a:p>
                      <a:pPr algn="ctr"/>
                      <a:r>
                        <a:rPr lang="en-US" sz="1400" b="1">
                          <a:solidFill>
                            <a:schemeClr val="bg1"/>
                          </a:solidFill>
                        </a:rPr>
                        <a:t>Region</a:t>
                      </a:r>
                      <a:endParaRPr lang="en-US" sz="1400" dirty="0">
                        <a:solidFill>
                          <a:schemeClr val="bg1"/>
                        </a:solidFill>
                      </a:endParaRPr>
                    </a:p>
                  </a:txBody>
                  <a:tcPr anchor="ctr">
                    <a:lnR w="12700" cap="flat" cmpd="sng" algn="ctr">
                      <a:solidFill>
                        <a:schemeClr val="tx1"/>
                      </a:solidFill>
                      <a:prstDash val="solid"/>
                      <a:round/>
                      <a:headEnd type="none" w="med" len="med"/>
                      <a:tailEnd type="none" w="med" len="med"/>
                    </a:lnR>
                    <a:solidFill>
                      <a:schemeClr val="tx1">
                        <a:lumMod val="50000"/>
                        <a:lumOff val="50000"/>
                      </a:schemeClr>
                    </a:solidFill>
                  </a:tcPr>
                </a:tc>
                <a:tc>
                  <a:txBody>
                    <a:bodyPr/>
                    <a:lstStyle/>
                    <a:p>
                      <a:r>
                        <a:rPr lang="en-US" sz="1400" b="1" dirty="0">
                          <a:solidFill>
                            <a:schemeClr val="bg1"/>
                          </a:solidFill>
                        </a:rPr>
                        <a:t>State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lumMod val="50000"/>
                        <a:lumOff val="50000"/>
                      </a:schemeClr>
                    </a:solidFill>
                  </a:tcPr>
                </a:tc>
                <a:tc vMerge="1">
                  <a:txBody>
                    <a:bodyPr/>
                    <a:lstStyle/>
                    <a:p>
                      <a:endParaRPr lang="en-US"/>
                    </a:p>
                  </a:txBody>
                  <a:tcPr/>
                </a:tc>
                <a:tc>
                  <a:txBody>
                    <a:bodyPr/>
                    <a:lstStyle/>
                    <a:p>
                      <a:pPr algn="ctr"/>
                      <a:r>
                        <a:rPr lang="en-US" sz="1400" b="1">
                          <a:solidFill>
                            <a:schemeClr val="bg1"/>
                          </a:solidFill>
                        </a:rPr>
                        <a:t>Region</a:t>
                      </a:r>
                      <a:endParaRPr lang="en-US" sz="1400" dirty="0">
                        <a:solidFill>
                          <a:schemeClr val="bg1"/>
                        </a:solidFill>
                      </a:endParaRPr>
                    </a:p>
                  </a:txBody>
                  <a:tcPr anchor="ctr">
                    <a:lnR w="12700" cap="flat" cmpd="sng" algn="ctr">
                      <a:solidFill>
                        <a:schemeClr val="tx1"/>
                      </a:solidFill>
                      <a:prstDash val="solid"/>
                      <a:round/>
                      <a:headEnd type="none" w="med" len="med"/>
                      <a:tailEnd type="none" w="med" len="med"/>
                    </a:lnR>
                    <a:solidFill>
                      <a:schemeClr val="tx1">
                        <a:lumMod val="75000"/>
                        <a:lumOff val="25000"/>
                      </a:schemeClr>
                    </a:solidFill>
                  </a:tcPr>
                </a:tc>
                <a:tc>
                  <a:txBody>
                    <a:bodyPr/>
                    <a:lstStyle/>
                    <a:p>
                      <a:r>
                        <a:rPr lang="en-US" sz="1400" b="1" dirty="0">
                          <a:solidFill>
                            <a:schemeClr val="bg1"/>
                          </a:solidFill>
                        </a:rPr>
                        <a:t>State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lumMod val="75000"/>
                        <a:lumOff val="25000"/>
                      </a:schemeClr>
                    </a:solidFill>
                  </a:tcPr>
                </a:tc>
                <a:extLst>
                  <a:ext uri="{0D108BD9-81ED-4DB2-BD59-A6C34878D82A}">
                    <a16:rowId xmlns:a16="http://schemas.microsoft.com/office/drawing/2014/main" val="2609766800"/>
                  </a:ext>
                </a:extLst>
              </a:tr>
              <a:tr h="256032">
                <a:tc>
                  <a:txBody>
                    <a:bodyPr/>
                    <a:lstStyle/>
                    <a:p>
                      <a:pPr algn="l" fontAlgn="b"/>
                      <a:r>
                        <a:rPr lang="en-US" sz="1200" b="1" i="0" u="none" strike="noStrike" dirty="0">
                          <a:solidFill>
                            <a:srgbClr val="000000"/>
                          </a:solidFill>
                          <a:effectLst/>
                          <a:latin typeface="Calibri" panose="020F0502020204030204" pitchFamily="34" charset="0"/>
                        </a:rPr>
                        <a:t>Agriculture &amp; Food Processing</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a:solidFill>
                            <a:srgbClr val="101212"/>
                          </a:solidFill>
                          <a:effectLst/>
                          <a:latin typeface="Calibri" panose="020F0502020204030204" pitchFamily="34" charset="0"/>
                        </a:rPr>
                        <a:t>23</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5.8%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4.1%</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25</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6.8%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5.5%</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11030843"/>
                  </a:ext>
                </a:extLst>
              </a:tr>
              <a:tr h="256032">
                <a:tc>
                  <a:txBody>
                    <a:bodyPr/>
                    <a:lstStyle/>
                    <a:p>
                      <a:pPr algn="l" fontAlgn="b"/>
                      <a:r>
                        <a:rPr lang="en-US" sz="1200" b="1" i="0" u="none" strike="noStrike" dirty="0">
                          <a:solidFill>
                            <a:srgbClr val="000000"/>
                          </a:solidFill>
                          <a:effectLst/>
                          <a:latin typeface="Calibri" panose="020F0502020204030204" pitchFamily="34" charset="0"/>
                        </a:rPr>
                        <a:t>Business Services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a:solidFill>
                            <a:srgbClr val="101212"/>
                          </a:solidFill>
                          <a:effectLst/>
                          <a:latin typeface="Calibri" panose="020F0502020204030204" pitchFamily="34" charset="0"/>
                        </a:rPr>
                        <a:t>51</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3.9%</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4.4%</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77</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7.0%</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7.6%</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6751019"/>
                  </a:ext>
                </a:extLst>
              </a:tr>
              <a:tr h="256032">
                <a:tc>
                  <a:txBody>
                    <a:bodyPr/>
                    <a:lstStyle/>
                    <a:p>
                      <a:pPr algn="l" fontAlgn="b"/>
                      <a:r>
                        <a:rPr lang="en-US" sz="1200" b="1" i="0" u="none" strike="noStrike" dirty="0">
                          <a:solidFill>
                            <a:srgbClr val="000000"/>
                          </a:solidFill>
                          <a:effectLst/>
                          <a:latin typeface="Calibri" panose="020F0502020204030204" pitchFamily="34" charset="0"/>
                        </a:rPr>
                        <a:t>Energy, Natural Resources, &amp; Finished Products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dirty="0">
                          <a:solidFill>
                            <a:srgbClr val="101212"/>
                          </a:solidFill>
                          <a:effectLst/>
                          <a:latin typeface="Calibri" panose="020F0502020204030204" pitchFamily="34" charset="0"/>
                        </a:rPr>
                        <a:t>2.6%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2.5%</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7</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3.8%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3.9%</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5585125"/>
                  </a:ext>
                </a:extLst>
              </a:tr>
              <a:tr h="256032">
                <a:tc>
                  <a:txBody>
                    <a:bodyPr/>
                    <a:lstStyle/>
                    <a:p>
                      <a:pPr algn="l" fontAlgn="b"/>
                      <a:r>
                        <a:rPr lang="en-US" sz="1200" b="1" i="0" u="none" strike="noStrike" dirty="0">
                          <a:solidFill>
                            <a:srgbClr val="000000"/>
                          </a:solidFill>
                          <a:effectLst/>
                          <a:latin typeface="Calibri" panose="020F0502020204030204" pitchFamily="34" charset="0"/>
                        </a:rPr>
                        <a:t>Engineering, R&amp;D, Testing &amp; Technical Services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10</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dirty="0">
                          <a:solidFill>
                            <a:srgbClr val="101212"/>
                          </a:solidFill>
                          <a:effectLst/>
                          <a:latin typeface="Calibri" panose="020F0502020204030204" pitchFamily="34" charset="0"/>
                        </a:rPr>
                        <a:t>7.4%</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4.2%</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9</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7.6%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7.4%</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61718953"/>
                  </a:ext>
                </a:extLst>
              </a:tr>
              <a:tr h="256032">
                <a:tc>
                  <a:txBody>
                    <a:bodyPr/>
                    <a:lstStyle/>
                    <a:p>
                      <a:pPr algn="l" fontAlgn="b"/>
                      <a:r>
                        <a:rPr lang="en-US" sz="1200" b="1" i="0" u="none" strike="noStrike" dirty="0">
                          <a:solidFill>
                            <a:srgbClr val="000000"/>
                          </a:solidFill>
                          <a:effectLst/>
                          <a:latin typeface="Calibri" panose="020F0502020204030204" pitchFamily="34" charset="0"/>
                        </a:rPr>
                        <a:t>Financial &amp; Insurance Services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1.5%</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3.5%</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21</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5.8%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4.0%</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11744410"/>
                  </a:ext>
                </a:extLst>
              </a:tr>
              <a:tr h="256032">
                <a:tc>
                  <a:txBody>
                    <a:bodyPr/>
                    <a:lstStyle/>
                    <a:p>
                      <a:pPr algn="l" fontAlgn="b"/>
                      <a:r>
                        <a:rPr lang="en-US" sz="1200" b="1" i="0" u="none" strike="noStrike" dirty="0">
                          <a:solidFill>
                            <a:srgbClr val="000000"/>
                          </a:solidFill>
                          <a:effectLst/>
                          <a:latin typeface="Calibri" panose="020F0502020204030204" pitchFamily="34" charset="0"/>
                        </a:rPr>
                        <a:t>Health Care Services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4</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7.8%</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4.2%</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12.5%</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15.8%</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415645"/>
                  </a:ext>
                </a:extLst>
              </a:tr>
              <a:tr h="256032">
                <a:tc>
                  <a:txBody>
                    <a:bodyPr/>
                    <a:lstStyle/>
                    <a:p>
                      <a:pPr algn="l" fontAlgn="b"/>
                      <a:r>
                        <a:rPr lang="en-US" sz="1200" b="1" i="0" u="none" strike="noStrike" dirty="0">
                          <a:solidFill>
                            <a:srgbClr val="000000"/>
                          </a:solidFill>
                          <a:effectLst/>
                          <a:latin typeface="Calibri" panose="020F0502020204030204" pitchFamily="34" charset="0"/>
                        </a:rPr>
                        <a:t>Information Technology &amp; Communications Services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3.2%</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3.6%</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18</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10.6%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8.0%</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3463646"/>
                  </a:ext>
                </a:extLst>
              </a:tr>
              <a:tr h="256032">
                <a:tc>
                  <a:txBody>
                    <a:bodyPr/>
                    <a:lstStyle/>
                    <a:p>
                      <a:pPr algn="l" fontAlgn="b"/>
                      <a:r>
                        <a:rPr lang="en-US" sz="1200" b="1" i="0" u="none" strike="noStrike" dirty="0">
                          <a:solidFill>
                            <a:srgbClr val="000000"/>
                          </a:solidFill>
                          <a:effectLst/>
                          <a:latin typeface="Calibri" panose="020F0502020204030204" pitchFamily="34" charset="0"/>
                        </a:rPr>
                        <a:t>Life Sciences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4.6%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2.7%</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a:solidFill>
                            <a:srgbClr val="101212"/>
                          </a:solidFill>
                          <a:effectLst/>
                          <a:latin typeface="Calibri" panose="020F0502020204030204" pitchFamily="34" charset="0"/>
                        </a:rPr>
                        <a:t>6</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5.8%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6.1%</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4876646"/>
                  </a:ext>
                </a:extLst>
              </a:tr>
              <a:tr h="256032">
                <a:tc>
                  <a:txBody>
                    <a:bodyPr/>
                    <a:lstStyle/>
                    <a:p>
                      <a:pPr algn="l" fontAlgn="b"/>
                      <a:r>
                        <a:rPr lang="en-US" sz="1200" b="1" i="0" u="none" strike="noStrike" dirty="0">
                          <a:solidFill>
                            <a:srgbClr val="000000"/>
                          </a:solidFill>
                          <a:effectLst/>
                          <a:latin typeface="Calibri" panose="020F0502020204030204" pitchFamily="34" charset="0"/>
                        </a:rPr>
                        <a:t>Manufacturing</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8</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3.3%</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2.1%</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5</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2.4%</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3.7%</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175999"/>
                  </a:ext>
                </a:extLst>
              </a:tr>
              <a:tr h="256032">
                <a:tc>
                  <a:txBody>
                    <a:bodyPr/>
                    <a:lstStyle/>
                    <a:p>
                      <a:pPr algn="l" fontAlgn="b"/>
                      <a:r>
                        <a:rPr lang="en-US" sz="1200" b="1" i="0" u="none" strike="noStrike" dirty="0">
                          <a:solidFill>
                            <a:srgbClr val="000000"/>
                          </a:solidFill>
                          <a:effectLst/>
                          <a:latin typeface="Calibri" panose="020F0502020204030204" pitchFamily="34" charset="0"/>
                        </a:rPr>
                        <a:t>Ship Building, Aerospace, &amp; Defense</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endParaRPr lang="en-US" sz="1200" b="0" i="0" u="none" strike="noStrike">
                        <a:solidFill>
                          <a:srgbClr val="10121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endParaRPr lang="en-US" sz="1200" b="0" i="0" u="none" strike="noStrike">
                        <a:solidFill>
                          <a:srgbClr val="101212"/>
                        </a:solidFill>
                        <a:effectLst/>
                        <a:latin typeface="Calibri" panose="020F0502020204030204" pitchFamily="34" charset="0"/>
                      </a:endParaRP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1.1%</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endParaRPr lang="en-US" sz="1200" b="0" i="0" u="none" strike="noStrike" dirty="0">
                        <a:solidFill>
                          <a:srgbClr val="101212"/>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endParaRPr lang="en-US" sz="1200" b="0" i="0" u="none" strike="noStrike" dirty="0">
                        <a:solidFill>
                          <a:srgbClr val="101212"/>
                        </a:solidFill>
                        <a:effectLst/>
                        <a:latin typeface="Calibri" panose="020F0502020204030204" pitchFamily="34" charset="0"/>
                      </a:endParaRP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0.9%</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95899855"/>
                  </a:ext>
                </a:extLst>
              </a:tr>
              <a:tr h="256032">
                <a:tc>
                  <a:txBody>
                    <a:bodyPr/>
                    <a:lstStyle/>
                    <a:p>
                      <a:pPr algn="l" fontAlgn="b"/>
                      <a:r>
                        <a:rPr lang="en-US" sz="1200" b="1" i="0" u="none" strike="noStrike" dirty="0">
                          <a:solidFill>
                            <a:srgbClr val="000000"/>
                          </a:solidFill>
                          <a:effectLst/>
                          <a:latin typeface="Calibri" panose="020F0502020204030204" pitchFamily="34" charset="0"/>
                        </a:rPr>
                        <a:t>Transportation, Distribution and Logistics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dirty="0">
                          <a:solidFill>
                            <a:srgbClr val="101212"/>
                          </a:solidFill>
                          <a:effectLst/>
                          <a:latin typeface="Calibri" panose="020F0502020204030204" pitchFamily="34" charset="0"/>
                        </a:rPr>
                        <a:t>12</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2.6%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2.9%</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16</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dirty="0">
                          <a:solidFill>
                            <a:srgbClr val="101212"/>
                          </a:solidFill>
                          <a:effectLst/>
                          <a:latin typeface="Calibri" panose="020F0502020204030204" pitchFamily="34" charset="0"/>
                        </a:rPr>
                        <a:t>4.0%</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4.6%</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99449072"/>
                  </a:ext>
                </a:extLst>
              </a:tr>
              <a:tr h="256032">
                <a:tc>
                  <a:txBody>
                    <a:bodyPr/>
                    <a:lstStyle/>
                    <a:p>
                      <a:pPr algn="l" fontAlgn="b"/>
                      <a:r>
                        <a:rPr lang="en-US" sz="1200" b="1" i="0" u="none" strike="noStrike" dirty="0">
                          <a:solidFill>
                            <a:srgbClr val="000000"/>
                          </a:solidFill>
                          <a:effectLst/>
                          <a:latin typeface="Calibri" panose="020F0502020204030204" pitchFamily="34" charset="0"/>
                        </a:rPr>
                        <a:t>All Other Traded Industries</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30</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3.5%</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3.3%</a:t>
                      </a: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54</a:t>
                      </a:r>
                    </a:p>
                  </a:txBody>
                  <a:tcPr marL="6350" marR="6350" marT="6350" marB="0" anchor="ctr">
                    <a:lnL w="12700" cap="flat" cmpd="sng" algn="ctr">
                      <a:solidFill>
                        <a:schemeClr val="tx1"/>
                      </a:solidFill>
                      <a:prstDash val="solid"/>
                      <a:round/>
                      <a:headEnd type="none" w="med" len="med"/>
                      <a:tailEnd type="none" w="med" len="med"/>
                    </a:lnL>
                  </a:tcPr>
                </a:tc>
                <a:tc>
                  <a:txBody>
                    <a:bodyPr/>
                    <a:lstStyle/>
                    <a:p>
                      <a:pPr algn="ctr" fontAlgn="b"/>
                      <a:r>
                        <a:rPr lang="en-US" sz="1200" b="0" i="0" u="none" strike="noStrike">
                          <a:solidFill>
                            <a:srgbClr val="101212"/>
                          </a:solidFill>
                          <a:effectLst/>
                          <a:latin typeface="Calibri" panose="020F0502020204030204" pitchFamily="34" charset="0"/>
                        </a:rPr>
                        <a:t>7.0%</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5.9%</a:t>
                      </a:r>
                    </a:p>
                  </a:txBody>
                  <a:tcPr marL="6350" marR="6350" marT="635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7439400"/>
                  </a:ext>
                </a:extLst>
              </a:tr>
              <a:tr h="256032">
                <a:tc>
                  <a:txBody>
                    <a:bodyPr/>
                    <a:lstStyle/>
                    <a:p>
                      <a:pPr algn="l" fontAlgn="b"/>
                      <a:r>
                        <a:rPr lang="en-US" sz="1200" b="1" i="0" u="none" strike="noStrike" dirty="0">
                          <a:solidFill>
                            <a:srgbClr val="000000"/>
                          </a:solidFill>
                          <a:effectLst/>
                          <a:latin typeface="Calibri" panose="020F0502020204030204" pitchFamily="34" charset="0"/>
                        </a:rPr>
                        <a:t>Traded Industry Total</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200" b="0" i="0" u="none" strike="noStrike">
                          <a:solidFill>
                            <a:srgbClr val="101212"/>
                          </a:solidFill>
                          <a:effectLst/>
                          <a:latin typeface="Calibri" panose="020F0502020204030204" pitchFamily="34" charset="0"/>
                        </a:rPr>
                        <a:t>159</a:t>
                      </a: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101212"/>
                          </a:solidFill>
                          <a:effectLst/>
                          <a:latin typeface="Calibri" panose="020F0502020204030204" pitchFamily="34" charset="0"/>
                        </a:rPr>
                        <a:t>3.7%</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101212"/>
                          </a:solidFill>
                          <a:effectLst/>
                          <a:latin typeface="Calibri" panose="020F0502020204030204" pitchFamily="34" charset="0"/>
                        </a:rPr>
                        <a:t>3.6%</a:t>
                      </a: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101212"/>
                          </a:solidFill>
                          <a:effectLst/>
                          <a:latin typeface="Calibri" panose="020F0502020204030204" pitchFamily="34" charset="0"/>
                        </a:rPr>
                        <a:t>244</a:t>
                      </a:r>
                    </a:p>
                  </a:txBody>
                  <a:tcPr marL="6350" marR="6350" marT="635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101212"/>
                          </a:solidFill>
                          <a:effectLst/>
                          <a:latin typeface="Calibri" panose="020F0502020204030204" pitchFamily="34" charset="0"/>
                        </a:rPr>
                        <a:t>6.3%</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101212"/>
                          </a:solidFill>
                          <a:effectLst/>
                          <a:latin typeface="Calibri" panose="020F0502020204030204" pitchFamily="34" charset="0"/>
                        </a:rPr>
                        <a:t>6.2%</a:t>
                      </a:r>
                    </a:p>
                  </a:txBody>
                  <a:tcPr marL="6350" marR="6350" marT="63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012905"/>
                  </a:ext>
                </a:extLst>
              </a:tr>
            </a:tbl>
          </a:graphicData>
        </a:graphic>
      </p:graphicFrame>
      <p:sp>
        <p:nvSpPr>
          <p:cNvPr id="7" name="Content Placeholder 2">
            <a:extLst>
              <a:ext uri="{FF2B5EF4-FFF2-40B4-BE49-F238E27FC236}">
                <a16:creationId xmlns:a16="http://schemas.microsoft.com/office/drawing/2014/main" id="{51B1B541-9FB5-40D6-A47E-17921255A7CA}"/>
              </a:ext>
            </a:extLst>
          </p:cNvPr>
          <p:cNvSpPr txBox="1">
            <a:spLocks/>
          </p:cNvSpPr>
          <p:nvPr/>
        </p:nvSpPr>
        <p:spPr>
          <a:xfrm>
            <a:off x="0" y="426523"/>
            <a:ext cx="12208933" cy="1361214"/>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Tracks number of </a:t>
            </a:r>
            <a:r>
              <a:rPr lang="en-US" sz="1800" dirty="0">
                <a:solidFill>
                  <a:srgbClr val="101212">
                    <a:lumMod val="65000"/>
                    <a:lumOff val="35000"/>
                  </a:srgbClr>
                </a:solidFill>
                <a:latin typeface="Corbel" panose="020B0503020204020204"/>
              </a:rPr>
              <a:t>Startups and Business Formation Rates across a standardized set of Traded Industry Clusters for the region and statewide average in 2019 and 2020.  The standardized clusters were informed by priority clusters set out across all GO VA regions (see separate handout for NAICS industries included in each Traded Industry Cluster). </a:t>
            </a:r>
            <a:endPar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lang="en-US" sz="1800" b="1" dirty="0">
                <a:solidFill>
                  <a:srgbClr val="101212">
                    <a:lumMod val="65000"/>
                    <a:lumOff val="35000"/>
                  </a:srgbClr>
                </a:solidFill>
                <a:latin typeface="Corbel" panose="020B0503020204020204"/>
              </a:rPr>
              <a:t>Why it matters? </a:t>
            </a: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lang="en-US" sz="1800" dirty="0">
                <a:solidFill>
                  <a:srgbClr val="101212">
                    <a:lumMod val="65000"/>
                    <a:lumOff val="35000"/>
                  </a:srgbClr>
                </a:solidFill>
                <a:latin typeface="Corbel" panose="020B0503020204020204"/>
              </a:rPr>
              <a:t>A</a:t>
            </a:r>
            <a:r>
              <a:rPr kumimoji="0" lang="en-US" sz="1800" i="0" u="none" strike="noStrike" kern="1200" cap="none" spc="0" normalizeH="0" baseline="0" noProof="0" dirty="0" err="1">
                <a:ln>
                  <a:noFill/>
                </a:ln>
                <a:solidFill>
                  <a:srgbClr val="5E6A6A"/>
                </a:solidFill>
                <a:effectLst/>
                <a:uLnTx/>
                <a:uFillTx/>
                <a:latin typeface="Corbel" panose="020B0503020204020204"/>
                <a:ea typeface="+mn-ea"/>
                <a:cs typeface="+mn-cs"/>
              </a:rPr>
              <a:t>llows</a:t>
            </a:r>
            <a:r>
              <a:rPr kumimoji="0" lang="en-US" sz="1800" i="0" u="none" strike="noStrike" kern="1200" cap="none" spc="0" normalizeH="0" baseline="0" noProof="0" dirty="0">
                <a:ln>
                  <a:noFill/>
                </a:ln>
                <a:solidFill>
                  <a:srgbClr val="5E6A6A"/>
                </a:solidFill>
                <a:effectLst/>
                <a:uLnTx/>
                <a:uFillTx/>
                <a:latin typeface="Corbel" panose="020B0503020204020204"/>
                <a:ea typeface="+mn-ea"/>
                <a:cs typeface="+mn-cs"/>
              </a:rPr>
              <a:t> a region to determine the trends and competitiveness of its startup activity across </a:t>
            </a:r>
            <a:r>
              <a:rPr lang="en-US" sz="1800" dirty="0">
                <a:solidFill>
                  <a:srgbClr val="5E6A6A"/>
                </a:solidFill>
                <a:latin typeface="Corbel" panose="020B0503020204020204"/>
              </a:rPr>
              <a:t>Traded Industry Clusters in the region with comparison to the statewide average business formation rate for each Traded Industry Cluster. </a:t>
            </a:r>
            <a:endParaRPr kumimoji="0" lang="en-US" sz="1800" i="0" u="none" strike="noStrike" kern="1200" cap="none" spc="0" normalizeH="0" baseline="0" noProof="0" dirty="0">
              <a:ln>
                <a:noFill/>
              </a:ln>
              <a:solidFill>
                <a:srgbClr val="5E6A6A"/>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E0AEA507-3AC6-4BF1-8EBC-7C0194425BF2}"/>
              </a:ext>
            </a:extLst>
          </p:cNvPr>
          <p:cNvSpPr txBox="1"/>
          <p:nvPr/>
        </p:nvSpPr>
        <p:spPr>
          <a:xfrm>
            <a:off x="3525978" y="6567265"/>
            <a:ext cx="6309741" cy="430887"/>
          </a:xfrm>
          <a:prstGeom prst="rect">
            <a:avLst/>
          </a:prstGeom>
          <a:noFill/>
        </p:spPr>
        <p:txBody>
          <a:bodyPr wrap="none" rtlCol="0">
            <a:spAutoFit/>
          </a:bodyPr>
          <a:lstStyle/>
          <a:p>
            <a:pPr>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Source: Business Dynamics Research Consortium, Your-economy Time Series (YTS); TEConomy analysis.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 </a:t>
            </a:r>
          </a:p>
        </p:txBody>
      </p:sp>
    </p:spTree>
    <p:extLst>
      <p:ext uri="{BB962C8B-B14F-4D97-AF65-F5344CB8AC3E}">
        <p14:creationId xmlns:p14="http://schemas.microsoft.com/office/powerpoint/2010/main" val="3832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27E6AA-B928-43CB-8C8C-94685C8A5A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8" name="Title 7">
            <a:extLst>
              <a:ext uri="{FF2B5EF4-FFF2-40B4-BE49-F238E27FC236}">
                <a16:creationId xmlns:a16="http://schemas.microsoft.com/office/drawing/2014/main" id="{C9E74B5B-643B-45E9-9DBF-4C9F64777ED1}"/>
              </a:ext>
            </a:extLst>
          </p:cNvPr>
          <p:cNvSpPr>
            <a:spLocks noGrp="1"/>
          </p:cNvSpPr>
          <p:nvPr>
            <p:ph type="title" idx="4294967295"/>
          </p:nvPr>
        </p:nvSpPr>
        <p:spPr>
          <a:xfrm>
            <a:off x="0" y="15875"/>
            <a:ext cx="12192000" cy="674688"/>
          </a:xfrm>
          <a:solidFill>
            <a:srgbClr val="0090BD"/>
          </a:solidFill>
        </p:spPr>
        <p:txBody>
          <a:bodyPr>
            <a:normAutofit fontScale="90000"/>
          </a:bodyPr>
          <a:lstStyle/>
          <a:p>
            <a:r>
              <a:rPr lang="en-US" sz="2400" b="1" dirty="0">
                <a:latin typeface="+mn-lt"/>
                <a:cs typeface="Calibri" panose="020F0502020204030204" pitchFamily="34" charset="0"/>
              </a:rPr>
              <a:t>Additional Data Insights –  Comparison of Region’s New Business Formation and Overall Economic Performance of its Traded Industry Clusters </a:t>
            </a:r>
          </a:p>
        </p:txBody>
      </p:sp>
      <p:graphicFrame>
        <p:nvGraphicFramePr>
          <p:cNvPr id="6" name="Table 5">
            <a:extLst>
              <a:ext uri="{FF2B5EF4-FFF2-40B4-BE49-F238E27FC236}">
                <a16:creationId xmlns:a16="http://schemas.microsoft.com/office/drawing/2014/main" id="{AD18F0B6-B98F-499A-8A2C-E9DBE4538F6F}"/>
              </a:ext>
            </a:extLst>
          </p:cNvPr>
          <p:cNvGraphicFramePr>
            <a:graphicFrameLocks noGrp="1"/>
          </p:cNvGraphicFramePr>
          <p:nvPr/>
        </p:nvGraphicFramePr>
        <p:xfrm>
          <a:off x="289930" y="1879282"/>
          <a:ext cx="11612139" cy="4295095"/>
        </p:xfrm>
        <a:graphic>
          <a:graphicData uri="http://schemas.openxmlformats.org/drawingml/2006/table">
            <a:tbl>
              <a:tblPr firstRow="1" bandRow="1">
                <a:tableStyleId>{5C22544A-7EE6-4342-B048-85BDC9FD1C3A}</a:tableStyleId>
              </a:tblPr>
              <a:tblGrid>
                <a:gridCol w="1835194">
                  <a:extLst>
                    <a:ext uri="{9D8B030D-6E8A-4147-A177-3AD203B41FA5}">
                      <a16:colId xmlns:a16="http://schemas.microsoft.com/office/drawing/2014/main" val="1070808456"/>
                    </a:ext>
                  </a:extLst>
                </a:gridCol>
                <a:gridCol w="1763482">
                  <a:extLst>
                    <a:ext uri="{9D8B030D-6E8A-4147-A177-3AD203B41FA5}">
                      <a16:colId xmlns:a16="http://schemas.microsoft.com/office/drawing/2014/main" val="2777912620"/>
                    </a:ext>
                  </a:extLst>
                </a:gridCol>
                <a:gridCol w="2416400">
                  <a:extLst>
                    <a:ext uri="{9D8B030D-6E8A-4147-A177-3AD203B41FA5}">
                      <a16:colId xmlns:a16="http://schemas.microsoft.com/office/drawing/2014/main" val="880932833"/>
                    </a:ext>
                  </a:extLst>
                </a:gridCol>
                <a:gridCol w="1087196">
                  <a:extLst>
                    <a:ext uri="{9D8B030D-6E8A-4147-A177-3AD203B41FA5}">
                      <a16:colId xmlns:a16="http://schemas.microsoft.com/office/drawing/2014/main" val="2911971267"/>
                    </a:ext>
                  </a:extLst>
                </a:gridCol>
                <a:gridCol w="1191016">
                  <a:extLst>
                    <a:ext uri="{9D8B030D-6E8A-4147-A177-3AD203B41FA5}">
                      <a16:colId xmlns:a16="http://schemas.microsoft.com/office/drawing/2014/main" val="3377562699"/>
                    </a:ext>
                  </a:extLst>
                </a:gridCol>
                <a:gridCol w="1675108">
                  <a:extLst>
                    <a:ext uri="{9D8B030D-6E8A-4147-A177-3AD203B41FA5}">
                      <a16:colId xmlns:a16="http://schemas.microsoft.com/office/drawing/2014/main" val="946549548"/>
                    </a:ext>
                  </a:extLst>
                </a:gridCol>
                <a:gridCol w="1643743">
                  <a:extLst>
                    <a:ext uri="{9D8B030D-6E8A-4147-A177-3AD203B41FA5}">
                      <a16:colId xmlns:a16="http://schemas.microsoft.com/office/drawing/2014/main" val="2550916749"/>
                    </a:ext>
                  </a:extLst>
                </a:gridCol>
              </a:tblGrid>
              <a:tr h="0">
                <a:tc rowSpan="2">
                  <a:txBody>
                    <a:bodyPr/>
                    <a:lstStyle/>
                    <a:p>
                      <a:r>
                        <a:rPr lang="en-US" sz="1200" dirty="0"/>
                        <a:t>Major Traded Industry Cluster</a:t>
                      </a:r>
                    </a:p>
                  </a:txBody>
                  <a:tcPr anchor="ctr">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Regional Position in New Business Formation Relative to State Average*</a:t>
                      </a:r>
                      <a:endParaRPr lang="en-US" sz="1200" dirty="0"/>
                    </a:p>
                  </a:txBody>
                  <a:tcPr anchor="ctr">
                    <a:solidFill>
                      <a:schemeClr val="tx1">
                        <a:lumMod val="75000"/>
                        <a:lumOff val="25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Summary of Economic Development Position in Region, 2018-2020</a:t>
                      </a:r>
                    </a:p>
                  </a:txBody>
                  <a:tcPr anchor="ctr">
                    <a:solidFill>
                      <a:schemeClr val="tx1">
                        <a:lumMod val="75000"/>
                        <a:lumOff val="25000"/>
                      </a:schemeClr>
                    </a:solidFill>
                  </a:tcPr>
                </a:tc>
                <a:tc gridSpan="4">
                  <a:txBody>
                    <a:bodyPr/>
                    <a:lstStyle/>
                    <a:p>
                      <a:pPr algn="ctr"/>
                      <a:r>
                        <a:rPr lang="en-US" sz="1200" dirty="0"/>
                        <a:t>Measures of Regional Economic Performance for overall Traded Industry Cluster</a:t>
                      </a:r>
                    </a:p>
                  </a:txBody>
                  <a:tcPr anchor="ctr">
                    <a:solidFill>
                      <a:schemeClr val="tx1">
                        <a:lumMod val="75000"/>
                        <a:lumOff val="25000"/>
                      </a:schemeClr>
                    </a:solidFill>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extLst>
                  <a:ext uri="{0D108BD9-81ED-4DB2-BD59-A6C34878D82A}">
                    <a16:rowId xmlns:a16="http://schemas.microsoft.com/office/drawing/2014/main" val="3020489653"/>
                  </a:ext>
                </a:extLst>
              </a:tr>
              <a:tr h="0">
                <a:tc vMerge="1">
                  <a:txBody>
                    <a:bodyPr/>
                    <a:lstStyle/>
                    <a:p>
                      <a:endParaRPr lang="en-US" sz="1400" dirty="0"/>
                    </a:p>
                  </a:txBody>
                  <a:tcPr anchor="ctr"/>
                </a:tc>
                <a:tc vMerge="1">
                  <a:txBody>
                    <a:bodyPr/>
                    <a:lstStyle/>
                    <a:p>
                      <a:endParaRPr lang="en-US" sz="1400" dirty="0"/>
                    </a:p>
                  </a:txBody>
                  <a:tcPr anchor="ctr"/>
                </a:tc>
                <a:tc vMerge="1">
                  <a:txBody>
                    <a:bodyPr/>
                    <a:lstStyle/>
                    <a:p>
                      <a:endParaRPr lang="en-US" sz="1400" dirty="0"/>
                    </a:p>
                  </a:txBody>
                  <a:tcPr anchor="ctr"/>
                </a:tc>
                <a:tc>
                  <a:txBody>
                    <a:bodyPr/>
                    <a:lstStyle/>
                    <a:p>
                      <a:pPr algn="ctr"/>
                      <a:r>
                        <a:rPr lang="en-US" sz="1100" dirty="0"/>
                        <a:t>2020 Employment</a:t>
                      </a:r>
                    </a:p>
                  </a:txBody>
                  <a:tcPr anchor="ctr">
                    <a:solidFill>
                      <a:schemeClr val="bg1">
                        <a:lumMod val="75000"/>
                      </a:schemeClr>
                    </a:solidFill>
                  </a:tcPr>
                </a:tc>
                <a:tc>
                  <a:txBody>
                    <a:bodyPr/>
                    <a:lstStyle/>
                    <a:p>
                      <a:pPr algn="ctr"/>
                      <a:r>
                        <a:rPr lang="en-US" sz="1100" dirty="0"/>
                        <a:t>2020 Location Quotient</a:t>
                      </a:r>
                    </a:p>
                  </a:txBody>
                  <a:tcPr anchor="ctr">
                    <a:solidFill>
                      <a:schemeClr val="bg1">
                        <a:lumMod val="75000"/>
                      </a:schemeClr>
                    </a:solidFill>
                  </a:tcPr>
                </a:tc>
                <a:tc>
                  <a:txBody>
                    <a:bodyPr/>
                    <a:lstStyle/>
                    <a:p>
                      <a:pPr algn="ctr"/>
                      <a:r>
                        <a:rPr lang="en-US" sz="1100" dirty="0"/>
                        <a:t>Regional 2018-20 Percentage Job Growth</a:t>
                      </a:r>
                    </a:p>
                  </a:txBody>
                  <a:tcPr anchor="ctr">
                    <a:solidFill>
                      <a:schemeClr val="bg1">
                        <a:lumMod val="75000"/>
                      </a:schemeClr>
                    </a:solidFill>
                  </a:tcPr>
                </a:tc>
                <a:tc>
                  <a:txBody>
                    <a:bodyPr/>
                    <a:lstStyle/>
                    <a:p>
                      <a:pPr algn="ctr"/>
                      <a:r>
                        <a:rPr lang="en-US" sz="1100" dirty="0"/>
                        <a:t>U.S. 2018-20 Percentage Job Growth</a:t>
                      </a:r>
                    </a:p>
                  </a:txBody>
                  <a:tcPr anchor="ctr">
                    <a:solidFill>
                      <a:schemeClr val="bg1">
                        <a:lumMod val="75000"/>
                      </a:schemeClr>
                    </a:solidFill>
                  </a:tcPr>
                </a:tc>
                <a:extLst>
                  <a:ext uri="{0D108BD9-81ED-4DB2-BD59-A6C34878D82A}">
                    <a16:rowId xmlns:a16="http://schemas.microsoft.com/office/drawing/2014/main" val="397846441"/>
                  </a:ext>
                </a:extLst>
              </a:tr>
              <a:tr h="284798">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Agriculture &amp; Food Processing</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Above</a:t>
                      </a:r>
                    </a:p>
                  </a:txBody>
                  <a:tcPr anchor="ctr"/>
                </a:tc>
                <a:tc>
                  <a:txBody>
                    <a:bodyPr/>
                    <a:lstStyle/>
                    <a:p>
                      <a:r>
                        <a:rPr lang="en-US" sz="1200" b="1" dirty="0">
                          <a:latin typeface="Calibri" panose="020F0502020204030204" pitchFamily="34" charset="0"/>
                          <a:cs typeface="Calibri" panose="020F0502020204030204" pitchFamily="34" charset="0"/>
                        </a:rPr>
                        <a:t>Mid-sized, Current Strength</a:t>
                      </a:r>
                    </a:p>
                  </a:txBody>
                  <a:tcPr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4,348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1.36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0.4%</a:t>
                      </a:r>
                    </a:p>
                  </a:txBody>
                  <a:tcPr marL="6350" marR="6350" marT="6350" marB="0" anchor="ctr"/>
                </a:tc>
                <a:extLst>
                  <a:ext uri="{0D108BD9-81ED-4DB2-BD59-A6C34878D82A}">
                    <a16:rowId xmlns:a16="http://schemas.microsoft.com/office/drawing/2014/main" val="3660581758"/>
                  </a:ext>
                </a:extLst>
              </a:tr>
              <a:tr h="296174">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Business Services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Below</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Large, Emerging Strength</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6,603</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0.81</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5.3%</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0.3%</a:t>
                      </a:r>
                    </a:p>
                  </a:txBody>
                  <a:tcPr marL="6350" marR="6350" marT="6350" marB="0" anchor="ctr"/>
                </a:tc>
                <a:extLst>
                  <a:ext uri="{0D108BD9-81ED-4DB2-BD59-A6C34878D82A}">
                    <a16:rowId xmlns:a16="http://schemas.microsoft.com/office/drawing/2014/main" val="3582773353"/>
                  </a:ext>
                </a:extLst>
              </a:tr>
              <a:tr h="313508">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Energy, Natural Resources, &amp; Finished Products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On Par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Declining Specialization</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4,006</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1.58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-1.1%</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-3.3%</a:t>
                      </a:r>
                    </a:p>
                  </a:txBody>
                  <a:tcPr marL="6350" marR="6350" marT="6350" marB="0" anchor="ctr"/>
                </a:tc>
                <a:extLst>
                  <a:ext uri="{0D108BD9-81ED-4DB2-BD59-A6C34878D82A}">
                    <a16:rowId xmlns:a16="http://schemas.microsoft.com/office/drawing/2014/main" val="1611470535"/>
                  </a:ext>
                </a:extLst>
              </a:tr>
              <a:tr h="348343">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Engineering, R&amp;D, Testing &amp; Technical Services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Above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Emerging Opportunity</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2,119</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1.11</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2.3%</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3.8%</a:t>
                      </a:r>
                    </a:p>
                  </a:txBody>
                  <a:tcPr marL="6350" marR="6350" marT="6350" marB="0" anchor="ctr"/>
                </a:tc>
                <a:extLst>
                  <a:ext uri="{0D108BD9-81ED-4DB2-BD59-A6C34878D82A}">
                    <a16:rowId xmlns:a16="http://schemas.microsoft.com/office/drawing/2014/main" val="3012761546"/>
                  </a:ext>
                </a:extLst>
              </a:tr>
              <a:tr h="278674">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Financial &amp; Insurance Services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Mixed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Declining</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2,009</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0.62</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-1.1%</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0.0%</a:t>
                      </a:r>
                    </a:p>
                  </a:txBody>
                  <a:tcPr marL="6350" marR="6350" marT="6350" marB="0" anchor="ctr"/>
                </a:tc>
                <a:extLst>
                  <a:ext uri="{0D108BD9-81ED-4DB2-BD59-A6C34878D82A}">
                    <a16:rowId xmlns:a16="http://schemas.microsoft.com/office/drawing/2014/main" val="1790120303"/>
                  </a:ext>
                </a:extLst>
              </a:tr>
              <a:tr h="290050">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Health Care Services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Mixed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Emerging Strength</a:t>
                      </a:r>
                    </a:p>
                  </a:txBody>
                  <a:tcPr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2,892</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0.56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8.3%</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0.8%</a:t>
                      </a:r>
                    </a:p>
                  </a:txBody>
                  <a:tcPr marL="6350" marR="6350" marT="6350" marB="0" anchor="ctr"/>
                </a:tc>
                <a:extLst>
                  <a:ext uri="{0D108BD9-81ED-4DB2-BD59-A6C34878D82A}">
                    <a16:rowId xmlns:a16="http://schemas.microsoft.com/office/drawing/2014/main" val="743643861"/>
                  </a:ext>
                </a:extLst>
              </a:tr>
              <a:tr h="322217">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Information Technology &amp; Communications Services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Mixed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Declining</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3,144</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0.95</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-0.4%</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6.9%</a:t>
                      </a:r>
                    </a:p>
                  </a:txBody>
                  <a:tcPr marL="6350" marR="6350" marT="6350" marB="0" anchor="ctr"/>
                </a:tc>
                <a:extLst>
                  <a:ext uri="{0D108BD9-81ED-4DB2-BD59-A6C34878D82A}">
                    <a16:rowId xmlns:a16="http://schemas.microsoft.com/office/drawing/2014/main" val="2783744951"/>
                  </a:ext>
                </a:extLst>
              </a:tr>
              <a:tr h="296091">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Life Sciences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Mixed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Small, Declining</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997</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0.59</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-1.6%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4.6%</a:t>
                      </a:r>
                    </a:p>
                  </a:txBody>
                  <a:tcPr marL="6350" marR="6350" marT="6350" marB="0" anchor="ctr"/>
                </a:tc>
                <a:extLst>
                  <a:ext uri="{0D108BD9-81ED-4DB2-BD59-A6C34878D82A}">
                    <a16:rowId xmlns:a16="http://schemas.microsoft.com/office/drawing/2014/main" val="506299136"/>
                  </a:ext>
                </a:extLst>
              </a:tr>
              <a:tr h="304800">
                <a:tc>
                  <a:txBody>
                    <a:bodyPr/>
                    <a:lstStyle/>
                    <a:p>
                      <a:pPr algn="l" fontAlgn="b"/>
                      <a:r>
                        <a:rPr lang="en-US" sz="1200" b="0" i="0" u="none" strike="noStrike" dirty="0">
                          <a:solidFill>
                            <a:srgbClr val="000000"/>
                          </a:solidFill>
                          <a:effectLst/>
                          <a:latin typeface="Calibri" panose="020F0502020204030204" pitchFamily="34" charset="0"/>
                          <a:cs typeface="Calibri" panose="020F0502020204030204" pitchFamily="34" charset="0"/>
                        </a:rPr>
                        <a:t>Manufacturing</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Mixed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Declining</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3,321</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0.43</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-9.9%</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-3.1%</a:t>
                      </a:r>
                    </a:p>
                  </a:txBody>
                  <a:tcPr marL="6350" marR="6350" marT="6350" marB="0" anchor="ctr"/>
                </a:tc>
                <a:extLst>
                  <a:ext uri="{0D108BD9-81ED-4DB2-BD59-A6C34878D82A}">
                    <a16:rowId xmlns:a16="http://schemas.microsoft.com/office/drawing/2014/main" val="1993994343"/>
                  </a:ext>
                </a:extLst>
              </a:tr>
              <a:tr h="330926">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Ship Building, Aerospace, &amp; Defense</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Below</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Small, Current Strength</a:t>
                      </a:r>
                    </a:p>
                  </a:txBody>
                  <a:tcPr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1,105</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1.36</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35.2%</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4.7%</a:t>
                      </a:r>
                    </a:p>
                  </a:txBody>
                  <a:tcPr marL="6350" marR="6350" marT="6350" marB="0" anchor="ctr"/>
                </a:tc>
                <a:extLst>
                  <a:ext uri="{0D108BD9-81ED-4DB2-BD59-A6C34878D82A}">
                    <a16:rowId xmlns:a16="http://schemas.microsoft.com/office/drawing/2014/main" val="688986585"/>
                  </a:ext>
                </a:extLst>
              </a:tr>
              <a:tr h="365760">
                <a:tc>
                  <a:txBody>
                    <a:bodyPr/>
                    <a:lstStyle/>
                    <a:p>
                      <a:pPr algn="l" fontAlgn="b">
                        <a:lnSpc>
                          <a:spcPct val="80000"/>
                        </a:lnSpc>
                      </a:pPr>
                      <a:r>
                        <a:rPr lang="en-US" sz="1200" b="0" i="0" u="none" strike="noStrike" dirty="0">
                          <a:solidFill>
                            <a:srgbClr val="000000"/>
                          </a:solidFill>
                          <a:effectLst/>
                          <a:latin typeface="Calibri" panose="020F0502020204030204" pitchFamily="34" charset="0"/>
                          <a:cs typeface="Calibri" panose="020F0502020204030204" pitchFamily="34" charset="0"/>
                        </a:rPr>
                        <a:t>Transportation, Distribution and Logistics</a:t>
                      </a:r>
                    </a:p>
                  </a:txBody>
                  <a:tcPr marL="9525" marR="9525" marT="9525" marB="0" anchor="ctr"/>
                </a:tc>
                <a:tc>
                  <a:txBody>
                    <a:bodyPr/>
                    <a:lstStyle/>
                    <a:p>
                      <a:pPr algn="ctr"/>
                      <a:r>
                        <a:rPr lang="en-US" sz="1200" b="1" dirty="0">
                          <a:latin typeface="Calibri" panose="020F0502020204030204" pitchFamily="34" charset="0"/>
                          <a:cs typeface="Calibri" panose="020F0502020204030204" pitchFamily="34" charset="0"/>
                        </a:rPr>
                        <a:t>Below</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01212"/>
                          </a:solidFill>
                          <a:effectLst/>
                          <a:uLnTx/>
                          <a:uFillTx/>
                          <a:latin typeface="Calibri" panose="020F0502020204030204" pitchFamily="34" charset="0"/>
                          <a:ea typeface="+mn-ea"/>
                          <a:cs typeface="Calibri" panose="020F0502020204030204" pitchFamily="34" charset="0"/>
                        </a:rPr>
                        <a:t>Mid-sized, Emerging Opportunity</a:t>
                      </a:r>
                    </a:p>
                  </a:txBody>
                  <a:tcPr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4,094</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cs typeface="Calibri" panose="020F0502020204030204" pitchFamily="34" charset="0"/>
                        </a:rPr>
                        <a:t>0.58</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-0.4%</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cs typeface="Calibri" panose="020F0502020204030204" pitchFamily="34" charset="0"/>
                        </a:rPr>
                        <a:t>2.1%</a:t>
                      </a:r>
                    </a:p>
                  </a:txBody>
                  <a:tcPr marL="6350" marR="6350" marT="6350" marB="0" anchor="ctr"/>
                </a:tc>
                <a:extLst>
                  <a:ext uri="{0D108BD9-81ED-4DB2-BD59-A6C34878D82A}">
                    <a16:rowId xmlns:a16="http://schemas.microsoft.com/office/drawing/2014/main" val="2400074667"/>
                  </a:ext>
                </a:extLst>
              </a:tr>
            </a:tbl>
          </a:graphicData>
        </a:graphic>
      </p:graphicFrame>
      <p:sp>
        <p:nvSpPr>
          <p:cNvPr id="12" name="Content Placeholder 2">
            <a:extLst>
              <a:ext uri="{FF2B5EF4-FFF2-40B4-BE49-F238E27FC236}">
                <a16:creationId xmlns:a16="http://schemas.microsoft.com/office/drawing/2014/main" id="{289648D6-E56A-4544-9335-2B28736A91D2}"/>
              </a:ext>
            </a:extLst>
          </p:cNvPr>
          <p:cNvSpPr txBox="1">
            <a:spLocks/>
          </p:cNvSpPr>
          <p:nvPr/>
        </p:nvSpPr>
        <p:spPr>
          <a:xfrm>
            <a:off x="0" y="683623"/>
            <a:ext cx="12208933" cy="1082497"/>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0000"/>
              </a:lnSpc>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6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The r</a:t>
            </a:r>
            <a:r>
              <a:rPr lang="en-US" sz="1600" dirty="0" err="1">
                <a:solidFill>
                  <a:srgbClr val="101212">
                    <a:lumMod val="65000"/>
                    <a:lumOff val="35000"/>
                  </a:srgbClr>
                </a:solidFill>
                <a:latin typeface="Corbel" panose="020B0503020204020204"/>
              </a:rPr>
              <a:t>egional</a:t>
            </a:r>
            <a:r>
              <a:rPr lang="en-US" sz="1600" dirty="0">
                <a:solidFill>
                  <a:srgbClr val="101212">
                    <a:lumMod val="65000"/>
                    <a:lumOff val="35000"/>
                  </a:srgbClr>
                </a:solidFill>
                <a:latin typeface="Corbel" panose="020B0503020204020204"/>
              </a:rPr>
              <a:t> position in new business formation compares the region to the state for 2019 and 2020 for each of the Traded Industry Clusters, while the overall economic performance </a:t>
            </a:r>
            <a:r>
              <a:rPr kumimoji="0" lang="en-US" sz="16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uses employment data from EMSI based on the Quarterly Census of Employment and Wages to </a:t>
            </a:r>
            <a:r>
              <a:rPr lang="en-US" sz="1600" dirty="0">
                <a:solidFill>
                  <a:srgbClr val="101212">
                    <a:lumMod val="65000"/>
                    <a:lumOff val="35000"/>
                  </a:srgbClr>
                </a:solidFill>
                <a:latin typeface="Corbel" panose="020B0503020204020204"/>
              </a:rPr>
              <a:t>track </a:t>
            </a:r>
            <a:r>
              <a:rPr kumimoji="0" lang="en-US" sz="16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regional economic measures to provide a summary view – see next slide for how summary assessments were determined.</a:t>
            </a:r>
            <a:endPar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80000"/>
              </a:lnSpc>
              <a:spcBef>
                <a:spcPts val="0"/>
              </a:spcBef>
              <a:spcAft>
                <a:spcPts val="600"/>
              </a:spcAft>
              <a:buClr>
                <a:srgbClr val="005C82"/>
              </a:buClr>
              <a:buSzTx/>
              <a:buFont typeface="Wingdings 2" pitchFamily="18" charset="2"/>
              <a:buChar char=""/>
              <a:tabLst/>
              <a:defRPr/>
            </a:pPr>
            <a:r>
              <a:rPr lang="en-US" sz="1600" b="1" dirty="0">
                <a:solidFill>
                  <a:srgbClr val="101212">
                    <a:lumMod val="65000"/>
                    <a:lumOff val="35000"/>
                  </a:srgbClr>
                </a:solidFill>
                <a:latin typeface="Corbel" panose="020B0503020204020204"/>
              </a:rPr>
              <a:t>Why it matters? </a:t>
            </a: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lang="en-US" sz="1600" dirty="0">
                <a:solidFill>
                  <a:srgbClr val="101212">
                    <a:lumMod val="65000"/>
                    <a:lumOff val="35000"/>
                  </a:srgbClr>
                </a:solidFill>
                <a:latin typeface="Corbel" panose="020B0503020204020204"/>
              </a:rPr>
              <a:t>Puts into context the performance of a region in its standardized Traded Industry Clusters in both entrepreneurial activity and overall economic performance.</a:t>
            </a:r>
            <a:endParaRPr kumimoji="0" lang="en-US" sz="1600" i="0" u="none" strike="noStrike" kern="1200" cap="none" spc="0" normalizeH="0" baseline="0" noProof="0" dirty="0">
              <a:ln>
                <a:noFill/>
              </a:ln>
              <a:solidFill>
                <a:srgbClr val="5E6A6A"/>
              </a:solidFill>
              <a:effectLst/>
              <a:uLnTx/>
              <a:uFillTx/>
              <a:latin typeface="Corbel" panose="020B0503020204020204"/>
              <a:ea typeface="+mn-ea"/>
              <a:cs typeface="+mn-cs"/>
            </a:endParaRPr>
          </a:p>
        </p:txBody>
      </p:sp>
      <p:sp>
        <p:nvSpPr>
          <p:cNvPr id="9" name="TextBox 8">
            <a:extLst>
              <a:ext uri="{FF2B5EF4-FFF2-40B4-BE49-F238E27FC236}">
                <a16:creationId xmlns:a16="http://schemas.microsoft.com/office/drawing/2014/main" id="{DA00D0AB-5A2E-49DA-A72F-611331A01A59}"/>
              </a:ext>
            </a:extLst>
          </p:cNvPr>
          <p:cNvSpPr txBox="1"/>
          <p:nvPr/>
        </p:nvSpPr>
        <p:spPr>
          <a:xfrm>
            <a:off x="1123406" y="6388552"/>
            <a:ext cx="5923416" cy="461665"/>
          </a:xfrm>
          <a:prstGeom prst="rect">
            <a:avLst/>
          </a:prstGeom>
          <a:noFill/>
        </p:spPr>
        <p:txBody>
          <a:bodyPr wrap="none" rtlCol="0">
            <a:spAutoFit/>
          </a:bodyPr>
          <a:lstStyle/>
          <a:p>
            <a:r>
              <a:rPr lang="en-US" sz="1200" dirty="0"/>
              <a:t>*See previous slide for data on new business formation by traded industry cluster</a:t>
            </a:r>
          </a:p>
          <a:p>
            <a:r>
              <a:rPr lang="en-US" sz="1200" dirty="0"/>
              <a:t>Source: Quarterly Census of Employment and Wages (QCEW) via </a:t>
            </a:r>
            <a:r>
              <a:rPr lang="en-US" sz="1200" dirty="0" err="1"/>
              <a:t>Emsi</a:t>
            </a:r>
            <a:r>
              <a:rPr lang="en-US" sz="1200" dirty="0"/>
              <a:t>; TEConomy analysis.</a:t>
            </a:r>
          </a:p>
        </p:txBody>
      </p:sp>
    </p:spTree>
    <p:extLst>
      <p:ext uri="{BB962C8B-B14F-4D97-AF65-F5344CB8AC3E}">
        <p14:creationId xmlns:p14="http://schemas.microsoft.com/office/powerpoint/2010/main" val="125147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80600D-2C3B-489C-817F-856E2AF99661}"/>
              </a:ext>
            </a:extLst>
          </p:cNvPr>
          <p:cNvSpPr>
            <a:spLocks noGrp="1"/>
          </p:cNvSpPr>
          <p:nvPr>
            <p:ph type="sldNum" sz="quarter" idx="11"/>
          </p:nvPr>
        </p:nvSpPr>
        <p:spPr/>
        <p:txBody>
          <a:bodyPr/>
          <a:lstStyle/>
          <a:p>
            <a:fld id="{4FAB73BC-B049-4115-A692-8D63A059BFB8}" type="slidenum">
              <a:rPr lang="en-US" smtClean="0"/>
              <a:pPr/>
              <a:t>13</a:t>
            </a:fld>
            <a:endParaRPr lang="en-US" dirty="0"/>
          </a:p>
        </p:txBody>
      </p:sp>
      <p:sp>
        <p:nvSpPr>
          <p:cNvPr id="5" name="Title 4">
            <a:extLst>
              <a:ext uri="{FF2B5EF4-FFF2-40B4-BE49-F238E27FC236}">
                <a16:creationId xmlns:a16="http://schemas.microsoft.com/office/drawing/2014/main" id="{11A2CBCA-6127-49E5-B38E-131C1B84DDA1}"/>
              </a:ext>
            </a:extLst>
          </p:cNvPr>
          <p:cNvSpPr>
            <a:spLocks noGrp="1"/>
          </p:cNvSpPr>
          <p:nvPr>
            <p:ph type="title"/>
          </p:nvPr>
        </p:nvSpPr>
        <p:spPr/>
        <p:txBody>
          <a:bodyPr anchor="t"/>
          <a:lstStyle/>
          <a:p>
            <a:r>
              <a:rPr lang="en-US" sz="3200" b="1" dirty="0">
                <a:latin typeface="Corbel" panose="020B0503020204020204" pitchFamily="34" charset="0"/>
              </a:rPr>
              <a:t>Summary Assessment Typology</a:t>
            </a:r>
          </a:p>
        </p:txBody>
      </p:sp>
      <p:sp>
        <p:nvSpPr>
          <p:cNvPr id="8" name="Text Placeholder 1">
            <a:extLst>
              <a:ext uri="{FF2B5EF4-FFF2-40B4-BE49-F238E27FC236}">
                <a16:creationId xmlns:a16="http://schemas.microsoft.com/office/drawing/2014/main" id="{C2F73399-F429-429D-BF7A-0883B3B55B3C}"/>
              </a:ext>
            </a:extLst>
          </p:cNvPr>
          <p:cNvSpPr txBox="1">
            <a:spLocks/>
          </p:cNvSpPr>
          <p:nvPr/>
        </p:nvSpPr>
        <p:spPr>
          <a:xfrm>
            <a:off x="239187" y="1047798"/>
            <a:ext cx="4255810" cy="807720"/>
          </a:xfrm>
          <a:prstGeom prst="rect">
            <a:avLst/>
          </a:prstGeom>
        </p:spPr>
        <p:txBody>
          <a:bodyPr>
            <a:noAutofit/>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b="1" dirty="0"/>
              <a:t>Summary Assessment of Regional Position in New Business Formation</a:t>
            </a:r>
          </a:p>
        </p:txBody>
      </p:sp>
      <p:graphicFrame>
        <p:nvGraphicFramePr>
          <p:cNvPr id="9" name="Table 7">
            <a:extLst>
              <a:ext uri="{FF2B5EF4-FFF2-40B4-BE49-F238E27FC236}">
                <a16:creationId xmlns:a16="http://schemas.microsoft.com/office/drawing/2014/main" id="{0F9FE904-D3E2-4E6B-8996-D271B5C0A27D}"/>
              </a:ext>
            </a:extLst>
          </p:cNvPr>
          <p:cNvGraphicFramePr>
            <a:graphicFrameLocks/>
          </p:cNvGraphicFramePr>
          <p:nvPr>
            <p:extLst>
              <p:ext uri="{D42A27DB-BD31-4B8C-83A1-F6EECF244321}">
                <p14:modId xmlns:p14="http://schemas.microsoft.com/office/powerpoint/2010/main" val="1077748164"/>
              </p:ext>
            </p:extLst>
          </p:nvPr>
        </p:nvGraphicFramePr>
        <p:xfrm>
          <a:off x="396998" y="2264557"/>
          <a:ext cx="3475038" cy="3444240"/>
        </p:xfrm>
        <a:graphic>
          <a:graphicData uri="http://schemas.openxmlformats.org/drawingml/2006/table">
            <a:tbl>
              <a:tblPr firstRow="1" bandRow="1">
                <a:tableStyleId>{073A0DAA-6AF3-43AB-8588-CEC1D06C72B9}</a:tableStyleId>
              </a:tblPr>
              <a:tblGrid>
                <a:gridCol w="1402926">
                  <a:extLst>
                    <a:ext uri="{9D8B030D-6E8A-4147-A177-3AD203B41FA5}">
                      <a16:colId xmlns:a16="http://schemas.microsoft.com/office/drawing/2014/main" val="1124516989"/>
                    </a:ext>
                  </a:extLst>
                </a:gridCol>
                <a:gridCol w="2072112">
                  <a:extLst>
                    <a:ext uri="{9D8B030D-6E8A-4147-A177-3AD203B41FA5}">
                      <a16:colId xmlns:a16="http://schemas.microsoft.com/office/drawing/2014/main" val="2666094506"/>
                    </a:ext>
                  </a:extLst>
                </a:gridCol>
              </a:tblGrid>
              <a:tr h="370840">
                <a:tc>
                  <a:txBody>
                    <a:bodyPr/>
                    <a:lstStyle/>
                    <a:p>
                      <a:r>
                        <a:rPr lang="en-US" dirty="0"/>
                        <a:t>Summary Category</a:t>
                      </a:r>
                    </a:p>
                  </a:txBody>
                  <a:tcPr/>
                </a:tc>
                <a:tc>
                  <a:txBody>
                    <a:bodyPr/>
                    <a:lstStyle/>
                    <a:p>
                      <a:r>
                        <a:rPr lang="en-US" sz="1400" dirty="0"/>
                        <a:t>Comparison of Region to State Business Formation Rates for 2019 and 2020</a:t>
                      </a:r>
                    </a:p>
                  </a:txBody>
                  <a:tcPr/>
                </a:tc>
                <a:extLst>
                  <a:ext uri="{0D108BD9-81ED-4DB2-BD59-A6C34878D82A}">
                    <a16:rowId xmlns:a16="http://schemas.microsoft.com/office/drawing/2014/main" val="2100759557"/>
                  </a:ext>
                </a:extLst>
              </a:tr>
              <a:tr h="370840">
                <a:tc>
                  <a:txBody>
                    <a:bodyPr/>
                    <a:lstStyle/>
                    <a:p>
                      <a:r>
                        <a:rPr lang="en-US" sz="1600" dirty="0"/>
                        <a:t>Above</a:t>
                      </a:r>
                    </a:p>
                  </a:txBody>
                  <a:tcPr anchor="ctr"/>
                </a:tc>
                <a:tc>
                  <a:txBody>
                    <a:bodyPr/>
                    <a:lstStyle/>
                    <a:p>
                      <a:r>
                        <a:rPr lang="en-US" sz="1400" dirty="0"/>
                        <a:t>Region higher in business formation rate than state in both 2019 and 2020</a:t>
                      </a:r>
                    </a:p>
                  </a:txBody>
                  <a:tcPr/>
                </a:tc>
                <a:extLst>
                  <a:ext uri="{0D108BD9-81ED-4DB2-BD59-A6C34878D82A}">
                    <a16:rowId xmlns:a16="http://schemas.microsoft.com/office/drawing/2014/main" val="407550550"/>
                  </a:ext>
                </a:extLst>
              </a:tr>
              <a:tr h="370840">
                <a:tc>
                  <a:txBody>
                    <a:bodyPr/>
                    <a:lstStyle/>
                    <a:p>
                      <a:r>
                        <a:rPr lang="en-US" sz="1600" dirty="0"/>
                        <a:t>On Par</a:t>
                      </a:r>
                    </a:p>
                  </a:txBody>
                  <a:tcPr anchor="ctr"/>
                </a:tc>
                <a:tc>
                  <a:txBody>
                    <a:bodyPr/>
                    <a:lstStyle/>
                    <a:p>
                      <a:r>
                        <a:rPr lang="en-US" sz="1400" dirty="0"/>
                        <a:t>Within 0.1-0.2 percentage points of state </a:t>
                      </a:r>
                    </a:p>
                  </a:txBody>
                  <a:tcPr/>
                </a:tc>
                <a:extLst>
                  <a:ext uri="{0D108BD9-81ED-4DB2-BD59-A6C34878D82A}">
                    <a16:rowId xmlns:a16="http://schemas.microsoft.com/office/drawing/2014/main" val="1985420285"/>
                  </a:ext>
                </a:extLst>
              </a:tr>
              <a:tr h="370840">
                <a:tc>
                  <a:txBody>
                    <a:bodyPr/>
                    <a:lstStyle/>
                    <a:p>
                      <a:r>
                        <a:rPr lang="en-US" sz="1600" dirty="0"/>
                        <a:t>Mixed</a:t>
                      </a:r>
                    </a:p>
                  </a:txBody>
                  <a:tcPr anchor="ctr"/>
                </a:tc>
                <a:tc>
                  <a:txBody>
                    <a:bodyPr/>
                    <a:lstStyle/>
                    <a:p>
                      <a:r>
                        <a:rPr lang="en-US" sz="1400" dirty="0"/>
                        <a:t>Region higher in business formation rate than state in one year and lower in another year</a:t>
                      </a:r>
                    </a:p>
                  </a:txBody>
                  <a:tcPr/>
                </a:tc>
                <a:extLst>
                  <a:ext uri="{0D108BD9-81ED-4DB2-BD59-A6C34878D82A}">
                    <a16:rowId xmlns:a16="http://schemas.microsoft.com/office/drawing/2014/main" val="3916109810"/>
                  </a:ext>
                </a:extLst>
              </a:tr>
              <a:tr h="370840">
                <a:tc>
                  <a:txBody>
                    <a:bodyPr/>
                    <a:lstStyle/>
                    <a:p>
                      <a:r>
                        <a:rPr lang="en-US" sz="1600" dirty="0"/>
                        <a:t>Below</a:t>
                      </a:r>
                    </a:p>
                  </a:txBody>
                  <a:tcPr anchor="ctr"/>
                </a:tc>
                <a:tc>
                  <a:txBody>
                    <a:bodyPr/>
                    <a:lstStyle/>
                    <a:p>
                      <a:r>
                        <a:rPr lang="en-US" sz="1400" dirty="0"/>
                        <a:t>Region lower in business formation rate than state </a:t>
                      </a:r>
                    </a:p>
                  </a:txBody>
                  <a:tcPr/>
                </a:tc>
                <a:extLst>
                  <a:ext uri="{0D108BD9-81ED-4DB2-BD59-A6C34878D82A}">
                    <a16:rowId xmlns:a16="http://schemas.microsoft.com/office/drawing/2014/main" val="1561848364"/>
                  </a:ext>
                </a:extLst>
              </a:tr>
            </a:tbl>
          </a:graphicData>
        </a:graphic>
      </p:graphicFrame>
      <p:sp>
        <p:nvSpPr>
          <p:cNvPr id="10" name="Text Placeholder 3">
            <a:extLst>
              <a:ext uri="{FF2B5EF4-FFF2-40B4-BE49-F238E27FC236}">
                <a16:creationId xmlns:a16="http://schemas.microsoft.com/office/drawing/2014/main" id="{F2ADDAA7-BCC4-432F-B23C-5B49CE6FF34E}"/>
              </a:ext>
            </a:extLst>
          </p:cNvPr>
          <p:cNvSpPr txBox="1">
            <a:spLocks/>
          </p:cNvSpPr>
          <p:nvPr/>
        </p:nvSpPr>
        <p:spPr>
          <a:xfrm>
            <a:off x="4853882" y="976534"/>
            <a:ext cx="6050534" cy="813171"/>
          </a:xfrm>
          <a:prstGeom prst="rect">
            <a:avLst/>
          </a:prstGeom>
        </p:spPr>
        <p:txBody>
          <a:bodyPr>
            <a:normAutofit fontScale="85000" lnSpcReduction="10000"/>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b="1" dirty="0"/>
              <a:t>Summary Assessment of Regional Economic Performance in Traded Industry Cluster</a:t>
            </a:r>
          </a:p>
        </p:txBody>
      </p:sp>
      <p:graphicFrame>
        <p:nvGraphicFramePr>
          <p:cNvPr id="11" name="Table 8">
            <a:extLst>
              <a:ext uri="{FF2B5EF4-FFF2-40B4-BE49-F238E27FC236}">
                <a16:creationId xmlns:a16="http://schemas.microsoft.com/office/drawing/2014/main" id="{22321A2E-A507-44E8-91C6-52E9DF68778F}"/>
              </a:ext>
            </a:extLst>
          </p:cNvPr>
          <p:cNvGraphicFramePr>
            <a:graphicFrameLocks/>
          </p:cNvGraphicFramePr>
          <p:nvPr>
            <p:extLst>
              <p:ext uri="{D42A27DB-BD31-4B8C-83A1-F6EECF244321}">
                <p14:modId xmlns:p14="http://schemas.microsoft.com/office/powerpoint/2010/main" val="419616200"/>
              </p:ext>
            </p:extLst>
          </p:nvPr>
        </p:nvGraphicFramePr>
        <p:xfrm>
          <a:off x="4962441" y="1664134"/>
          <a:ext cx="6169795" cy="1960880"/>
        </p:xfrm>
        <a:graphic>
          <a:graphicData uri="http://schemas.openxmlformats.org/drawingml/2006/table">
            <a:tbl>
              <a:tblPr firstRow="1" bandRow="1">
                <a:tableStyleId>{073A0DAA-6AF3-43AB-8588-CEC1D06C72B9}</a:tableStyleId>
              </a:tblPr>
              <a:tblGrid>
                <a:gridCol w="2437450">
                  <a:extLst>
                    <a:ext uri="{9D8B030D-6E8A-4147-A177-3AD203B41FA5}">
                      <a16:colId xmlns:a16="http://schemas.microsoft.com/office/drawing/2014/main" val="158067951"/>
                    </a:ext>
                  </a:extLst>
                </a:gridCol>
                <a:gridCol w="1371066">
                  <a:extLst>
                    <a:ext uri="{9D8B030D-6E8A-4147-A177-3AD203B41FA5}">
                      <a16:colId xmlns:a16="http://schemas.microsoft.com/office/drawing/2014/main" val="2322983971"/>
                    </a:ext>
                  </a:extLst>
                </a:gridCol>
                <a:gridCol w="1264426">
                  <a:extLst>
                    <a:ext uri="{9D8B030D-6E8A-4147-A177-3AD203B41FA5}">
                      <a16:colId xmlns:a16="http://schemas.microsoft.com/office/drawing/2014/main" val="237391012"/>
                    </a:ext>
                  </a:extLst>
                </a:gridCol>
                <a:gridCol w="1096853">
                  <a:extLst>
                    <a:ext uri="{9D8B030D-6E8A-4147-A177-3AD203B41FA5}">
                      <a16:colId xmlns:a16="http://schemas.microsoft.com/office/drawing/2014/main" val="4039880354"/>
                    </a:ext>
                  </a:extLst>
                </a:gridCol>
              </a:tblGrid>
              <a:tr h="370840">
                <a:tc rowSpan="2">
                  <a:txBody>
                    <a:bodyPr/>
                    <a:lstStyle/>
                    <a:p>
                      <a:r>
                        <a:rPr lang="en-US" sz="1800" dirty="0"/>
                        <a:t>Summary Category by Size of Firm</a:t>
                      </a:r>
                    </a:p>
                  </a:txBody>
                  <a:tcPr/>
                </a:tc>
                <a:tc gridSpan="3">
                  <a:txBody>
                    <a:bodyPr/>
                    <a:lstStyle/>
                    <a:p>
                      <a:r>
                        <a:rPr lang="en-US" sz="1200" dirty="0"/>
                        <a:t>Size of Traded Industry Cluster Employment Compared to Total Traded Industry Employment</a:t>
                      </a:r>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654199904"/>
                  </a:ext>
                </a:extLst>
              </a:tr>
              <a:tr h="370840">
                <a:tc vMerge="1">
                  <a:txBody>
                    <a:bodyPr/>
                    <a:lstStyle/>
                    <a:p>
                      <a:r>
                        <a:rPr lang="en-US" dirty="0"/>
                        <a:t>Summary Category</a:t>
                      </a:r>
                    </a:p>
                  </a:txBody>
                  <a:tcPr/>
                </a:tc>
                <a:tc>
                  <a:txBody>
                    <a:bodyPr/>
                    <a:lstStyle/>
                    <a:p>
                      <a:pPr algn="ctr"/>
                      <a:r>
                        <a:rPr lang="en-US" sz="1200" dirty="0"/>
                        <a:t>Under 5%</a:t>
                      </a:r>
                    </a:p>
                  </a:txBody>
                  <a:tcPr/>
                </a:tc>
                <a:tc>
                  <a:txBody>
                    <a:bodyPr/>
                    <a:lstStyle/>
                    <a:p>
                      <a:pPr algn="ctr"/>
                      <a:r>
                        <a:rPr lang="en-US" sz="1200" dirty="0"/>
                        <a:t>Between 5%-15%</a:t>
                      </a:r>
                    </a:p>
                  </a:txBody>
                  <a:tcPr/>
                </a:tc>
                <a:tc>
                  <a:txBody>
                    <a:bodyPr/>
                    <a:lstStyle/>
                    <a:p>
                      <a:pPr algn="ctr"/>
                      <a:r>
                        <a:rPr lang="en-US" sz="1200" dirty="0"/>
                        <a:t>Over 15%</a:t>
                      </a:r>
                    </a:p>
                  </a:txBody>
                  <a:tcPr/>
                </a:tc>
                <a:extLst>
                  <a:ext uri="{0D108BD9-81ED-4DB2-BD59-A6C34878D82A}">
                    <a16:rowId xmlns:a16="http://schemas.microsoft.com/office/drawing/2014/main" val="3784715933"/>
                  </a:ext>
                </a:extLst>
              </a:tr>
              <a:tr h="257781">
                <a:tc>
                  <a:txBody>
                    <a:bodyPr/>
                    <a:lstStyle/>
                    <a:p>
                      <a:pPr>
                        <a:lnSpc>
                          <a:spcPct val="80000"/>
                        </a:lnSpc>
                      </a:pPr>
                      <a:r>
                        <a:rPr lang="en-US" sz="1400" dirty="0"/>
                        <a:t> Large</a:t>
                      </a:r>
                    </a:p>
                  </a:txBody>
                  <a:tcPr anchor="ctr"/>
                </a:tc>
                <a:tc>
                  <a:txBody>
                    <a:bodyPr/>
                    <a:lstStyle/>
                    <a:p>
                      <a:pPr marL="0" indent="0" algn="ctr">
                        <a:buFont typeface="Wingdings" panose="05000000000000000000" pitchFamily="2" charset="2"/>
                        <a:buNone/>
                      </a:pPr>
                      <a:r>
                        <a:rPr lang="en-US" sz="1400" b="1" dirty="0"/>
                        <a:t> </a:t>
                      </a:r>
                    </a:p>
                  </a:txBody>
                  <a:tcPr anchor="ctr"/>
                </a:tc>
                <a:tc>
                  <a:txBody>
                    <a:bodyPr/>
                    <a:lstStyle/>
                    <a:p>
                      <a:pPr marL="0" indent="0" algn="ctr">
                        <a:buFont typeface="Wingdings" panose="05000000000000000000" pitchFamily="2" charset="2"/>
                        <a:buNone/>
                      </a:pPr>
                      <a:endParaRPr lang="en-US" sz="1400" b="1" dirty="0"/>
                    </a:p>
                  </a:txBody>
                  <a:tcPr anchor="ctr"/>
                </a:tc>
                <a:tc>
                  <a:txBody>
                    <a:bodyPr/>
                    <a:lstStyle/>
                    <a:p>
                      <a:pPr marL="285750" indent="-285750" algn="ctr">
                        <a:buFont typeface="Wingdings" panose="05000000000000000000" pitchFamily="2" charset="2"/>
                        <a:buChar char="ü"/>
                      </a:pPr>
                      <a:r>
                        <a:rPr lang="en-US" sz="1400" b="1" dirty="0"/>
                        <a:t> </a:t>
                      </a:r>
                    </a:p>
                  </a:txBody>
                  <a:tcPr anchor="ctr"/>
                </a:tc>
                <a:extLst>
                  <a:ext uri="{0D108BD9-81ED-4DB2-BD59-A6C34878D82A}">
                    <a16:rowId xmlns:a16="http://schemas.microsoft.com/office/drawing/2014/main" val="3490133959"/>
                  </a:ext>
                </a:extLst>
              </a:tr>
              <a:tr h="370840">
                <a:tc>
                  <a:txBody>
                    <a:bodyPr/>
                    <a:lstStyle/>
                    <a:p>
                      <a:r>
                        <a:rPr lang="en-US" sz="1400" dirty="0"/>
                        <a:t>Mid-Sized</a:t>
                      </a:r>
                    </a:p>
                  </a:txBody>
                  <a:tcPr anchor="ctr"/>
                </a:tc>
                <a:tc>
                  <a:txBody>
                    <a:bodyPr/>
                    <a:lstStyle/>
                    <a:p>
                      <a:pPr marL="285750" indent="-285750" algn="ctr">
                        <a:buFont typeface="Wingdings" panose="05000000000000000000" pitchFamily="2" charset="2"/>
                        <a:buChar char="ü"/>
                      </a:pPr>
                      <a:endParaRPr lang="en-US" sz="1400" b="1" dirty="0"/>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endParaRPr lang="en-US" sz="1400" b="1" dirty="0"/>
                    </a:p>
                  </a:txBody>
                  <a:tcPr anchor="ctr"/>
                </a:tc>
                <a:extLst>
                  <a:ext uri="{0D108BD9-81ED-4DB2-BD59-A6C34878D82A}">
                    <a16:rowId xmlns:a16="http://schemas.microsoft.com/office/drawing/2014/main" val="1186273811"/>
                  </a:ext>
                </a:extLst>
              </a:tr>
              <a:tr h="370840">
                <a:tc>
                  <a:txBody>
                    <a:bodyPr/>
                    <a:lstStyle/>
                    <a:p>
                      <a:r>
                        <a:rPr lang="en-US" sz="1400" dirty="0"/>
                        <a:t>Small</a:t>
                      </a:r>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endParaRPr lang="en-US" sz="1400" b="1" dirty="0"/>
                    </a:p>
                  </a:txBody>
                  <a:tcPr anchor="ctr"/>
                </a:tc>
                <a:tc>
                  <a:txBody>
                    <a:bodyPr/>
                    <a:lstStyle/>
                    <a:p>
                      <a:pPr marL="285750" indent="-285750" algn="ctr">
                        <a:buFont typeface="Wingdings" panose="05000000000000000000" pitchFamily="2" charset="2"/>
                        <a:buChar char="ü"/>
                      </a:pPr>
                      <a:endParaRPr lang="en-US" sz="1400" b="1" dirty="0"/>
                    </a:p>
                  </a:txBody>
                  <a:tcPr anchor="ctr"/>
                </a:tc>
                <a:extLst>
                  <a:ext uri="{0D108BD9-81ED-4DB2-BD59-A6C34878D82A}">
                    <a16:rowId xmlns:a16="http://schemas.microsoft.com/office/drawing/2014/main" val="1588578595"/>
                  </a:ext>
                </a:extLst>
              </a:tr>
            </a:tbl>
          </a:graphicData>
        </a:graphic>
      </p:graphicFrame>
      <p:graphicFrame>
        <p:nvGraphicFramePr>
          <p:cNvPr id="12" name="Table 8">
            <a:extLst>
              <a:ext uri="{FF2B5EF4-FFF2-40B4-BE49-F238E27FC236}">
                <a16:creationId xmlns:a16="http://schemas.microsoft.com/office/drawing/2014/main" id="{EE9EF6A6-09EA-41F7-846D-FA2EB21FBE5A}"/>
              </a:ext>
            </a:extLst>
          </p:cNvPr>
          <p:cNvGraphicFramePr>
            <a:graphicFrameLocks/>
          </p:cNvGraphicFramePr>
          <p:nvPr>
            <p:extLst>
              <p:ext uri="{D42A27DB-BD31-4B8C-83A1-F6EECF244321}">
                <p14:modId xmlns:p14="http://schemas.microsoft.com/office/powerpoint/2010/main" val="1083177892"/>
              </p:ext>
            </p:extLst>
          </p:nvPr>
        </p:nvGraphicFramePr>
        <p:xfrm>
          <a:off x="4966638" y="3751407"/>
          <a:ext cx="6169794" cy="2971800"/>
        </p:xfrm>
        <a:graphic>
          <a:graphicData uri="http://schemas.openxmlformats.org/drawingml/2006/table">
            <a:tbl>
              <a:tblPr firstRow="1" bandRow="1">
                <a:tableStyleId>{073A0DAA-6AF3-43AB-8588-CEC1D06C72B9}</a:tableStyleId>
              </a:tblPr>
              <a:tblGrid>
                <a:gridCol w="2336924">
                  <a:extLst>
                    <a:ext uri="{9D8B030D-6E8A-4147-A177-3AD203B41FA5}">
                      <a16:colId xmlns:a16="http://schemas.microsoft.com/office/drawing/2014/main" val="158067951"/>
                    </a:ext>
                  </a:extLst>
                </a:gridCol>
                <a:gridCol w="1372944">
                  <a:extLst>
                    <a:ext uri="{9D8B030D-6E8A-4147-A177-3AD203B41FA5}">
                      <a16:colId xmlns:a16="http://schemas.microsoft.com/office/drawing/2014/main" val="3526938894"/>
                    </a:ext>
                  </a:extLst>
                </a:gridCol>
                <a:gridCol w="1111194">
                  <a:extLst>
                    <a:ext uri="{9D8B030D-6E8A-4147-A177-3AD203B41FA5}">
                      <a16:colId xmlns:a16="http://schemas.microsoft.com/office/drawing/2014/main" val="2902920105"/>
                    </a:ext>
                  </a:extLst>
                </a:gridCol>
                <a:gridCol w="1348732">
                  <a:extLst>
                    <a:ext uri="{9D8B030D-6E8A-4147-A177-3AD203B41FA5}">
                      <a16:colId xmlns:a16="http://schemas.microsoft.com/office/drawing/2014/main" val="2874148973"/>
                    </a:ext>
                  </a:extLst>
                </a:gridCol>
              </a:tblGrid>
              <a:tr h="370840">
                <a:tc rowSpan="2">
                  <a:txBody>
                    <a:bodyPr/>
                    <a:lstStyle/>
                    <a:p>
                      <a:r>
                        <a:rPr lang="en-US" dirty="0"/>
                        <a:t>Summary Category by Performance</a:t>
                      </a:r>
                    </a:p>
                  </a:txBody>
                  <a:tcPr/>
                </a:tc>
                <a:tc gridSpan="3">
                  <a:txBody>
                    <a:bodyPr/>
                    <a:lstStyle/>
                    <a:p>
                      <a:r>
                        <a:rPr lang="en-US" sz="1200" dirty="0"/>
                        <a:t>Regional Economic Measures</a:t>
                      </a:r>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654199904"/>
                  </a:ext>
                </a:extLst>
              </a:tr>
              <a:tr h="431366">
                <a:tc vMerge="1">
                  <a:txBody>
                    <a:bodyPr/>
                    <a:lstStyle/>
                    <a:p>
                      <a:r>
                        <a:rPr lang="en-US" dirty="0"/>
                        <a:t>Summary Category</a:t>
                      </a:r>
                    </a:p>
                  </a:txBody>
                  <a:tcPr/>
                </a:tc>
                <a:tc>
                  <a:txBody>
                    <a:bodyPr/>
                    <a:lstStyle/>
                    <a:p>
                      <a:pPr algn="ctr"/>
                      <a:r>
                        <a:rPr lang="en-US" sz="1200" dirty="0"/>
                        <a:t>Location Quotient Above 1.2</a:t>
                      </a:r>
                    </a:p>
                  </a:txBody>
                  <a:tcPr/>
                </a:tc>
                <a:tc>
                  <a:txBody>
                    <a:bodyPr/>
                    <a:lstStyle/>
                    <a:p>
                      <a:pPr algn="ctr"/>
                      <a:r>
                        <a:rPr lang="en-US" sz="1200" dirty="0"/>
                        <a:t>Positive Job Growth</a:t>
                      </a:r>
                    </a:p>
                  </a:txBody>
                  <a:tcPr/>
                </a:tc>
                <a:tc>
                  <a:txBody>
                    <a:bodyPr/>
                    <a:lstStyle/>
                    <a:p>
                      <a:pPr algn="ctr"/>
                      <a:r>
                        <a:rPr lang="en-US" sz="1200" dirty="0"/>
                        <a:t>Higher Job Growth Compared to  National Average</a:t>
                      </a:r>
                    </a:p>
                  </a:txBody>
                  <a:tcPr/>
                </a:tc>
                <a:extLst>
                  <a:ext uri="{0D108BD9-81ED-4DB2-BD59-A6C34878D82A}">
                    <a16:rowId xmlns:a16="http://schemas.microsoft.com/office/drawing/2014/main" val="3784715933"/>
                  </a:ext>
                </a:extLst>
              </a:tr>
              <a:tr h="268633">
                <a:tc>
                  <a:txBody>
                    <a:bodyPr/>
                    <a:lstStyle/>
                    <a:p>
                      <a:pPr>
                        <a:lnSpc>
                          <a:spcPct val="80000"/>
                        </a:lnSpc>
                      </a:pPr>
                      <a:r>
                        <a:rPr lang="en-US" sz="1400" dirty="0"/>
                        <a:t> Current Strength</a:t>
                      </a:r>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r>
                        <a:rPr lang="en-US" sz="1400" b="1" dirty="0"/>
                        <a:t> </a:t>
                      </a:r>
                    </a:p>
                  </a:txBody>
                  <a:tcPr anchor="ctr"/>
                </a:tc>
                <a:extLst>
                  <a:ext uri="{0D108BD9-81ED-4DB2-BD59-A6C34878D82A}">
                    <a16:rowId xmlns:a16="http://schemas.microsoft.com/office/drawing/2014/main" val="3490133959"/>
                  </a:ext>
                </a:extLst>
              </a:tr>
              <a:tr h="370840">
                <a:tc>
                  <a:txBody>
                    <a:bodyPr/>
                    <a:lstStyle/>
                    <a:p>
                      <a:r>
                        <a:rPr lang="en-US" sz="1400" dirty="0"/>
                        <a:t>Growing Specialization</a:t>
                      </a:r>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0" indent="0" algn="ctr">
                        <a:buFont typeface="Wingdings" panose="05000000000000000000" pitchFamily="2" charset="2"/>
                        <a:buNone/>
                      </a:pPr>
                      <a:endParaRPr lang="en-US" sz="1400" b="1" dirty="0"/>
                    </a:p>
                  </a:txBody>
                  <a:tcPr anchor="ctr"/>
                </a:tc>
                <a:extLst>
                  <a:ext uri="{0D108BD9-81ED-4DB2-BD59-A6C34878D82A}">
                    <a16:rowId xmlns:a16="http://schemas.microsoft.com/office/drawing/2014/main" val="1186273811"/>
                  </a:ext>
                </a:extLst>
              </a:tr>
              <a:tr h="0">
                <a:tc>
                  <a:txBody>
                    <a:bodyPr/>
                    <a:lstStyle/>
                    <a:p>
                      <a:r>
                        <a:rPr lang="en-US" sz="1400" dirty="0"/>
                        <a:t>Declining Specialization</a:t>
                      </a:r>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endParaRPr lang="en-US" sz="1400" b="1" dirty="0"/>
                    </a:p>
                  </a:txBody>
                  <a:tcPr anchor="ctr"/>
                </a:tc>
                <a:tc>
                  <a:txBody>
                    <a:bodyPr/>
                    <a:lstStyle/>
                    <a:p>
                      <a:pPr marL="285750" indent="-285750" algn="ctr">
                        <a:buFont typeface="Wingdings" panose="05000000000000000000" pitchFamily="2" charset="2"/>
                        <a:buChar char="ü"/>
                      </a:pPr>
                      <a:endParaRPr lang="en-US" sz="1400" b="1" dirty="0"/>
                    </a:p>
                  </a:txBody>
                  <a:tcPr anchor="ctr"/>
                </a:tc>
                <a:extLst>
                  <a:ext uri="{0D108BD9-81ED-4DB2-BD59-A6C34878D82A}">
                    <a16:rowId xmlns:a16="http://schemas.microsoft.com/office/drawing/2014/main" val="1588578595"/>
                  </a:ext>
                </a:extLst>
              </a:tr>
              <a:tr h="279595">
                <a:tc>
                  <a:txBody>
                    <a:bodyPr/>
                    <a:lstStyle/>
                    <a:p>
                      <a:r>
                        <a:rPr lang="en-US" sz="1400" dirty="0"/>
                        <a:t>Emerging Strength</a:t>
                      </a:r>
                    </a:p>
                  </a:txBody>
                  <a:tcPr anchor="ctr"/>
                </a:tc>
                <a:tc>
                  <a:txBody>
                    <a:bodyPr/>
                    <a:lstStyle/>
                    <a:p>
                      <a:pPr marL="0" indent="0" algn="ctr">
                        <a:buFont typeface="Wingdings" panose="05000000000000000000" pitchFamily="2" charset="2"/>
                        <a:buNone/>
                      </a:pPr>
                      <a:endParaRPr lang="en-US" sz="1400" b="1" dirty="0"/>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r>
                        <a:rPr lang="en-US" sz="1400" b="1" dirty="0"/>
                        <a:t> </a:t>
                      </a:r>
                    </a:p>
                  </a:txBody>
                  <a:tcPr anchor="ctr"/>
                </a:tc>
                <a:extLst>
                  <a:ext uri="{0D108BD9-81ED-4DB2-BD59-A6C34878D82A}">
                    <a16:rowId xmlns:a16="http://schemas.microsoft.com/office/drawing/2014/main" val="1623017293"/>
                  </a:ext>
                </a:extLst>
              </a:tr>
              <a:tr h="284141">
                <a:tc>
                  <a:txBody>
                    <a:bodyPr/>
                    <a:lstStyle/>
                    <a:p>
                      <a:r>
                        <a:rPr lang="en-US" sz="1400" dirty="0"/>
                        <a:t>Emerging Opportunity</a:t>
                      </a:r>
                    </a:p>
                  </a:txBody>
                  <a:tcPr anchor="ctr"/>
                </a:tc>
                <a:tc>
                  <a:txBody>
                    <a:bodyPr/>
                    <a:lstStyle/>
                    <a:p>
                      <a:pPr marL="285750" indent="-285750" algn="ctr">
                        <a:buFont typeface="Wingdings" panose="05000000000000000000" pitchFamily="2" charset="2"/>
                        <a:buChar char="ü"/>
                      </a:pPr>
                      <a:endParaRPr lang="en-US" sz="1400" b="1"/>
                    </a:p>
                  </a:txBody>
                  <a:tcPr anchor="ctr"/>
                </a:tc>
                <a:tc>
                  <a:txBody>
                    <a:bodyPr/>
                    <a:lstStyle/>
                    <a:p>
                      <a:pPr marL="285750" indent="-285750" algn="ctr">
                        <a:buFont typeface="Wingdings" panose="05000000000000000000" pitchFamily="2" charset="2"/>
                        <a:buChar char="ü"/>
                      </a:pPr>
                      <a:r>
                        <a:rPr lang="en-US" sz="1400" b="1" dirty="0"/>
                        <a:t> </a:t>
                      </a:r>
                    </a:p>
                  </a:txBody>
                  <a:tcPr anchor="ctr"/>
                </a:tc>
                <a:tc>
                  <a:txBody>
                    <a:bodyPr/>
                    <a:lstStyle/>
                    <a:p>
                      <a:pPr marL="285750" indent="-285750" algn="ctr">
                        <a:buFont typeface="Wingdings" panose="05000000000000000000" pitchFamily="2" charset="2"/>
                        <a:buChar char="ü"/>
                      </a:pPr>
                      <a:endParaRPr lang="en-US" sz="1400" b="1" dirty="0"/>
                    </a:p>
                  </a:txBody>
                  <a:tcPr anchor="ctr"/>
                </a:tc>
                <a:extLst>
                  <a:ext uri="{0D108BD9-81ED-4DB2-BD59-A6C34878D82A}">
                    <a16:rowId xmlns:a16="http://schemas.microsoft.com/office/drawing/2014/main" val="1724085667"/>
                  </a:ext>
                </a:extLst>
              </a:tr>
              <a:tr h="370840">
                <a:tc>
                  <a:txBody>
                    <a:bodyPr/>
                    <a:lstStyle/>
                    <a:p>
                      <a:r>
                        <a:rPr lang="en-US" sz="1400" dirty="0"/>
                        <a:t>Declining</a:t>
                      </a:r>
                    </a:p>
                  </a:txBody>
                  <a:tcPr anchor="ctr"/>
                </a:tc>
                <a:tc>
                  <a:txBody>
                    <a:bodyPr/>
                    <a:lstStyle/>
                    <a:p>
                      <a:pPr marL="285750" indent="-285750" algn="ctr">
                        <a:buFont typeface="Wingdings" panose="05000000000000000000" pitchFamily="2" charset="2"/>
                        <a:buChar char="ü"/>
                      </a:pPr>
                      <a:endParaRPr lang="en-US" sz="1400" b="1" dirty="0"/>
                    </a:p>
                  </a:txBody>
                  <a:tcPr anchor="ctr"/>
                </a:tc>
                <a:tc>
                  <a:txBody>
                    <a:bodyPr/>
                    <a:lstStyle/>
                    <a:p>
                      <a:pPr marL="285750" indent="-285750" algn="ctr">
                        <a:buFont typeface="Wingdings" panose="05000000000000000000" pitchFamily="2" charset="2"/>
                        <a:buChar char="ü"/>
                      </a:pPr>
                      <a:endParaRPr lang="en-US" sz="1400" b="1" dirty="0"/>
                    </a:p>
                  </a:txBody>
                  <a:tcPr anchor="ctr"/>
                </a:tc>
                <a:tc>
                  <a:txBody>
                    <a:bodyPr/>
                    <a:lstStyle/>
                    <a:p>
                      <a:pPr marL="285750" indent="-285750" algn="ctr">
                        <a:buFont typeface="Wingdings" panose="05000000000000000000" pitchFamily="2" charset="2"/>
                        <a:buChar char="ü"/>
                      </a:pPr>
                      <a:endParaRPr lang="en-US" sz="1400" b="1" dirty="0"/>
                    </a:p>
                  </a:txBody>
                  <a:tcPr anchor="ctr"/>
                </a:tc>
                <a:extLst>
                  <a:ext uri="{0D108BD9-81ED-4DB2-BD59-A6C34878D82A}">
                    <a16:rowId xmlns:a16="http://schemas.microsoft.com/office/drawing/2014/main" val="2252337191"/>
                  </a:ext>
                </a:extLst>
              </a:tr>
            </a:tbl>
          </a:graphicData>
        </a:graphic>
      </p:graphicFrame>
    </p:spTree>
    <p:extLst>
      <p:ext uri="{BB962C8B-B14F-4D97-AF65-F5344CB8AC3E}">
        <p14:creationId xmlns:p14="http://schemas.microsoft.com/office/powerpoint/2010/main" val="206360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A594FE-84CF-4FA2-A3F7-D457282889DC}"/>
              </a:ext>
            </a:extLst>
          </p:cNvPr>
          <p:cNvSpPr>
            <a:spLocks noGrp="1"/>
          </p:cNvSpPr>
          <p:nvPr>
            <p:ph type="sldNum" sz="quarter" idx="12"/>
          </p:nvPr>
        </p:nvSpPr>
        <p:spPr>
          <a:xfrm>
            <a:off x="10634135" y="6382984"/>
            <a:ext cx="153092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8E547B2-7C13-4505-8D54-75CB05E9AB59}"/>
              </a:ext>
            </a:extLst>
          </p:cNvPr>
          <p:cNvSpPr>
            <a:spLocks noGrp="1"/>
          </p:cNvSpPr>
          <p:nvPr>
            <p:ph type="title" idx="4294967295"/>
          </p:nvPr>
        </p:nvSpPr>
        <p:spPr>
          <a:xfrm>
            <a:off x="0" y="671513"/>
            <a:ext cx="2327275" cy="5230812"/>
          </a:xfrm>
          <a:solidFill>
            <a:srgbClr val="0090BD"/>
          </a:solidFill>
        </p:spPr>
        <p:txBody>
          <a:bodyPr>
            <a:normAutofit/>
          </a:bodyPr>
          <a:lstStyle/>
          <a:p>
            <a:r>
              <a:rPr lang="en-US" sz="3200" dirty="0"/>
              <a:t>R&amp;D</a:t>
            </a:r>
            <a:br>
              <a:rPr lang="en-US" sz="3200" dirty="0"/>
            </a:br>
            <a:r>
              <a:rPr lang="en-US" sz="3200" dirty="0"/>
              <a:t>Expenditures</a:t>
            </a:r>
          </a:p>
        </p:txBody>
      </p:sp>
      <p:sp>
        <p:nvSpPr>
          <p:cNvPr id="11" name="TextBox 10">
            <a:extLst>
              <a:ext uri="{FF2B5EF4-FFF2-40B4-BE49-F238E27FC236}">
                <a16:creationId xmlns:a16="http://schemas.microsoft.com/office/drawing/2014/main" id="{6C2F9F8F-00FB-454F-8742-A6C9013234C9}"/>
              </a:ext>
            </a:extLst>
          </p:cNvPr>
          <p:cNvSpPr txBox="1"/>
          <p:nvPr/>
        </p:nvSpPr>
        <p:spPr>
          <a:xfrm>
            <a:off x="2558779" y="1886302"/>
            <a:ext cx="692009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01212"/>
                </a:solidFill>
                <a:effectLst/>
                <a:uLnTx/>
                <a:uFillTx/>
                <a:latin typeface="Corbel" panose="020B0503020204020204"/>
                <a:ea typeface="+mn-ea"/>
                <a:cs typeface="+mn-cs"/>
              </a:rPr>
              <a:t>Academic R&amp;D Expenditures (Millions)</a:t>
            </a:r>
          </a:p>
        </p:txBody>
      </p:sp>
      <p:sp>
        <p:nvSpPr>
          <p:cNvPr id="14" name="TextBox 13">
            <a:extLst>
              <a:ext uri="{FF2B5EF4-FFF2-40B4-BE49-F238E27FC236}">
                <a16:creationId xmlns:a16="http://schemas.microsoft.com/office/drawing/2014/main" id="{C13CF86B-46E0-4734-904A-AFB621436665}"/>
              </a:ext>
            </a:extLst>
          </p:cNvPr>
          <p:cNvSpPr txBox="1"/>
          <p:nvPr/>
        </p:nvSpPr>
        <p:spPr>
          <a:xfrm>
            <a:off x="2492830" y="3306943"/>
            <a:ext cx="451487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Academic R&amp;D Expenditures, Top 5 Disciplines</a:t>
            </a:r>
          </a:p>
        </p:txBody>
      </p:sp>
      <p:sp>
        <p:nvSpPr>
          <p:cNvPr id="16" name="TextBox 15">
            <a:extLst>
              <a:ext uri="{FF2B5EF4-FFF2-40B4-BE49-F238E27FC236}">
                <a16:creationId xmlns:a16="http://schemas.microsoft.com/office/drawing/2014/main" id="{AAA9D944-2C6B-4BC8-9315-03D375F71960}"/>
              </a:ext>
            </a:extLst>
          </p:cNvPr>
          <p:cNvSpPr txBox="1"/>
          <p:nvPr/>
        </p:nvSpPr>
        <p:spPr>
          <a:xfrm>
            <a:off x="2943818" y="6558169"/>
            <a:ext cx="1059090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Sources: National Science Foundation (NSF) Higher Education Research and Development (HERD) Survey; TEConomy calculations.</a:t>
            </a:r>
          </a:p>
        </p:txBody>
      </p:sp>
      <p:graphicFrame>
        <p:nvGraphicFramePr>
          <p:cNvPr id="7" name="Table 6">
            <a:extLst>
              <a:ext uri="{FF2B5EF4-FFF2-40B4-BE49-F238E27FC236}">
                <a16:creationId xmlns:a16="http://schemas.microsoft.com/office/drawing/2014/main" id="{49C64096-2592-4448-B406-E9D8237BF65A}"/>
              </a:ext>
            </a:extLst>
          </p:cNvPr>
          <p:cNvGraphicFramePr>
            <a:graphicFrameLocks noGrp="1"/>
          </p:cNvGraphicFramePr>
          <p:nvPr/>
        </p:nvGraphicFramePr>
        <p:xfrm>
          <a:off x="2558779" y="2256533"/>
          <a:ext cx="9411306" cy="838492"/>
        </p:xfrm>
        <a:graphic>
          <a:graphicData uri="http://schemas.openxmlformats.org/drawingml/2006/table">
            <a:tbl>
              <a:tblPr firstRow="1">
                <a:tableStyleId>{B301B821-A1FF-4177-AEE7-76D212191A09}</a:tableStyleId>
              </a:tblPr>
              <a:tblGrid>
                <a:gridCol w="1812176">
                  <a:extLst>
                    <a:ext uri="{9D8B030D-6E8A-4147-A177-3AD203B41FA5}">
                      <a16:colId xmlns:a16="http://schemas.microsoft.com/office/drawing/2014/main" val="684690541"/>
                    </a:ext>
                  </a:extLst>
                </a:gridCol>
                <a:gridCol w="690830">
                  <a:extLst>
                    <a:ext uri="{9D8B030D-6E8A-4147-A177-3AD203B41FA5}">
                      <a16:colId xmlns:a16="http://schemas.microsoft.com/office/drawing/2014/main" val="557364800"/>
                    </a:ext>
                  </a:extLst>
                </a:gridCol>
                <a:gridCol w="690830">
                  <a:extLst>
                    <a:ext uri="{9D8B030D-6E8A-4147-A177-3AD203B41FA5}">
                      <a16:colId xmlns:a16="http://schemas.microsoft.com/office/drawing/2014/main" val="2094993727"/>
                    </a:ext>
                  </a:extLst>
                </a:gridCol>
                <a:gridCol w="690830">
                  <a:extLst>
                    <a:ext uri="{9D8B030D-6E8A-4147-A177-3AD203B41FA5}">
                      <a16:colId xmlns:a16="http://schemas.microsoft.com/office/drawing/2014/main" val="1991945322"/>
                    </a:ext>
                  </a:extLst>
                </a:gridCol>
                <a:gridCol w="690830">
                  <a:extLst>
                    <a:ext uri="{9D8B030D-6E8A-4147-A177-3AD203B41FA5}">
                      <a16:colId xmlns:a16="http://schemas.microsoft.com/office/drawing/2014/main" val="495529350"/>
                    </a:ext>
                  </a:extLst>
                </a:gridCol>
                <a:gridCol w="690830">
                  <a:extLst>
                    <a:ext uri="{9D8B030D-6E8A-4147-A177-3AD203B41FA5}">
                      <a16:colId xmlns:a16="http://schemas.microsoft.com/office/drawing/2014/main" val="5544568"/>
                    </a:ext>
                  </a:extLst>
                </a:gridCol>
                <a:gridCol w="690830">
                  <a:extLst>
                    <a:ext uri="{9D8B030D-6E8A-4147-A177-3AD203B41FA5}">
                      <a16:colId xmlns:a16="http://schemas.microsoft.com/office/drawing/2014/main" val="251284627"/>
                    </a:ext>
                  </a:extLst>
                </a:gridCol>
                <a:gridCol w="690830">
                  <a:extLst>
                    <a:ext uri="{9D8B030D-6E8A-4147-A177-3AD203B41FA5}">
                      <a16:colId xmlns:a16="http://schemas.microsoft.com/office/drawing/2014/main" val="975704291"/>
                    </a:ext>
                  </a:extLst>
                </a:gridCol>
                <a:gridCol w="690830">
                  <a:extLst>
                    <a:ext uri="{9D8B030D-6E8A-4147-A177-3AD203B41FA5}">
                      <a16:colId xmlns:a16="http://schemas.microsoft.com/office/drawing/2014/main" val="2847472957"/>
                    </a:ext>
                  </a:extLst>
                </a:gridCol>
                <a:gridCol w="690830">
                  <a:extLst>
                    <a:ext uri="{9D8B030D-6E8A-4147-A177-3AD203B41FA5}">
                      <a16:colId xmlns:a16="http://schemas.microsoft.com/office/drawing/2014/main" val="768559383"/>
                    </a:ext>
                  </a:extLst>
                </a:gridCol>
                <a:gridCol w="690830">
                  <a:extLst>
                    <a:ext uri="{9D8B030D-6E8A-4147-A177-3AD203B41FA5}">
                      <a16:colId xmlns:a16="http://schemas.microsoft.com/office/drawing/2014/main" val="171873589"/>
                    </a:ext>
                  </a:extLst>
                </a:gridCol>
                <a:gridCol w="690830">
                  <a:extLst>
                    <a:ext uri="{9D8B030D-6E8A-4147-A177-3AD203B41FA5}">
                      <a16:colId xmlns:a16="http://schemas.microsoft.com/office/drawing/2014/main" val="1187406409"/>
                    </a:ext>
                  </a:extLst>
                </a:gridCol>
              </a:tblGrid>
              <a:tr h="466382">
                <a:tc>
                  <a:txBody>
                    <a:bodyPr/>
                    <a:lstStyle/>
                    <a:p>
                      <a:pPr algn="l" fontAlgn="ctr"/>
                      <a:r>
                        <a:rPr lang="en-US" sz="1400" dirty="0">
                          <a:latin typeface="Calibri" panose="020F0502020204030204" pitchFamily="34" charset="0"/>
                          <a:cs typeface="Calibri" panose="020F0502020204030204" pitchFamily="34" charset="0"/>
                        </a:rPr>
                        <a:t>Region 9</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2010</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2011</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2012</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2013</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2014</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2015</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2016</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2017</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2018</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2019</a:t>
                      </a:r>
                    </a:p>
                  </a:txBody>
                  <a:tcPr marL="7485" marR="7485" marT="7485" marB="0" anchor="ctr">
                    <a:solidFill>
                      <a:srgbClr val="0090BD"/>
                    </a:solidFill>
                  </a:tcPr>
                </a:tc>
                <a:tc>
                  <a:txBody>
                    <a:bodyPr/>
                    <a:lstStyle/>
                    <a:p>
                      <a:pPr algn="ctr" fontAlgn="ctr"/>
                      <a:r>
                        <a:rPr lang="en-US" sz="1200" dirty="0">
                          <a:latin typeface="Calibri" panose="020F0502020204030204" pitchFamily="34" charset="0"/>
                          <a:cs typeface="Calibri" panose="020F0502020204030204" pitchFamily="34" charset="0"/>
                        </a:rPr>
                        <a:t>Total</a:t>
                      </a:r>
                    </a:p>
                  </a:txBody>
                  <a:tcPr marL="7485" marR="7485" marT="7485" marB="0" anchor="ctr">
                    <a:solidFill>
                      <a:srgbClr val="0090BD"/>
                    </a:solidFill>
                  </a:tcPr>
                </a:tc>
                <a:extLst>
                  <a:ext uri="{0D108BD9-81ED-4DB2-BD59-A6C34878D82A}">
                    <a16:rowId xmlns:a16="http://schemas.microsoft.com/office/drawing/2014/main" val="852971218"/>
                  </a:ext>
                </a:extLst>
              </a:tr>
              <a:tr h="365760">
                <a:tc>
                  <a:txBody>
                    <a:bodyPr/>
                    <a:lstStyle/>
                    <a:p>
                      <a:pPr algn="l" fontAlgn="b"/>
                      <a:r>
                        <a:rPr lang="en-US" sz="1200" b="0" i="0" u="none" strike="noStrike" dirty="0">
                          <a:solidFill>
                            <a:srgbClr val="101212"/>
                          </a:solidFill>
                          <a:effectLst/>
                          <a:latin typeface="Calibri" panose="020F0502020204030204" pitchFamily="34" charset="0"/>
                        </a:rPr>
                        <a:t>University of Virginia, Charlottesville</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$276.3</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$398.1</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$383.4</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$385.8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$358.6</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$373.2</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$397.5</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$469.7</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$551.8</a:t>
                      </a:r>
                    </a:p>
                  </a:txBody>
                  <a:tcPr marL="6350" marR="6350" marT="6350" marB="0" anchor="ctr"/>
                </a:tc>
                <a:tc>
                  <a:txBody>
                    <a:bodyPr/>
                    <a:lstStyle/>
                    <a:p>
                      <a:pPr algn="ctr" fontAlgn="b"/>
                      <a:r>
                        <a:rPr lang="en-US" sz="1200" b="0" i="0" u="none" strike="noStrike">
                          <a:solidFill>
                            <a:srgbClr val="101212"/>
                          </a:solidFill>
                          <a:effectLst/>
                          <a:latin typeface="Calibri" panose="020F0502020204030204" pitchFamily="34" charset="0"/>
                        </a:rPr>
                        <a:t>$613.9</a:t>
                      </a:r>
                    </a:p>
                  </a:txBody>
                  <a:tcPr marL="6350" marR="6350" marT="6350" marB="0" anchor="ctr"/>
                </a:tc>
                <a:tc>
                  <a:txBody>
                    <a:bodyPr/>
                    <a:lstStyle/>
                    <a:p>
                      <a:pPr algn="ctr" fontAlgn="b"/>
                      <a:r>
                        <a:rPr lang="en-US" sz="1200" b="0" i="0" u="none" strike="noStrike" dirty="0">
                          <a:solidFill>
                            <a:srgbClr val="101212"/>
                          </a:solidFill>
                          <a:effectLst/>
                          <a:latin typeface="Calibri" panose="020F0502020204030204" pitchFamily="34" charset="0"/>
                        </a:rPr>
                        <a:t>$4,208.2</a:t>
                      </a:r>
                    </a:p>
                  </a:txBody>
                  <a:tcPr marL="6350" marR="6350" marT="6350" marB="0" anchor="ctr"/>
                </a:tc>
                <a:extLst>
                  <a:ext uri="{0D108BD9-81ED-4DB2-BD59-A6C34878D82A}">
                    <a16:rowId xmlns:a16="http://schemas.microsoft.com/office/drawing/2014/main" val="3430929141"/>
                  </a:ext>
                </a:extLst>
              </a:tr>
            </a:tbl>
          </a:graphicData>
        </a:graphic>
      </p:graphicFrame>
      <p:graphicFrame>
        <p:nvGraphicFramePr>
          <p:cNvPr id="17" name="Table 16">
            <a:extLst>
              <a:ext uri="{FF2B5EF4-FFF2-40B4-BE49-F238E27FC236}">
                <a16:creationId xmlns:a16="http://schemas.microsoft.com/office/drawing/2014/main" id="{A0AEBE50-60E6-4639-A430-3CEE7E99BDFB}"/>
              </a:ext>
            </a:extLst>
          </p:cNvPr>
          <p:cNvGraphicFramePr>
            <a:graphicFrameLocks noGrp="1"/>
          </p:cNvGraphicFramePr>
          <p:nvPr/>
        </p:nvGraphicFramePr>
        <p:xfrm>
          <a:off x="2558779" y="3614720"/>
          <a:ext cx="4737809" cy="2475546"/>
        </p:xfrm>
        <a:graphic>
          <a:graphicData uri="http://schemas.openxmlformats.org/drawingml/2006/table">
            <a:tbl>
              <a:tblPr firstRow="1" bandRow="1">
                <a:tableStyleId>{B301B821-A1FF-4177-AEE7-76D212191A09}</a:tableStyleId>
              </a:tblPr>
              <a:tblGrid>
                <a:gridCol w="2629632">
                  <a:extLst>
                    <a:ext uri="{9D8B030D-6E8A-4147-A177-3AD203B41FA5}">
                      <a16:colId xmlns:a16="http://schemas.microsoft.com/office/drawing/2014/main" val="3108874207"/>
                    </a:ext>
                  </a:extLst>
                </a:gridCol>
                <a:gridCol w="1285217">
                  <a:extLst>
                    <a:ext uri="{9D8B030D-6E8A-4147-A177-3AD203B41FA5}">
                      <a16:colId xmlns:a16="http://schemas.microsoft.com/office/drawing/2014/main" val="3998351941"/>
                    </a:ext>
                  </a:extLst>
                </a:gridCol>
                <a:gridCol w="822960">
                  <a:extLst>
                    <a:ext uri="{9D8B030D-6E8A-4147-A177-3AD203B41FA5}">
                      <a16:colId xmlns:a16="http://schemas.microsoft.com/office/drawing/2014/main" val="2338002699"/>
                    </a:ext>
                  </a:extLst>
                </a:gridCol>
              </a:tblGrid>
              <a:tr h="0">
                <a:tc>
                  <a:txBody>
                    <a:bodyPr/>
                    <a:lstStyle/>
                    <a:p>
                      <a:pPr algn="l" fontAlgn="ctr"/>
                      <a:r>
                        <a:rPr lang="en-US" sz="1400" dirty="0">
                          <a:latin typeface="Calibri" panose="020F0502020204030204" pitchFamily="34" charset="0"/>
                          <a:cs typeface="Calibri" panose="020F0502020204030204" pitchFamily="34" charset="0"/>
                        </a:rPr>
                        <a:t>Field</a:t>
                      </a:r>
                    </a:p>
                  </a:txBody>
                  <a:tcPr marL="6666" marR="6666" marT="6666"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R&amp;D Expenditures, 2010-19 (Mil)</a:t>
                      </a:r>
                    </a:p>
                  </a:txBody>
                  <a:tcPr marL="6666" marR="6666" marT="6666"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 of Total</a:t>
                      </a:r>
                    </a:p>
                  </a:txBody>
                  <a:tcPr marL="6666" marR="6666" marT="6666" marB="0" anchor="ctr">
                    <a:solidFill>
                      <a:srgbClr val="0090BD"/>
                    </a:solidFill>
                  </a:tcPr>
                </a:tc>
                <a:extLst>
                  <a:ext uri="{0D108BD9-81ED-4DB2-BD59-A6C34878D82A}">
                    <a16:rowId xmlns:a16="http://schemas.microsoft.com/office/drawing/2014/main" val="2270797493"/>
                  </a:ext>
                </a:extLst>
              </a:tr>
              <a:tr h="365760">
                <a:tc>
                  <a:txBody>
                    <a:bodyPr/>
                    <a:lstStyle/>
                    <a:p>
                      <a:pPr algn="l" fontAlgn="b"/>
                      <a:r>
                        <a:rPr lang="en-US" sz="1400" b="0" i="0" u="none" strike="noStrike" dirty="0">
                          <a:solidFill>
                            <a:srgbClr val="101212"/>
                          </a:solidFill>
                          <a:effectLst/>
                          <a:latin typeface="Calibri" panose="020F0502020204030204" pitchFamily="34" charset="0"/>
                        </a:rPr>
                        <a:t>Health Sciences</a:t>
                      </a: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$1,638.5</a:t>
                      </a:r>
                    </a:p>
                  </a:txBody>
                  <a:tcPr marL="6350" marR="6350" marT="6350" marB="0" anchor="ctr"/>
                </a:tc>
                <a:tc>
                  <a:txBody>
                    <a:bodyPr/>
                    <a:lstStyle/>
                    <a:p>
                      <a:pPr algn="ctr" fontAlgn="b"/>
                      <a:r>
                        <a:rPr lang="en-US" sz="1400" b="0" i="0" u="none" strike="noStrike">
                          <a:solidFill>
                            <a:srgbClr val="101212"/>
                          </a:solidFill>
                          <a:effectLst/>
                          <a:latin typeface="Calibri" panose="020F0502020204030204" pitchFamily="34" charset="0"/>
                        </a:rPr>
                        <a:t>38.9%</a:t>
                      </a:r>
                    </a:p>
                  </a:txBody>
                  <a:tcPr marL="6350" marR="6350" marT="6350" marB="0" anchor="ctr"/>
                </a:tc>
                <a:extLst>
                  <a:ext uri="{0D108BD9-81ED-4DB2-BD59-A6C34878D82A}">
                    <a16:rowId xmlns:a16="http://schemas.microsoft.com/office/drawing/2014/main" val="1883081973"/>
                  </a:ext>
                </a:extLst>
              </a:tr>
              <a:tr h="365760">
                <a:tc>
                  <a:txBody>
                    <a:bodyPr/>
                    <a:lstStyle/>
                    <a:p>
                      <a:pPr algn="l" fontAlgn="b"/>
                      <a:r>
                        <a:rPr lang="en-US" sz="1400" b="0" i="0" u="none" strike="noStrike" dirty="0">
                          <a:solidFill>
                            <a:srgbClr val="101212"/>
                          </a:solidFill>
                          <a:effectLst/>
                          <a:latin typeface="Calibri" panose="020F0502020204030204" pitchFamily="34" charset="0"/>
                        </a:rPr>
                        <a:t>Biological and Biomedical Sciences</a:t>
                      </a: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$1,001.8</a:t>
                      </a:r>
                    </a:p>
                  </a:txBody>
                  <a:tcPr marL="6350" marR="6350" marT="6350" marB="0" anchor="ctr"/>
                </a:tc>
                <a:tc>
                  <a:txBody>
                    <a:bodyPr/>
                    <a:lstStyle/>
                    <a:p>
                      <a:pPr algn="ctr" fontAlgn="b"/>
                      <a:r>
                        <a:rPr lang="en-US" sz="1400" b="0" i="0" u="none" strike="noStrike">
                          <a:solidFill>
                            <a:srgbClr val="101212"/>
                          </a:solidFill>
                          <a:effectLst/>
                          <a:latin typeface="Calibri" panose="020F0502020204030204" pitchFamily="34" charset="0"/>
                        </a:rPr>
                        <a:t>39.0%</a:t>
                      </a:r>
                    </a:p>
                  </a:txBody>
                  <a:tcPr marL="6350" marR="6350" marT="6350" marB="0" anchor="ctr"/>
                </a:tc>
                <a:extLst>
                  <a:ext uri="{0D108BD9-81ED-4DB2-BD59-A6C34878D82A}">
                    <a16:rowId xmlns:a16="http://schemas.microsoft.com/office/drawing/2014/main" val="251223077"/>
                  </a:ext>
                </a:extLst>
              </a:tr>
              <a:tr h="365760">
                <a:tc>
                  <a:txBody>
                    <a:bodyPr/>
                    <a:lstStyle/>
                    <a:p>
                      <a:pPr algn="l" fontAlgn="b"/>
                      <a:r>
                        <a:rPr lang="en-US" sz="1400" b="0" i="0" u="none" strike="noStrike" dirty="0">
                          <a:solidFill>
                            <a:srgbClr val="101212"/>
                          </a:solidFill>
                          <a:effectLst/>
                          <a:latin typeface="Calibri" panose="020F0502020204030204" pitchFamily="34" charset="0"/>
                        </a:rPr>
                        <a:t>Education</a:t>
                      </a: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$184.0</a:t>
                      </a:r>
                    </a:p>
                  </a:txBody>
                  <a:tcPr marL="6350" marR="6350" marT="6350" marB="0" anchor="ctr"/>
                </a:tc>
                <a:tc>
                  <a:txBody>
                    <a:bodyPr/>
                    <a:lstStyle/>
                    <a:p>
                      <a:pPr algn="ctr" fontAlgn="b"/>
                      <a:r>
                        <a:rPr lang="en-US" sz="1400" b="0" i="0" u="none" strike="noStrike">
                          <a:solidFill>
                            <a:srgbClr val="101212"/>
                          </a:solidFill>
                          <a:effectLst/>
                          <a:latin typeface="Calibri" panose="020F0502020204030204" pitchFamily="34" charset="0"/>
                        </a:rPr>
                        <a:t>11.7%</a:t>
                      </a:r>
                    </a:p>
                  </a:txBody>
                  <a:tcPr marL="6350" marR="6350" marT="6350" marB="0" anchor="ctr"/>
                </a:tc>
                <a:extLst>
                  <a:ext uri="{0D108BD9-81ED-4DB2-BD59-A6C34878D82A}">
                    <a16:rowId xmlns:a16="http://schemas.microsoft.com/office/drawing/2014/main" val="3875187273"/>
                  </a:ext>
                </a:extLst>
              </a:tr>
              <a:tr h="365760">
                <a:tc>
                  <a:txBody>
                    <a:bodyPr/>
                    <a:lstStyle/>
                    <a:p>
                      <a:pPr algn="l" fontAlgn="b"/>
                      <a:r>
                        <a:rPr lang="en-US" sz="1400" b="0" i="0" u="none" strike="noStrike">
                          <a:solidFill>
                            <a:srgbClr val="101212"/>
                          </a:solidFill>
                          <a:effectLst/>
                          <a:latin typeface="Calibri" panose="020F0502020204030204" pitchFamily="34" charset="0"/>
                        </a:rPr>
                        <a:t>Other Engineering</a:t>
                      </a:r>
                      <a:endParaRPr lang="en-US" sz="1400" b="0" i="0" u="none" strike="noStrike" dirty="0">
                        <a:solidFill>
                          <a:srgbClr val="101212"/>
                        </a:solidFill>
                        <a:effectLst/>
                        <a:latin typeface="Calibri" panose="020F0502020204030204" pitchFamily="34" charset="0"/>
                      </a:endParaRP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$119.0</a:t>
                      </a: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8.6%</a:t>
                      </a:r>
                    </a:p>
                  </a:txBody>
                  <a:tcPr marL="6350" marR="6350" marT="6350" marB="0" anchor="ctr"/>
                </a:tc>
                <a:extLst>
                  <a:ext uri="{0D108BD9-81ED-4DB2-BD59-A6C34878D82A}">
                    <a16:rowId xmlns:a16="http://schemas.microsoft.com/office/drawing/2014/main" val="3545268370"/>
                  </a:ext>
                </a:extLst>
              </a:tr>
              <a:tr h="365760">
                <a:tc>
                  <a:txBody>
                    <a:bodyPr/>
                    <a:lstStyle/>
                    <a:p>
                      <a:pPr algn="l" fontAlgn="b"/>
                      <a:r>
                        <a:rPr lang="en-US" sz="1400" b="0" i="0" u="none" strike="noStrike" dirty="0">
                          <a:solidFill>
                            <a:srgbClr val="101212"/>
                          </a:solidFill>
                          <a:effectLst/>
                          <a:latin typeface="Calibri" panose="020F0502020204030204" pitchFamily="34" charset="0"/>
                        </a:rPr>
                        <a:t>Physics</a:t>
                      </a: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$103.9</a:t>
                      </a:r>
                    </a:p>
                  </a:txBody>
                  <a:tcPr marL="6350" marR="6350" marT="6350" marB="0" anchor="ctr"/>
                </a:tc>
                <a:tc>
                  <a:txBody>
                    <a:bodyPr/>
                    <a:lstStyle/>
                    <a:p>
                      <a:pPr algn="ctr" fontAlgn="b"/>
                      <a:r>
                        <a:rPr lang="en-US" sz="1400" b="0" i="0" u="none" strike="noStrike" dirty="0">
                          <a:solidFill>
                            <a:srgbClr val="101212"/>
                          </a:solidFill>
                          <a:effectLst/>
                          <a:latin typeface="Calibri" panose="020F0502020204030204" pitchFamily="34" charset="0"/>
                        </a:rPr>
                        <a:t>8.2%</a:t>
                      </a:r>
                    </a:p>
                  </a:txBody>
                  <a:tcPr marL="6350" marR="6350" marT="6350" marB="0" anchor="ctr"/>
                </a:tc>
                <a:extLst>
                  <a:ext uri="{0D108BD9-81ED-4DB2-BD59-A6C34878D82A}">
                    <a16:rowId xmlns:a16="http://schemas.microsoft.com/office/drawing/2014/main" val="2907694941"/>
                  </a:ext>
                </a:extLst>
              </a:tr>
            </a:tbl>
          </a:graphicData>
        </a:graphic>
      </p:graphicFrame>
      <p:sp>
        <p:nvSpPr>
          <p:cNvPr id="12" name="TextBox 11">
            <a:extLst>
              <a:ext uri="{FF2B5EF4-FFF2-40B4-BE49-F238E27FC236}">
                <a16:creationId xmlns:a16="http://schemas.microsoft.com/office/drawing/2014/main" id="{F2C34D26-7D1C-455D-8707-E471C7E88381}"/>
              </a:ext>
            </a:extLst>
          </p:cNvPr>
          <p:cNvSpPr txBox="1"/>
          <p:nvPr/>
        </p:nvSpPr>
        <p:spPr>
          <a:xfrm>
            <a:off x="7847721" y="3314358"/>
            <a:ext cx="32623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Growth in Academic R&amp;D Expenditures</a:t>
            </a:r>
          </a:p>
        </p:txBody>
      </p:sp>
      <p:sp>
        <p:nvSpPr>
          <p:cNvPr id="15" name="Content Placeholder 2">
            <a:extLst>
              <a:ext uri="{FF2B5EF4-FFF2-40B4-BE49-F238E27FC236}">
                <a16:creationId xmlns:a16="http://schemas.microsoft.com/office/drawing/2014/main" id="{656A0F36-40A3-4D23-AC7D-C13C5E5D39EF}"/>
              </a:ext>
            </a:extLst>
          </p:cNvPr>
          <p:cNvSpPr txBox="1">
            <a:spLocks/>
          </p:cNvSpPr>
          <p:nvPr/>
        </p:nvSpPr>
        <p:spPr>
          <a:xfrm>
            <a:off x="2492830" y="136525"/>
            <a:ext cx="9298118" cy="1559572"/>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 measure of annual research expenditures by colleges and universities in the region across all sources of funding, such federal government, state government, industry, philanthropies/individual gifts and own institutional resources. </a:t>
            </a: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Provides a measure of the region’s academic institutions potential to drive innovation – the economic literature finds that proximity to academic research has strong spillovers to innovation by specific industry clusters in a region. </a:t>
            </a:r>
          </a:p>
        </p:txBody>
      </p:sp>
      <p:pic>
        <p:nvPicPr>
          <p:cNvPr id="3" name="Picture 2">
            <a:extLst>
              <a:ext uri="{FF2B5EF4-FFF2-40B4-BE49-F238E27FC236}">
                <a16:creationId xmlns:a16="http://schemas.microsoft.com/office/drawing/2014/main" id="{6756DF7D-26B7-4CB7-BFE5-2AA76C204143}"/>
              </a:ext>
            </a:extLst>
          </p:cNvPr>
          <p:cNvPicPr>
            <a:picLocks noChangeAspect="1"/>
          </p:cNvPicPr>
          <p:nvPr/>
        </p:nvPicPr>
        <p:blipFill>
          <a:blip r:embed="rId3"/>
          <a:stretch>
            <a:fillRect/>
          </a:stretch>
        </p:blipFill>
        <p:spPr>
          <a:xfrm>
            <a:off x="7864115" y="3606240"/>
            <a:ext cx="3670110" cy="2755631"/>
          </a:xfrm>
          <a:prstGeom prst="rect">
            <a:avLst/>
          </a:prstGeom>
        </p:spPr>
      </p:pic>
    </p:spTree>
    <p:extLst>
      <p:ext uri="{BB962C8B-B14F-4D97-AF65-F5344CB8AC3E}">
        <p14:creationId xmlns:p14="http://schemas.microsoft.com/office/powerpoint/2010/main" val="3400310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A594FE-84CF-4FA2-A3F7-D457282889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16" name="Title 1">
            <a:extLst>
              <a:ext uri="{FF2B5EF4-FFF2-40B4-BE49-F238E27FC236}">
                <a16:creationId xmlns:a16="http://schemas.microsoft.com/office/drawing/2014/main" id="{07327C06-62F7-4EDB-A287-776A938B6BA6}"/>
              </a:ext>
            </a:extLst>
          </p:cNvPr>
          <p:cNvSpPr txBox="1">
            <a:spLocks/>
          </p:cNvSpPr>
          <p:nvPr/>
        </p:nvSpPr>
        <p:spPr>
          <a:xfrm>
            <a:off x="0" y="0"/>
            <a:ext cx="12192000" cy="673100"/>
          </a:xfrm>
          <a:prstGeom prst="rect">
            <a:avLst/>
          </a:prstGeom>
          <a:solidFill>
            <a:srgbClr val="0090B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60" normalizeH="0" baseline="0" noProof="0" dirty="0">
                <a:ln>
                  <a:noFill/>
                </a:ln>
                <a:solidFill>
                  <a:srgbClr val="FFFFFF"/>
                </a:solidFill>
                <a:effectLst/>
                <a:uLnTx/>
                <a:uFillTx/>
                <a:latin typeface="Corbel" panose="020B0503020204020204"/>
                <a:ea typeface="+mj-ea"/>
                <a:cs typeface="+mj-cs"/>
              </a:rPr>
              <a:t>Patents Invented in the Region </a:t>
            </a:r>
          </a:p>
        </p:txBody>
      </p:sp>
      <p:sp>
        <p:nvSpPr>
          <p:cNvPr id="9" name="TextBox 8">
            <a:extLst>
              <a:ext uri="{FF2B5EF4-FFF2-40B4-BE49-F238E27FC236}">
                <a16:creationId xmlns:a16="http://schemas.microsoft.com/office/drawing/2014/main" id="{68EA63D8-DF81-4D63-9958-E65D2DFE6752}"/>
              </a:ext>
            </a:extLst>
          </p:cNvPr>
          <p:cNvSpPr txBox="1"/>
          <p:nvPr/>
        </p:nvSpPr>
        <p:spPr>
          <a:xfrm>
            <a:off x="320233" y="6473010"/>
            <a:ext cx="11551534"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U.S. Patent &amp; Trademark Office data from Derwent Innovation; TEConomy calculations.</a:t>
            </a:r>
          </a:p>
        </p:txBody>
      </p:sp>
      <p:graphicFrame>
        <p:nvGraphicFramePr>
          <p:cNvPr id="2" name="Table 1">
            <a:extLst>
              <a:ext uri="{FF2B5EF4-FFF2-40B4-BE49-F238E27FC236}">
                <a16:creationId xmlns:a16="http://schemas.microsoft.com/office/drawing/2014/main" id="{8FF69C35-BC84-4F55-8085-DFA4B7BF1583}"/>
              </a:ext>
            </a:extLst>
          </p:cNvPr>
          <p:cNvGraphicFramePr>
            <a:graphicFrameLocks noGrp="1"/>
          </p:cNvGraphicFramePr>
          <p:nvPr/>
        </p:nvGraphicFramePr>
        <p:xfrm>
          <a:off x="2645487" y="1997947"/>
          <a:ext cx="8512114" cy="4125675"/>
        </p:xfrm>
        <a:graphic>
          <a:graphicData uri="http://schemas.openxmlformats.org/drawingml/2006/table">
            <a:tbl>
              <a:tblPr firstRow="1" bandRow="1">
                <a:tableStyleId>{B301B821-A1FF-4177-AEE7-76D212191A09}</a:tableStyleId>
              </a:tblPr>
              <a:tblGrid>
                <a:gridCol w="6628075">
                  <a:extLst>
                    <a:ext uri="{9D8B030D-6E8A-4147-A177-3AD203B41FA5}">
                      <a16:colId xmlns:a16="http://schemas.microsoft.com/office/drawing/2014/main" val="3237714250"/>
                    </a:ext>
                  </a:extLst>
                </a:gridCol>
                <a:gridCol w="1884039">
                  <a:extLst>
                    <a:ext uri="{9D8B030D-6E8A-4147-A177-3AD203B41FA5}">
                      <a16:colId xmlns:a16="http://schemas.microsoft.com/office/drawing/2014/main" val="1152145040"/>
                    </a:ext>
                  </a:extLst>
                </a:gridCol>
              </a:tblGrid>
              <a:tr h="699215">
                <a:tc>
                  <a:txBody>
                    <a:bodyPr/>
                    <a:lstStyle/>
                    <a:p>
                      <a:pPr algn="ctr" fontAlgn="b"/>
                      <a:r>
                        <a:rPr lang="en-US" sz="1600" dirty="0">
                          <a:latin typeface="Calibri" panose="020F0502020204030204" pitchFamily="34" charset="0"/>
                          <a:cs typeface="Calibri" panose="020F0502020204030204" pitchFamily="34" charset="0"/>
                        </a:rPr>
                        <a:t>Technology Class Area</a:t>
                      </a:r>
                    </a:p>
                  </a:txBody>
                  <a:tcPr marL="3690" marR="3690" marT="3690" marB="0" anchor="ctr">
                    <a:solidFill>
                      <a:srgbClr val="0090BD"/>
                    </a:solidFill>
                  </a:tcPr>
                </a:tc>
                <a:tc>
                  <a:txBody>
                    <a:bodyPr/>
                    <a:lstStyle/>
                    <a:p>
                      <a:pPr algn="ctr" fontAlgn="b"/>
                      <a:r>
                        <a:rPr lang="en-US" sz="1600" dirty="0">
                          <a:latin typeface="Calibri" panose="020F0502020204030204" pitchFamily="34" charset="0"/>
                          <a:cs typeface="Calibri" panose="020F0502020204030204" pitchFamily="34" charset="0"/>
                        </a:rPr>
                        <a:t>Number of Patents, 2010-2020</a:t>
                      </a:r>
                    </a:p>
                  </a:txBody>
                  <a:tcPr marL="3690" marR="3690" marT="3690" marB="0" anchor="ctr">
                    <a:solidFill>
                      <a:srgbClr val="0090BD"/>
                    </a:solidFill>
                  </a:tcPr>
                </a:tc>
                <a:extLst>
                  <a:ext uri="{0D108BD9-81ED-4DB2-BD59-A6C34878D82A}">
                    <a16:rowId xmlns:a16="http://schemas.microsoft.com/office/drawing/2014/main" val="2671722490"/>
                  </a:ext>
                </a:extLst>
              </a:tr>
              <a:tr h="320040">
                <a:tc>
                  <a:txBody>
                    <a:bodyPr/>
                    <a:lstStyle/>
                    <a:p>
                      <a:pPr algn="l" fontAlgn="b"/>
                      <a:r>
                        <a:rPr lang="en-US" sz="1400" b="0" i="0" u="none" strike="noStrike" dirty="0">
                          <a:solidFill>
                            <a:srgbClr val="000000"/>
                          </a:solidFill>
                          <a:effectLst/>
                          <a:latin typeface="Calibri" panose="020F0502020204030204" pitchFamily="34" charset="0"/>
                        </a:rPr>
                        <a:t>electrical digital data processing</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401</a:t>
                      </a:r>
                    </a:p>
                  </a:txBody>
                  <a:tcPr marL="6350" marR="6350" marT="6350" marB="0" anchor="ctr"/>
                </a:tc>
                <a:extLst>
                  <a:ext uri="{0D108BD9-81ED-4DB2-BD59-A6C34878D82A}">
                    <a16:rowId xmlns:a16="http://schemas.microsoft.com/office/drawing/2014/main" val="2040578974"/>
                  </a:ext>
                </a:extLst>
              </a:tr>
              <a:tr h="320040">
                <a:tc>
                  <a:txBody>
                    <a:bodyPr/>
                    <a:lstStyle/>
                    <a:p>
                      <a:pPr algn="l" fontAlgn="b"/>
                      <a:r>
                        <a:rPr lang="en-US" sz="1400" b="0" i="0" u="none" strike="noStrike" dirty="0">
                          <a:solidFill>
                            <a:srgbClr val="000000"/>
                          </a:solidFill>
                          <a:effectLst/>
                          <a:latin typeface="Calibri" panose="020F0502020204030204" pitchFamily="34" charset="0"/>
                        </a:rPr>
                        <a:t>data processing systems or methods, specially adapted for administrative, commercial, financial, managerial, supervisory or forecasting purposes</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241</a:t>
                      </a:r>
                    </a:p>
                  </a:txBody>
                  <a:tcPr marL="6350" marR="6350" marT="6350" marB="0" anchor="ctr"/>
                </a:tc>
                <a:extLst>
                  <a:ext uri="{0D108BD9-81ED-4DB2-BD59-A6C34878D82A}">
                    <a16:rowId xmlns:a16="http://schemas.microsoft.com/office/drawing/2014/main" val="3860853633"/>
                  </a:ext>
                </a:extLst>
              </a:tr>
              <a:tr h="320040">
                <a:tc>
                  <a:txBody>
                    <a:bodyPr/>
                    <a:lstStyle/>
                    <a:p>
                      <a:pPr algn="l" fontAlgn="b"/>
                      <a:r>
                        <a:rPr lang="en-US" sz="1400" b="0" i="0" u="none" strike="noStrike">
                          <a:solidFill>
                            <a:srgbClr val="000000"/>
                          </a:solidFill>
                          <a:effectLst/>
                          <a:latin typeface="Calibri" panose="020F0502020204030204" pitchFamily="34" charset="0"/>
                        </a:rPr>
                        <a:t>transmission of digital information, e.g. telegraphic communication</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240</a:t>
                      </a:r>
                    </a:p>
                  </a:txBody>
                  <a:tcPr marL="6350" marR="6350" marT="6350" marB="0" anchor="ctr"/>
                </a:tc>
                <a:extLst>
                  <a:ext uri="{0D108BD9-81ED-4DB2-BD59-A6C34878D82A}">
                    <a16:rowId xmlns:a16="http://schemas.microsoft.com/office/drawing/2014/main" val="2333982941"/>
                  </a:ext>
                </a:extLst>
              </a:tr>
              <a:tr h="320040">
                <a:tc>
                  <a:txBody>
                    <a:bodyPr/>
                    <a:lstStyle/>
                    <a:p>
                      <a:pPr algn="l" fontAlgn="b"/>
                      <a:r>
                        <a:rPr lang="en-US" sz="1400" b="0" i="0" u="none" strike="noStrike">
                          <a:solidFill>
                            <a:srgbClr val="000000"/>
                          </a:solidFill>
                          <a:effectLst/>
                          <a:latin typeface="Calibri" panose="020F0502020204030204" pitchFamily="34" charset="0"/>
                        </a:rPr>
                        <a:t>diagnosis; surgery; identification</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165</a:t>
                      </a:r>
                    </a:p>
                  </a:txBody>
                  <a:tcPr marL="6350" marR="6350" marT="6350" marB="0" anchor="ctr"/>
                </a:tc>
                <a:extLst>
                  <a:ext uri="{0D108BD9-81ED-4DB2-BD59-A6C34878D82A}">
                    <a16:rowId xmlns:a16="http://schemas.microsoft.com/office/drawing/2014/main" val="3614567649"/>
                  </a:ext>
                </a:extLst>
              </a:tr>
              <a:tr h="320040">
                <a:tc>
                  <a:txBody>
                    <a:bodyPr/>
                    <a:lstStyle/>
                    <a:p>
                      <a:pPr algn="l" fontAlgn="b"/>
                      <a:r>
                        <a:rPr lang="en-US" sz="1400" b="0" i="0" u="none" strike="noStrike" dirty="0">
                          <a:solidFill>
                            <a:srgbClr val="000000"/>
                          </a:solidFill>
                          <a:effectLst/>
                          <a:latin typeface="Calibri" panose="020F0502020204030204" pitchFamily="34" charset="0"/>
                        </a:rPr>
                        <a:t>preparations for medical, dental, or toilet purposes</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102</a:t>
                      </a:r>
                    </a:p>
                  </a:txBody>
                  <a:tcPr marL="6350" marR="6350" marT="6350" marB="0" anchor="ctr"/>
                </a:tc>
                <a:extLst>
                  <a:ext uri="{0D108BD9-81ED-4DB2-BD59-A6C34878D82A}">
                    <a16:rowId xmlns:a16="http://schemas.microsoft.com/office/drawing/2014/main" val="1074639190"/>
                  </a:ext>
                </a:extLst>
              </a:tr>
              <a:tr h="320040">
                <a:tc>
                  <a:txBody>
                    <a:bodyPr/>
                    <a:lstStyle/>
                    <a:p>
                      <a:pPr algn="l" fontAlgn="b"/>
                      <a:r>
                        <a:rPr lang="en-US" sz="1400" b="0" i="0" u="none" strike="noStrike">
                          <a:solidFill>
                            <a:srgbClr val="000000"/>
                          </a:solidFill>
                          <a:effectLst/>
                          <a:latin typeface="Calibri" panose="020F0502020204030204" pitchFamily="34" charset="0"/>
                        </a:rPr>
                        <a:t>investigating or analysing materials by determining their chemical or physical properties</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86</a:t>
                      </a:r>
                    </a:p>
                  </a:txBody>
                  <a:tcPr marL="6350" marR="6350" marT="6350" marB="0" anchor="ctr"/>
                </a:tc>
                <a:extLst>
                  <a:ext uri="{0D108BD9-81ED-4DB2-BD59-A6C34878D82A}">
                    <a16:rowId xmlns:a16="http://schemas.microsoft.com/office/drawing/2014/main" val="3233985110"/>
                  </a:ext>
                </a:extLst>
              </a:tr>
              <a:tr h="320040">
                <a:tc>
                  <a:txBody>
                    <a:bodyPr/>
                    <a:lstStyle/>
                    <a:p>
                      <a:pPr algn="l" fontAlgn="b"/>
                      <a:r>
                        <a:rPr lang="en-US" sz="1400" b="0" i="0" u="none" strike="noStrike">
                          <a:solidFill>
                            <a:srgbClr val="000000"/>
                          </a:solidFill>
                          <a:effectLst/>
                          <a:latin typeface="Calibri" panose="020F0502020204030204" pitchFamily="34" charset="0"/>
                        </a:rPr>
                        <a:t>image data processing or generation, in general</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69</a:t>
                      </a:r>
                    </a:p>
                  </a:txBody>
                  <a:tcPr marL="6350" marR="6350" marT="6350" marB="0" anchor="ctr"/>
                </a:tc>
                <a:extLst>
                  <a:ext uri="{0D108BD9-81ED-4DB2-BD59-A6C34878D82A}">
                    <a16:rowId xmlns:a16="http://schemas.microsoft.com/office/drawing/2014/main" val="3423938540"/>
                  </a:ext>
                </a:extLst>
              </a:tr>
              <a:tr h="320040">
                <a:tc>
                  <a:txBody>
                    <a:bodyPr/>
                    <a:lstStyle/>
                    <a:p>
                      <a:pPr algn="l" fontAlgn="b"/>
                      <a:r>
                        <a:rPr lang="en-US" sz="1400" b="0" i="0" u="none" strike="noStrike" dirty="0">
                          <a:solidFill>
                            <a:srgbClr val="000000"/>
                          </a:solidFill>
                          <a:effectLst/>
                          <a:latin typeface="Calibri" panose="020F0502020204030204" pitchFamily="34" charset="0"/>
                        </a:rPr>
                        <a:t>card, board, or roulette games; indoor games using small moving playing </a:t>
                      </a:r>
                      <a:r>
                        <a:rPr lang="en-US" sz="1400" b="0" i="0" u="none" strike="noStrike" dirty="0" err="1">
                          <a:solidFill>
                            <a:srgbClr val="000000"/>
                          </a:solidFill>
                          <a:effectLst/>
                          <a:latin typeface="Calibri" panose="020F0502020204030204" pitchFamily="34" charset="0"/>
                        </a:rPr>
                        <a:t>bodies;video</a:t>
                      </a:r>
                      <a:r>
                        <a:rPr lang="en-US" sz="1400" b="0" i="0" u="none" strike="noStrike" dirty="0">
                          <a:solidFill>
                            <a:srgbClr val="000000"/>
                          </a:solidFill>
                          <a:effectLst/>
                          <a:latin typeface="Calibri" panose="020F0502020204030204" pitchFamily="34" charset="0"/>
                        </a:rPr>
                        <a:t> games</a:t>
                      </a:r>
                    </a:p>
                  </a:txBody>
                  <a:tcPr marL="6350" marR="6350" marT="6350" marB="0" anchor="ctr"/>
                </a:tc>
                <a:tc>
                  <a:txBody>
                    <a:bodyPr/>
                    <a:lstStyle/>
                    <a:p>
                      <a:pPr algn="ctr" fontAlgn="b"/>
                      <a:r>
                        <a:rPr lang="en-US" sz="1400" b="0" i="0" u="none" strike="noStrike">
                          <a:solidFill>
                            <a:srgbClr val="000000"/>
                          </a:solidFill>
                          <a:effectLst/>
                          <a:latin typeface="Calibri" panose="020F0502020204030204" pitchFamily="34" charset="0"/>
                        </a:rPr>
                        <a:t>68</a:t>
                      </a:r>
                    </a:p>
                  </a:txBody>
                  <a:tcPr marL="6350" marR="6350" marT="6350" marB="0" anchor="ctr"/>
                </a:tc>
                <a:extLst>
                  <a:ext uri="{0D108BD9-81ED-4DB2-BD59-A6C34878D82A}">
                    <a16:rowId xmlns:a16="http://schemas.microsoft.com/office/drawing/2014/main" val="2839804613"/>
                  </a:ext>
                </a:extLst>
              </a:tr>
              <a:tr h="320040">
                <a:tc>
                  <a:txBody>
                    <a:bodyPr/>
                    <a:lstStyle/>
                    <a:p>
                      <a:pPr algn="l" fontAlgn="b"/>
                      <a:r>
                        <a:rPr lang="en-US" sz="1400" b="0" i="0" u="none" strike="noStrike" dirty="0">
                          <a:solidFill>
                            <a:srgbClr val="000000"/>
                          </a:solidFill>
                          <a:effectLst/>
                          <a:latin typeface="Calibri" panose="020F0502020204030204" pitchFamily="34" charset="0"/>
                        </a:rPr>
                        <a:t>devices for introducing media into, or onto, the body</a:t>
                      </a:r>
                    </a:p>
                  </a:txBody>
                  <a:tcPr marL="6350" marR="6350" marT="6350" marB="0" anchor="ctr"/>
                </a:tc>
                <a:tc>
                  <a:txBody>
                    <a:bodyPr/>
                    <a:lstStyle/>
                    <a:p>
                      <a:pPr algn="ctr" fontAlgn="b"/>
                      <a:r>
                        <a:rPr lang="en-US" sz="1400" b="0" i="0" u="none" strike="noStrike" dirty="0">
                          <a:solidFill>
                            <a:srgbClr val="000000"/>
                          </a:solidFill>
                          <a:effectLst/>
                          <a:latin typeface="Calibri" panose="020F0502020204030204" pitchFamily="34" charset="0"/>
                        </a:rPr>
                        <a:t>61</a:t>
                      </a:r>
                    </a:p>
                  </a:txBody>
                  <a:tcPr marL="6350" marR="6350" marT="6350" marB="0" anchor="ctr"/>
                </a:tc>
                <a:extLst>
                  <a:ext uri="{0D108BD9-81ED-4DB2-BD59-A6C34878D82A}">
                    <a16:rowId xmlns:a16="http://schemas.microsoft.com/office/drawing/2014/main" val="1402497997"/>
                  </a:ext>
                </a:extLst>
              </a:tr>
              <a:tr h="320040">
                <a:tc>
                  <a:txBody>
                    <a:bodyPr/>
                    <a:lstStyle/>
                    <a:p>
                      <a:pPr algn="l" fontAlgn="b"/>
                      <a:r>
                        <a:rPr lang="en-US" sz="1400" b="0" i="0" u="none" strike="noStrike" dirty="0">
                          <a:solidFill>
                            <a:srgbClr val="000000"/>
                          </a:solidFill>
                          <a:effectLst/>
                          <a:latin typeface="Calibri" panose="020F0502020204030204" pitchFamily="34" charset="0"/>
                        </a:rPr>
                        <a:t>pictorial communication, e.g. television</a:t>
                      </a:r>
                    </a:p>
                  </a:txBody>
                  <a:tcPr marL="6350" marR="6350" marT="6350" marB="0" anchor="ctr"/>
                </a:tc>
                <a:tc>
                  <a:txBody>
                    <a:bodyPr/>
                    <a:lstStyle/>
                    <a:p>
                      <a:pPr algn="ctr" fontAlgn="b"/>
                      <a:r>
                        <a:rPr lang="en-US" sz="1400" b="0" i="0" u="none" strike="noStrike" dirty="0">
                          <a:solidFill>
                            <a:srgbClr val="000000"/>
                          </a:solidFill>
                          <a:effectLst/>
                          <a:latin typeface="Calibri" panose="020F0502020204030204" pitchFamily="34" charset="0"/>
                        </a:rPr>
                        <a:t>57</a:t>
                      </a:r>
                    </a:p>
                  </a:txBody>
                  <a:tcPr marL="6350" marR="6350" marT="6350" marB="0" anchor="ctr"/>
                </a:tc>
                <a:extLst>
                  <a:ext uri="{0D108BD9-81ED-4DB2-BD59-A6C34878D82A}">
                    <a16:rowId xmlns:a16="http://schemas.microsoft.com/office/drawing/2014/main" val="1978925472"/>
                  </a:ext>
                </a:extLst>
              </a:tr>
            </a:tbl>
          </a:graphicData>
        </a:graphic>
      </p:graphicFrame>
      <p:sp>
        <p:nvSpPr>
          <p:cNvPr id="6" name="TextBox 5">
            <a:extLst>
              <a:ext uri="{FF2B5EF4-FFF2-40B4-BE49-F238E27FC236}">
                <a16:creationId xmlns:a16="http://schemas.microsoft.com/office/drawing/2014/main" id="{5585A89E-A34A-4502-B5BE-FA81F39A1F33}"/>
              </a:ext>
            </a:extLst>
          </p:cNvPr>
          <p:cNvSpPr txBox="1"/>
          <p:nvPr/>
        </p:nvSpPr>
        <p:spPr>
          <a:xfrm>
            <a:off x="2543625" y="726872"/>
            <a:ext cx="229265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01212"/>
                </a:solidFill>
                <a:effectLst/>
                <a:uLnTx/>
                <a:uFillTx/>
                <a:latin typeface="Corbel" panose="020B0503020204020204"/>
                <a:ea typeface="+mn-ea"/>
                <a:cs typeface="+mn-cs"/>
              </a:rPr>
              <a:t>Total Patents, 2010-20</a:t>
            </a:r>
          </a:p>
        </p:txBody>
      </p:sp>
      <p:graphicFrame>
        <p:nvGraphicFramePr>
          <p:cNvPr id="7" name="Table 6">
            <a:extLst>
              <a:ext uri="{FF2B5EF4-FFF2-40B4-BE49-F238E27FC236}">
                <a16:creationId xmlns:a16="http://schemas.microsoft.com/office/drawing/2014/main" id="{A3AE1A33-CA90-4482-BDB5-D1E3BBB208C6}"/>
              </a:ext>
            </a:extLst>
          </p:cNvPr>
          <p:cNvGraphicFramePr>
            <a:graphicFrameLocks noGrp="1"/>
          </p:cNvGraphicFramePr>
          <p:nvPr/>
        </p:nvGraphicFramePr>
        <p:xfrm>
          <a:off x="2645487" y="1091256"/>
          <a:ext cx="7757634" cy="597655"/>
        </p:xfrm>
        <a:graphic>
          <a:graphicData uri="http://schemas.openxmlformats.org/drawingml/2006/table">
            <a:tbl>
              <a:tblPr firstRow="1">
                <a:tableStyleId>{B301B821-A1FF-4177-AEE7-76D212191A09}</a:tableStyleId>
              </a:tblPr>
              <a:tblGrid>
                <a:gridCol w="1173954">
                  <a:extLst>
                    <a:ext uri="{9D8B030D-6E8A-4147-A177-3AD203B41FA5}">
                      <a16:colId xmlns:a16="http://schemas.microsoft.com/office/drawing/2014/main" val="3410056270"/>
                    </a:ext>
                  </a:extLst>
                </a:gridCol>
                <a:gridCol w="548640">
                  <a:extLst>
                    <a:ext uri="{9D8B030D-6E8A-4147-A177-3AD203B41FA5}">
                      <a16:colId xmlns:a16="http://schemas.microsoft.com/office/drawing/2014/main" val="2145166003"/>
                    </a:ext>
                  </a:extLst>
                </a:gridCol>
                <a:gridCol w="548640">
                  <a:extLst>
                    <a:ext uri="{9D8B030D-6E8A-4147-A177-3AD203B41FA5}">
                      <a16:colId xmlns:a16="http://schemas.microsoft.com/office/drawing/2014/main" val="3157106886"/>
                    </a:ext>
                  </a:extLst>
                </a:gridCol>
                <a:gridCol w="548640">
                  <a:extLst>
                    <a:ext uri="{9D8B030D-6E8A-4147-A177-3AD203B41FA5}">
                      <a16:colId xmlns:a16="http://schemas.microsoft.com/office/drawing/2014/main" val="2366335412"/>
                    </a:ext>
                  </a:extLst>
                </a:gridCol>
                <a:gridCol w="548640">
                  <a:extLst>
                    <a:ext uri="{9D8B030D-6E8A-4147-A177-3AD203B41FA5}">
                      <a16:colId xmlns:a16="http://schemas.microsoft.com/office/drawing/2014/main" val="786459717"/>
                    </a:ext>
                  </a:extLst>
                </a:gridCol>
                <a:gridCol w="548640">
                  <a:extLst>
                    <a:ext uri="{9D8B030D-6E8A-4147-A177-3AD203B41FA5}">
                      <a16:colId xmlns:a16="http://schemas.microsoft.com/office/drawing/2014/main" val="2036857431"/>
                    </a:ext>
                  </a:extLst>
                </a:gridCol>
                <a:gridCol w="548640">
                  <a:extLst>
                    <a:ext uri="{9D8B030D-6E8A-4147-A177-3AD203B41FA5}">
                      <a16:colId xmlns:a16="http://schemas.microsoft.com/office/drawing/2014/main" val="1132942870"/>
                    </a:ext>
                  </a:extLst>
                </a:gridCol>
                <a:gridCol w="548640">
                  <a:extLst>
                    <a:ext uri="{9D8B030D-6E8A-4147-A177-3AD203B41FA5}">
                      <a16:colId xmlns:a16="http://schemas.microsoft.com/office/drawing/2014/main" val="4244180187"/>
                    </a:ext>
                  </a:extLst>
                </a:gridCol>
                <a:gridCol w="548640">
                  <a:extLst>
                    <a:ext uri="{9D8B030D-6E8A-4147-A177-3AD203B41FA5}">
                      <a16:colId xmlns:a16="http://schemas.microsoft.com/office/drawing/2014/main" val="1652706657"/>
                    </a:ext>
                  </a:extLst>
                </a:gridCol>
                <a:gridCol w="548640">
                  <a:extLst>
                    <a:ext uri="{9D8B030D-6E8A-4147-A177-3AD203B41FA5}">
                      <a16:colId xmlns:a16="http://schemas.microsoft.com/office/drawing/2014/main" val="3221434853"/>
                    </a:ext>
                  </a:extLst>
                </a:gridCol>
                <a:gridCol w="548640">
                  <a:extLst>
                    <a:ext uri="{9D8B030D-6E8A-4147-A177-3AD203B41FA5}">
                      <a16:colId xmlns:a16="http://schemas.microsoft.com/office/drawing/2014/main" val="2596947050"/>
                    </a:ext>
                  </a:extLst>
                </a:gridCol>
                <a:gridCol w="548640">
                  <a:extLst>
                    <a:ext uri="{9D8B030D-6E8A-4147-A177-3AD203B41FA5}">
                      <a16:colId xmlns:a16="http://schemas.microsoft.com/office/drawing/2014/main" val="1841015462"/>
                    </a:ext>
                  </a:extLst>
                </a:gridCol>
                <a:gridCol w="548640">
                  <a:extLst>
                    <a:ext uri="{9D8B030D-6E8A-4147-A177-3AD203B41FA5}">
                      <a16:colId xmlns:a16="http://schemas.microsoft.com/office/drawing/2014/main" val="2528967043"/>
                    </a:ext>
                  </a:extLst>
                </a:gridCol>
              </a:tblGrid>
              <a:tr h="359530">
                <a:tc>
                  <a:txBody>
                    <a:bodyPr/>
                    <a:lstStyle/>
                    <a:p>
                      <a:pPr algn="l" fontAlgn="ctr"/>
                      <a:r>
                        <a:rPr lang="en-US" sz="1400" dirty="0">
                          <a:latin typeface="Calibri" panose="020F0502020204030204" pitchFamily="34" charset="0"/>
                          <a:cs typeface="Calibri" panose="020F0502020204030204" pitchFamily="34" charset="0"/>
                        </a:rPr>
                        <a:t>Region 9</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2010</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2011</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2012</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2013</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2014</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2015</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2016</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2017</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2018</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2019</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2020</a:t>
                      </a:r>
                    </a:p>
                  </a:txBody>
                  <a:tcPr marL="9525" marR="9525" marT="9525" marB="0" anchor="ctr">
                    <a:solidFill>
                      <a:srgbClr val="0090BD"/>
                    </a:solidFill>
                  </a:tcPr>
                </a:tc>
                <a:tc>
                  <a:txBody>
                    <a:bodyPr/>
                    <a:lstStyle/>
                    <a:p>
                      <a:pPr algn="ctr" fontAlgn="ctr"/>
                      <a:r>
                        <a:rPr lang="en-US" sz="1400" dirty="0">
                          <a:latin typeface="Calibri" panose="020F0502020204030204" pitchFamily="34" charset="0"/>
                          <a:cs typeface="Calibri" panose="020F0502020204030204" pitchFamily="34" charset="0"/>
                        </a:rPr>
                        <a:t>Total</a:t>
                      </a:r>
                    </a:p>
                  </a:txBody>
                  <a:tcPr marL="9525" marR="9525" marT="9525" marB="0" anchor="ctr">
                    <a:solidFill>
                      <a:srgbClr val="0090BD"/>
                    </a:solidFill>
                  </a:tcPr>
                </a:tc>
                <a:extLst>
                  <a:ext uri="{0D108BD9-81ED-4DB2-BD59-A6C34878D82A}">
                    <a16:rowId xmlns:a16="http://schemas.microsoft.com/office/drawing/2014/main" val="357550249"/>
                  </a:ext>
                </a:extLst>
              </a:tr>
              <a:tr h="238125">
                <a:tc>
                  <a:txBody>
                    <a:bodyPr/>
                    <a:lstStyle/>
                    <a:p>
                      <a:pPr algn="l" fontAlgn="b"/>
                      <a:r>
                        <a:rPr lang="en-US" sz="1400" dirty="0">
                          <a:latin typeface="Calibri" panose="020F0502020204030204" pitchFamily="34" charset="0"/>
                          <a:cs typeface="Calibri" panose="020F0502020204030204" pitchFamily="34" charset="0"/>
                        </a:rPr>
                        <a:t>Patent Counts</a:t>
                      </a:r>
                    </a:p>
                  </a:txBody>
                  <a:tcPr marL="9525" marR="9525" marT="9525" marB="0" anchor="b"/>
                </a:tc>
                <a:tc>
                  <a:txBody>
                    <a:bodyPr/>
                    <a:lstStyle/>
                    <a:p>
                      <a:pPr algn="ctr" fontAlgn="b"/>
                      <a:r>
                        <a:rPr lang="en-US" sz="1200" b="0" i="0" u="none" strike="noStrike" dirty="0">
                          <a:solidFill>
                            <a:srgbClr val="000000"/>
                          </a:solidFill>
                          <a:effectLst/>
                          <a:latin typeface="Calibri" panose="020F0502020204030204" pitchFamily="34" charset="0"/>
                        </a:rPr>
                        <a:t>220</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236</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291</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246</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308</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281</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258</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308</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297</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324</a:t>
                      </a:r>
                    </a:p>
                  </a:txBody>
                  <a:tcPr marL="6350" marR="6350" marT="6350" marB="0" anchor="ctr"/>
                </a:tc>
                <a:tc>
                  <a:txBody>
                    <a:bodyPr/>
                    <a:lstStyle/>
                    <a:p>
                      <a:pPr algn="ctr" fontAlgn="b"/>
                      <a:r>
                        <a:rPr lang="en-US" sz="1200" b="0" i="0" u="none" strike="noStrike">
                          <a:solidFill>
                            <a:srgbClr val="000000"/>
                          </a:solidFill>
                          <a:effectLst/>
                          <a:latin typeface="Calibri" panose="020F0502020204030204" pitchFamily="34" charset="0"/>
                        </a:rPr>
                        <a:t>306</a:t>
                      </a:r>
                    </a:p>
                  </a:txBody>
                  <a:tcPr marL="6350" marR="6350" marT="6350" marB="0" anchor="ctr"/>
                </a:tc>
                <a:tc>
                  <a:txBody>
                    <a:bodyPr/>
                    <a:lstStyle/>
                    <a:p>
                      <a:pPr algn="ctr" fontAlgn="b"/>
                      <a:r>
                        <a:rPr lang="en-US" sz="1200" b="0" i="0" u="none" strike="noStrike" dirty="0">
                          <a:solidFill>
                            <a:srgbClr val="000000"/>
                          </a:solidFill>
                          <a:effectLst/>
                          <a:latin typeface="Calibri" panose="020F0502020204030204" pitchFamily="34" charset="0"/>
                        </a:rPr>
                        <a:t>3,075</a:t>
                      </a:r>
                    </a:p>
                  </a:txBody>
                  <a:tcPr marL="6350" marR="6350" marT="6350" marB="0" anchor="ctr"/>
                </a:tc>
                <a:extLst>
                  <a:ext uri="{0D108BD9-81ED-4DB2-BD59-A6C34878D82A}">
                    <a16:rowId xmlns:a16="http://schemas.microsoft.com/office/drawing/2014/main" val="2290874647"/>
                  </a:ext>
                </a:extLst>
              </a:tr>
            </a:tbl>
          </a:graphicData>
        </a:graphic>
      </p:graphicFrame>
      <p:sp>
        <p:nvSpPr>
          <p:cNvPr id="11" name="Content Placeholder 2">
            <a:extLst>
              <a:ext uri="{FF2B5EF4-FFF2-40B4-BE49-F238E27FC236}">
                <a16:creationId xmlns:a16="http://schemas.microsoft.com/office/drawing/2014/main" id="{94361FE5-B559-49EB-9767-9EC739F82647}"/>
              </a:ext>
            </a:extLst>
          </p:cNvPr>
          <p:cNvSpPr txBox="1">
            <a:spLocks/>
          </p:cNvSpPr>
          <p:nvPr/>
        </p:nvSpPr>
        <p:spPr>
          <a:xfrm>
            <a:off x="61220" y="887808"/>
            <a:ext cx="2368471" cy="5082384"/>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Patents are a primary way in which inventors are able to protect their innovations in products from being replicated. </a:t>
            </a: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By focusing on patents generated by residents we are able to more accurately gauge the region’s capacity to generate technology innovations. </a:t>
            </a:r>
            <a:r>
              <a:rPr kumimoji="0" lang="en-US" sz="1800" b="0" i="0" u="none" strike="noStrike" kern="1200" cap="none" spc="0" normalizeH="0" baseline="0" noProof="0" dirty="0">
                <a:ln>
                  <a:noFill/>
                </a:ln>
                <a:solidFill>
                  <a:srgbClr val="101212">
                    <a:lumMod val="65000"/>
                    <a:lumOff val="3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The patent classes help identify specific areas of technology innovation taking place in a region. </a:t>
            </a: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endPar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77842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A594FE-84CF-4FA2-A3F7-D457282889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8E547B2-7C13-4505-8D54-75CB05E9AB59}"/>
              </a:ext>
            </a:extLst>
          </p:cNvPr>
          <p:cNvSpPr>
            <a:spLocks noGrp="1"/>
          </p:cNvSpPr>
          <p:nvPr>
            <p:ph type="title" idx="4294967295"/>
          </p:nvPr>
        </p:nvSpPr>
        <p:spPr>
          <a:xfrm>
            <a:off x="0" y="671513"/>
            <a:ext cx="2492830" cy="5230812"/>
          </a:xfrm>
          <a:solidFill>
            <a:srgbClr val="0090BD"/>
          </a:solidFill>
        </p:spPr>
        <p:txBody>
          <a:bodyPr/>
          <a:lstStyle/>
          <a:p>
            <a:r>
              <a:rPr lang="en-US" dirty="0"/>
              <a:t>Venture Capital Investments</a:t>
            </a:r>
          </a:p>
        </p:txBody>
      </p:sp>
      <p:sp>
        <p:nvSpPr>
          <p:cNvPr id="10" name="TextBox 9">
            <a:extLst>
              <a:ext uri="{FF2B5EF4-FFF2-40B4-BE49-F238E27FC236}">
                <a16:creationId xmlns:a16="http://schemas.microsoft.com/office/drawing/2014/main" id="{295471CD-D8DF-438B-9161-3879A7429C55}"/>
              </a:ext>
            </a:extLst>
          </p:cNvPr>
          <p:cNvSpPr txBox="1"/>
          <p:nvPr/>
        </p:nvSpPr>
        <p:spPr>
          <a:xfrm>
            <a:off x="2588348" y="5019096"/>
            <a:ext cx="50292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PitchBook Data, Inc.; TEConomy calculations.</a:t>
            </a:r>
          </a:p>
        </p:txBody>
      </p:sp>
      <p:graphicFrame>
        <p:nvGraphicFramePr>
          <p:cNvPr id="3" name="Table 2">
            <a:extLst>
              <a:ext uri="{FF2B5EF4-FFF2-40B4-BE49-F238E27FC236}">
                <a16:creationId xmlns:a16="http://schemas.microsoft.com/office/drawing/2014/main" id="{9B1064D7-4CC8-4255-8345-A7290D2BB1DD}"/>
              </a:ext>
            </a:extLst>
          </p:cNvPr>
          <p:cNvGraphicFramePr>
            <a:graphicFrameLocks noGrp="1"/>
          </p:cNvGraphicFramePr>
          <p:nvPr/>
        </p:nvGraphicFramePr>
        <p:xfrm>
          <a:off x="2588348" y="2929736"/>
          <a:ext cx="8947237" cy="822960"/>
        </p:xfrm>
        <a:graphic>
          <a:graphicData uri="http://schemas.openxmlformats.org/drawingml/2006/table">
            <a:tbl>
              <a:tblPr firstRow="1" bandRow="1">
                <a:tableStyleId>{B301B821-A1FF-4177-AEE7-76D212191A09}</a:tableStyleId>
              </a:tblPr>
              <a:tblGrid>
                <a:gridCol w="2030965">
                  <a:extLst>
                    <a:ext uri="{9D8B030D-6E8A-4147-A177-3AD203B41FA5}">
                      <a16:colId xmlns:a16="http://schemas.microsoft.com/office/drawing/2014/main" val="3906735786"/>
                    </a:ext>
                  </a:extLst>
                </a:gridCol>
                <a:gridCol w="576356">
                  <a:extLst>
                    <a:ext uri="{9D8B030D-6E8A-4147-A177-3AD203B41FA5}">
                      <a16:colId xmlns:a16="http://schemas.microsoft.com/office/drawing/2014/main" val="2605927858"/>
                    </a:ext>
                  </a:extLst>
                </a:gridCol>
                <a:gridCol w="576356">
                  <a:extLst>
                    <a:ext uri="{9D8B030D-6E8A-4147-A177-3AD203B41FA5}">
                      <a16:colId xmlns:a16="http://schemas.microsoft.com/office/drawing/2014/main" val="1684270861"/>
                    </a:ext>
                  </a:extLst>
                </a:gridCol>
                <a:gridCol w="576356">
                  <a:extLst>
                    <a:ext uri="{9D8B030D-6E8A-4147-A177-3AD203B41FA5}">
                      <a16:colId xmlns:a16="http://schemas.microsoft.com/office/drawing/2014/main" val="1262255830"/>
                    </a:ext>
                  </a:extLst>
                </a:gridCol>
                <a:gridCol w="576356">
                  <a:extLst>
                    <a:ext uri="{9D8B030D-6E8A-4147-A177-3AD203B41FA5}">
                      <a16:colId xmlns:a16="http://schemas.microsoft.com/office/drawing/2014/main" val="2092322999"/>
                    </a:ext>
                  </a:extLst>
                </a:gridCol>
                <a:gridCol w="576356">
                  <a:extLst>
                    <a:ext uri="{9D8B030D-6E8A-4147-A177-3AD203B41FA5}">
                      <a16:colId xmlns:a16="http://schemas.microsoft.com/office/drawing/2014/main" val="720600831"/>
                    </a:ext>
                  </a:extLst>
                </a:gridCol>
                <a:gridCol w="576356">
                  <a:extLst>
                    <a:ext uri="{9D8B030D-6E8A-4147-A177-3AD203B41FA5}">
                      <a16:colId xmlns:a16="http://schemas.microsoft.com/office/drawing/2014/main" val="2485873736"/>
                    </a:ext>
                  </a:extLst>
                </a:gridCol>
                <a:gridCol w="576356">
                  <a:extLst>
                    <a:ext uri="{9D8B030D-6E8A-4147-A177-3AD203B41FA5}">
                      <a16:colId xmlns:a16="http://schemas.microsoft.com/office/drawing/2014/main" val="1727101032"/>
                    </a:ext>
                  </a:extLst>
                </a:gridCol>
                <a:gridCol w="576356">
                  <a:extLst>
                    <a:ext uri="{9D8B030D-6E8A-4147-A177-3AD203B41FA5}">
                      <a16:colId xmlns:a16="http://schemas.microsoft.com/office/drawing/2014/main" val="2614471837"/>
                    </a:ext>
                  </a:extLst>
                </a:gridCol>
                <a:gridCol w="576356">
                  <a:extLst>
                    <a:ext uri="{9D8B030D-6E8A-4147-A177-3AD203B41FA5}">
                      <a16:colId xmlns:a16="http://schemas.microsoft.com/office/drawing/2014/main" val="1805884998"/>
                    </a:ext>
                  </a:extLst>
                </a:gridCol>
                <a:gridCol w="576356">
                  <a:extLst>
                    <a:ext uri="{9D8B030D-6E8A-4147-A177-3AD203B41FA5}">
                      <a16:colId xmlns:a16="http://schemas.microsoft.com/office/drawing/2014/main" val="4167060800"/>
                    </a:ext>
                  </a:extLst>
                </a:gridCol>
                <a:gridCol w="576356">
                  <a:extLst>
                    <a:ext uri="{9D8B030D-6E8A-4147-A177-3AD203B41FA5}">
                      <a16:colId xmlns:a16="http://schemas.microsoft.com/office/drawing/2014/main" val="4121448435"/>
                    </a:ext>
                  </a:extLst>
                </a:gridCol>
                <a:gridCol w="576356">
                  <a:extLst>
                    <a:ext uri="{9D8B030D-6E8A-4147-A177-3AD203B41FA5}">
                      <a16:colId xmlns:a16="http://schemas.microsoft.com/office/drawing/2014/main" val="620553787"/>
                    </a:ext>
                  </a:extLst>
                </a:gridCol>
              </a:tblGrid>
              <a:tr h="274320">
                <a:tc>
                  <a:txBody>
                    <a:bodyPr/>
                    <a:lstStyle/>
                    <a:p>
                      <a:pPr algn="l" fontAlgn="b"/>
                      <a:r>
                        <a:rPr lang="en-US" sz="1200" dirty="0">
                          <a:latin typeface="Calibri" panose="020F0502020204030204" pitchFamily="34" charset="0"/>
                          <a:cs typeface="Calibri" panose="020F0502020204030204" pitchFamily="34" charset="0"/>
                        </a:rPr>
                        <a:t>Region 9</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2010</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2011</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2012</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2013</a:t>
                      </a:r>
                    </a:p>
                  </a:txBody>
                  <a:tcPr marL="5745" marR="5745" marT="5745" marB="0" anchor="ctr">
                    <a:solidFill>
                      <a:srgbClr val="0090BD"/>
                    </a:solidFill>
                  </a:tcPr>
                </a:tc>
                <a:tc>
                  <a:txBody>
                    <a:bodyPr/>
                    <a:lstStyle/>
                    <a:p>
                      <a:pPr algn="ctr" fontAlgn="b"/>
                      <a:r>
                        <a:rPr lang="en-US" sz="1200">
                          <a:latin typeface="Calibri" panose="020F0502020204030204" pitchFamily="34" charset="0"/>
                          <a:cs typeface="Calibri" panose="020F0502020204030204" pitchFamily="34" charset="0"/>
                        </a:rPr>
                        <a:t>2014</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2015</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2016</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2017</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2018</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2019</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2020</a:t>
                      </a:r>
                    </a:p>
                  </a:txBody>
                  <a:tcPr marL="5745" marR="5745" marT="574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Total</a:t>
                      </a:r>
                    </a:p>
                  </a:txBody>
                  <a:tcPr marL="5745" marR="5745" marT="5745" marB="0" anchor="ctr">
                    <a:solidFill>
                      <a:srgbClr val="0090BD"/>
                    </a:solidFill>
                  </a:tcPr>
                </a:tc>
                <a:extLst>
                  <a:ext uri="{0D108BD9-81ED-4DB2-BD59-A6C34878D82A}">
                    <a16:rowId xmlns:a16="http://schemas.microsoft.com/office/drawing/2014/main" val="928161895"/>
                  </a:ext>
                </a:extLst>
              </a:tr>
              <a:tr h="274320">
                <a:tc>
                  <a:txBody>
                    <a:bodyPr/>
                    <a:lstStyle/>
                    <a:p>
                      <a:pPr algn="l" fontAlgn="b"/>
                      <a:r>
                        <a:rPr lang="en-US" sz="1200" dirty="0">
                          <a:latin typeface="Calibri" panose="020F0502020204030204" pitchFamily="34" charset="0"/>
                          <a:cs typeface="Calibri" panose="020F0502020204030204" pitchFamily="34" charset="0"/>
                        </a:rPr>
                        <a:t>Deal Counts</a:t>
                      </a:r>
                    </a:p>
                  </a:txBody>
                  <a:tcPr marL="5745" marR="5745" marT="5745" marB="0" anchor="ctr"/>
                </a:tc>
                <a:tc>
                  <a:txBody>
                    <a:bodyPr/>
                    <a:lstStyle/>
                    <a:p>
                      <a:pPr algn="ctr" fontAlgn="ctr"/>
                      <a:r>
                        <a:rPr lang="en-US" sz="1200" b="0" i="0" u="none" strike="noStrike" dirty="0">
                          <a:solidFill>
                            <a:srgbClr val="101212"/>
                          </a:solidFill>
                          <a:effectLst/>
                          <a:latin typeface="Calibri" panose="020F0502020204030204" pitchFamily="34" charset="0"/>
                        </a:rPr>
                        <a:t>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10</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11</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21</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20</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45</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26</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44</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30</a:t>
                      </a:r>
                    </a:p>
                  </a:txBody>
                  <a:tcPr marL="6350" marR="6350" marT="6350" marB="0" anchor="ctr"/>
                </a:tc>
                <a:tc>
                  <a:txBody>
                    <a:bodyPr/>
                    <a:lstStyle/>
                    <a:p>
                      <a:pPr algn="ctr" fontAlgn="ctr"/>
                      <a:r>
                        <a:rPr lang="en-US" sz="1200" b="0" i="0" u="none" strike="noStrike" dirty="0">
                          <a:solidFill>
                            <a:srgbClr val="101212"/>
                          </a:solidFill>
                          <a:effectLst/>
                          <a:latin typeface="Calibri" panose="020F0502020204030204" pitchFamily="34" charset="0"/>
                        </a:rPr>
                        <a:t>281</a:t>
                      </a:r>
                    </a:p>
                  </a:txBody>
                  <a:tcPr marL="6350" marR="6350" marT="6350" marB="0" anchor="ctr"/>
                </a:tc>
                <a:extLst>
                  <a:ext uri="{0D108BD9-81ED-4DB2-BD59-A6C34878D82A}">
                    <a16:rowId xmlns:a16="http://schemas.microsoft.com/office/drawing/2014/main" val="41147992"/>
                  </a:ext>
                </a:extLst>
              </a:tr>
              <a:tr h="274320">
                <a:tc>
                  <a:txBody>
                    <a:bodyPr/>
                    <a:lstStyle/>
                    <a:p>
                      <a:pPr algn="l" fontAlgn="b"/>
                      <a:r>
                        <a:rPr lang="en-US" sz="1200" dirty="0">
                          <a:latin typeface="Calibri" panose="020F0502020204030204" pitchFamily="34" charset="0"/>
                          <a:cs typeface="Calibri" panose="020F0502020204030204" pitchFamily="34" charset="0"/>
                        </a:rPr>
                        <a:t>Investment Totals (Millions)</a:t>
                      </a:r>
                    </a:p>
                  </a:txBody>
                  <a:tcPr marL="5745" marR="5745" marT="5745" marB="0" anchor="ctr"/>
                </a:tc>
                <a:tc>
                  <a:txBody>
                    <a:bodyPr/>
                    <a:lstStyle/>
                    <a:p>
                      <a:pPr algn="ctr" fontAlgn="ctr"/>
                      <a:r>
                        <a:rPr lang="en-US" sz="1200" b="0" i="0" u="none" strike="noStrike" dirty="0">
                          <a:solidFill>
                            <a:srgbClr val="101212"/>
                          </a:solidFill>
                          <a:effectLst/>
                          <a:latin typeface="Calibri" panose="020F0502020204030204" pitchFamily="34" charset="0"/>
                        </a:rPr>
                        <a:t>$12.0</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$30.3</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$16.6</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$54.0</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$42.2</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$17.4</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$45.4</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$109.6</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$81.2</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$77.2</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$155.7</a:t>
                      </a:r>
                    </a:p>
                  </a:txBody>
                  <a:tcPr marL="6350" marR="6350" marT="6350" marB="0" anchor="ctr"/>
                </a:tc>
                <a:tc>
                  <a:txBody>
                    <a:bodyPr/>
                    <a:lstStyle/>
                    <a:p>
                      <a:pPr algn="ctr" fontAlgn="ctr"/>
                      <a:r>
                        <a:rPr lang="en-US" sz="1200" b="0" i="0" u="none" strike="noStrike" dirty="0">
                          <a:solidFill>
                            <a:srgbClr val="101212"/>
                          </a:solidFill>
                          <a:effectLst/>
                          <a:latin typeface="Calibri" panose="020F0502020204030204" pitchFamily="34" charset="0"/>
                        </a:rPr>
                        <a:t>$641.4</a:t>
                      </a:r>
                    </a:p>
                  </a:txBody>
                  <a:tcPr marL="6350" marR="6350" marT="6350" marB="0" anchor="ctr"/>
                </a:tc>
                <a:extLst>
                  <a:ext uri="{0D108BD9-81ED-4DB2-BD59-A6C34878D82A}">
                    <a16:rowId xmlns:a16="http://schemas.microsoft.com/office/drawing/2014/main" val="2931936473"/>
                  </a:ext>
                </a:extLst>
              </a:tr>
            </a:tbl>
          </a:graphicData>
        </a:graphic>
      </p:graphicFrame>
      <p:graphicFrame>
        <p:nvGraphicFramePr>
          <p:cNvPr id="13" name="Table 12">
            <a:extLst>
              <a:ext uri="{FF2B5EF4-FFF2-40B4-BE49-F238E27FC236}">
                <a16:creationId xmlns:a16="http://schemas.microsoft.com/office/drawing/2014/main" id="{3EFA570F-C252-4CBF-B4CD-2A9D0CBE4CC7}"/>
              </a:ext>
            </a:extLst>
          </p:cNvPr>
          <p:cNvGraphicFramePr>
            <a:graphicFrameLocks noGrp="1"/>
          </p:cNvGraphicFramePr>
          <p:nvPr/>
        </p:nvGraphicFramePr>
        <p:xfrm>
          <a:off x="2588348" y="3925129"/>
          <a:ext cx="5760722" cy="921534"/>
        </p:xfrm>
        <a:graphic>
          <a:graphicData uri="http://schemas.openxmlformats.org/drawingml/2006/table">
            <a:tbl>
              <a:tblPr firstRow="1" bandRow="1">
                <a:tableStyleId>{B301B821-A1FF-4177-AEE7-76D212191A09}</a:tableStyleId>
              </a:tblPr>
              <a:tblGrid>
                <a:gridCol w="1043462">
                  <a:extLst>
                    <a:ext uri="{9D8B030D-6E8A-4147-A177-3AD203B41FA5}">
                      <a16:colId xmlns:a16="http://schemas.microsoft.com/office/drawing/2014/main" val="1778408103"/>
                    </a:ext>
                  </a:extLst>
                </a:gridCol>
                <a:gridCol w="786210">
                  <a:extLst>
                    <a:ext uri="{9D8B030D-6E8A-4147-A177-3AD203B41FA5}">
                      <a16:colId xmlns:a16="http://schemas.microsoft.com/office/drawing/2014/main" val="2773784588"/>
                    </a:ext>
                  </a:extLst>
                </a:gridCol>
                <a:gridCol w="786210">
                  <a:extLst>
                    <a:ext uri="{9D8B030D-6E8A-4147-A177-3AD203B41FA5}">
                      <a16:colId xmlns:a16="http://schemas.microsoft.com/office/drawing/2014/main" val="2947787348"/>
                    </a:ext>
                  </a:extLst>
                </a:gridCol>
                <a:gridCol w="786210">
                  <a:extLst>
                    <a:ext uri="{9D8B030D-6E8A-4147-A177-3AD203B41FA5}">
                      <a16:colId xmlns:a16="http://schemas.microsoft.com/office/drawing/2014/main" val="237428395"/>
                    </a:ext>
                  </a:extLst>
                </a:gridCol>
                <a:gridCol w="786210">
                  <a:extLst>
                    <a:ext uri="{9D8B030D-6E8A-4147-A177-3AD203B41FA5}">
                      <a16:colId xmlns:a16="http://schemas.microsoft.com/office/drawing/2014/main" val="3297810571"/>
                    </a:ext>
                  </a:extLst>
                </a:gridCol>
                <a:gridCol w="786210">
                  <a:extLst>
                    <a:ext uri="{9D8B030D-6E8A-4147-A177-3AD203B41FA5}">
                      <a16:colId xmlns:a16="http://schemas.microsoft.com/office/drawing/2014/main" val="2431357246"/>
                    </a:ext>
                  </a:extLst>
                </a:gridCol>
                <a:gridCol w="786210">
                  <a:extLst>
                    <a:ext uri="{9D8B030D-6E8A-4147-A177-3AD203B41FA5}">
                      <a16:colId xmlns:a16="http://schemas.microsoft.com/office/drawing/2014/main" val="3330679517"/>
                    </a:ext>
                  </a:extLst>
                </a:gridCol>
              </a:tblGrid>
              <a:tr h="274320">
                <a:tc>
                  <a:txBody>
                    <a:bodyPr/>
                    <a:lstStyle/>
                    <a:p>
                      <a:pPr algn="l" fontAlgn="b"/>
                      <a:r>
                        <a:rPr lang="en-US" sz="1200" dirty="0">
                          <a:latin typeface="Calibri" panose="020F0502020204030204" pitchFamily="34" charset="0"/>
                          <a:cs typeface="Calibri" panose="020F0502020204030204" pitchFamily="34" charset="0"/>
                        </a:rPr>
                        <a:t>Region 9</a:t>
                      </a:r>
                    </a:p>
                  </a:txBody>
                  <a:tcPr marL="7134" marR="7134" marT="7134"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Pre-Seed</a:t>
                      </a:r>
                    </a:p>
                  </a:txBody>
                  <a:tcPr marL="7134" marR="7134" marT="7134"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Angel</a:t>
                      </a:r>
                    </a:p>
                  </a:txBody>
                  <a:tcPr marL="7134" marR="7134" marT="7134"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Seed</a:t>
                      </a:r>
                    </a:p>
                  </a:txBody>
                  <a:tcPr marL="7134" marR="7134" marT="7134"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Early Stage</a:t>
                      </a:r>
                    </a:p>
                  </a:txBody>
                  <a:tcPr marL="7134" marR="7134" marT="7134"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Later Stage</a:t>
                      </a:r>
                    </a:p>
                  </a:txBody>
                  <a:tcPr marL="7134" marR="7134" marT="7134"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Total</a:t>
                      </a:r>
                    </a:p>
                  </a:txBody>
                  <a:tcPr marL="7134" marR="7134" marT="7134" marB="0" anchor="ctr">
                    <a:solidFill>
                      <a:srgbClr val="0090BD"/>
                    </a:solidFill>
                  </a:tcPr>
                </a:tc>
                <a:extLst>
                  <a:ext uri="{0D108BD9-81ED-4DB2-BD59-A6C34878D82A}">
                    <a16:rowId xmlns:a16="http://schemas.microsoft.com/office/drawing/2014/main" val="2012299295"/>
                  </a:ext>
                </a:extLst>
              </a:tr>
              <a:tr h="274320">
                <a:tc>
                  <a:txBody>
                    <a:bodyPr/>
                    <a:lstStyle/>
                    <a:p>
                      <a:pPr algn="l" fontAlgn="b"/>
                      <a:r>
                        <a:rPr lang="en-US" sz="1200" dirty="0">
                          <a:latin typeface="Calibri" panose="020F0502020204030204" pitchFamily="34" charset="0"/>
                          <a:cs typeface="Calibri" panose="020F0502020204030204" pitchFamily="34" charset="0"/>
                        </a:rPr>
                        <a:t>Deal Counts</a:t>
                      </a:r>
                    </a:p>
                  </a:txBody>
                  <a:tcPr marL="7134" marR="7134" marT="7134" marB="0" anchor="ctr"/>
                </a:tc>
                <a:tc>
                  <a:txBody>
                    <a:bodyPr/>
                    <a:lstStyle/>
                    <a:p>
                      <a:pPr algn="ctr" fontAlgn="ctr"/>
                      <a:r>
                        <a:rPr lang="en-US" sz="1200" b="0" i="0" u="none" strike="noStrike" dirty="0">
                          <a:solidFill>
                            <a:srgbClr val="101212"/>
                          </a:solidFill>
                          <a:effectLst/>
                          <a:latin typeface="Calibri" panose="020F0502020204030204" pitchFamily="34" charset="0"/>
                        </a:rPr>
                        <a:t>89</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54</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53</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47</a:t>
                      </a:r>
                    </a:p>
                  </a:txBody>
                  <a:tcPr marL="6350" marR="6350" marT="6350" marB="0" anchor="ctr"/>
                </a:tc>
                <a:tc>
                  <a:txBody>
                    <a:bodyPr/>
                    <a:lstStyle/>
                    <a:p>
                      <a:pPr algn="ctr" fontAlgn="ctr"/>
                      <a:r>
                        <a:rPr lang="en-US" sz="1200" b="0" i="0" u="none" strike="noStrike" dirty="0">
                          <a:solidFill>
                            <a:srgbClr val="101212"/>
                          </a:solidFill>
                          <a:effectLst/>
                          <a:latin typeface="Calibri" panose="020F0502020204030204" pitchFamily="34" charset="0"/>
                        </a:rPr>
                        <a:t>281</a:t>
                      </a:r>
                    </a:p>
                  </a:txBody>
                  <a:tcPr marL="6350" marR="6350" marT="6350" marB="0" anchor="ctr"/>
                </a:tc>
                <a:extLst>
                  <a:ext uri="{0D108BD9-81ED-4DB2-BD59-A6C34878D82A}">
                    <a16:rowId xmlns:a16="http://schemas.microsoft.com/office/drawing/2014/main" val="1368793750"/>
                  </a:ext>
                </a:extLst>
              </a:tr>
              <a:tr h="274320">
                <a:tc>
                  <a:txBody>
                    <a:bodyPr/>
                    <a:lstStyle/>
                    <a:p>
                      <a:pPr algn="l" fontAlgn="b"/>
                      <a:r>
                        <a:rPr lang="en-US" sz="1200" dirty="0">
                          <a:latin typeface="Calibri" panose="020F0502020204030204" pitchFamily="34" charset="0"/>
                          <a:cs typeface="Calibri" panose="020F0502020204030204" pitchFamily="34" charset="0"/>
                        </a:rPr>
                        <a:t>Investment Totals (Mil)</a:t>
                      </a:r>
                    </a:p>
                  </a:txBody>
                  <a:tcPr marL="7134" marR="7134" marT="7134" marB="0" anchor="ctr"/>
                </a:tc>
                <a:tc>
                  <a:txBody>
                    <a:bodyPr/>
                    <a:lstStyle/>
                    <a:p>
                      <a:pPr algn="ctr" fontAlgn="ctr"/>
                      <a:r>
                        <a:rPr lang="en-US" sz="1200" b="0" i="0" u="none" strike="noStrike" dirty="0">
                          <a:solidFill>
                            <a:srgbClr val="101212"/>
                          </a:solidFill>
                          <a:effectLst/>
                          <a:latin typeface="Calibri" panose="020F0502020204030204" pitchFamily="34" charset="0"/>
                        </a:rPr>
                        <a:t>$1.5</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$89.8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$32.9</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$171.7</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$345.5</a:t>
                      </a:r>
                    </a:p>
                  </a:txBody>
                  <a:tcPr marL="6350" marR="6350" marT="6350" marB="0" anchor="ctr"/>
                </a:tc>
                <a:tc>
                  <a:txBody>
                    <a:bodyPr/>
                    <a:lstStyle/>
                    <a:p>
                      <a:pPr algn="ctr" fontAlgn="ctr"/>
                      <a:r>
                        <a:rPr lang="en-US" sz="1200" b="0" i="0" u="none" strike="noStrike" dirty="0">
                          <a:solidFill>
                            <a:srgbClr val="101212"/>
                          </a:solidFill>
                          <a:effectLst/>
                          <a:latin typeface="Calibri" panose="020F0502020204030204" pitchFamily="34" charset="0"/>
                        </a:rPr>
                        <a:t>$641.4</a:t>
                      </a:r>
                    </a:p>
                  </a:txBody>
                  <a:tcPr marL="6350" marR="6350" marT="6350" marB="0" anchor="ctr"/>
                </a:tc>
                <a:extLst>
                  <a:ext uri="{0D108BD9-81ED-4DB2-BD59-A6C34878D82A}">
                    <a16:rowId xmlns:a16="http://schemas.microsoft.com/office/drawing/2014/main" val="245566779"/>
                  </a:ext>
                </a:extLst>
              </a:tr>
            </a:tbl>
          </a:graphicData>
        </a:graphic>
      </p:graphicFrame>
      <p:sp>
        <p:nvSpPr>
          <p:cNvPr id="5" name="TextBox 4">
            <a:extLst>
              <a:ext uri="{FF2B5EF4-FFF2-40B4-BE49-F238E27FC236}">
                <a16:creationId xmlns:a16="http://schemas.microsoft.com/office/drawing/2014/main" id="{544481FB-6BF7-4ED4-A6C1-CCDE4A32EC57}"/>
              </a:ext>
            </a:extLst>
          </p:cNvPr>
          <p:cNvSpPr txBox="1"/>
          <p:nvPr/>
        </p:nvSpPr>
        <p:spPr>
          <a:xfrm>
            <a:off x="2568921" y="2526363"/>
            <a:ext cx="25340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01212"/>
                </a:solidFill>
                <a:effectLst/>
                <a:uLnTx/>
                <a:uFillTx/>
                <a:latin typeface="Corbel" panose="020B0503020204020204"/>
                <a:ea typeface="+mn-ea"/>
                <a:cs typeface="+mn-cs"/>
              </a:rPr>
              <a:t>Venture Capital Activity</a:t>
            </a:r>
          </a:p>
        </p:txBody>
      </p:sp>
      <p:sp>
        <p:nvSpPr>
          <p:cNvPr id="11" name="Content Placeholder 2">
            <a:extLst>
              <a:ext uri="{FF2B5EF4-FFF2-40B4-BE49-F238E27FC236}">
                <a16:creationId xmlns:a16="http://schemas.microsoft.com/office/drawing/2014/main" id="{BD8F1D2C-E190-4ECB-81AE-F5A94018CD02}"/>
              </a:ext>
            </a:extLst>
          </p:cNvPr>
          <p:cNvSpPr txBox="1">
            <a:spLocks/>
          </p:cNvSpPr>
          <p:nvPr/>
        </p:nvSpPr>
        <p:spPr>
          <a:xfrm>
            <a:off x="2588348" y="412247"/>
            <a:ext cx="9335131" cy="1941683"/>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Venture capital represents equity investments made to emerging technology companies that offer high growth potential to generate sizable returns on that equity investment.  </a:t>
            </a:r>
            <a:endPar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Venture capital investments are a direct measure of innovation activity taking place in a region. Beyond the number of deals and investment taking place on an annual basis, it is important to also consider the stage at which investments are taking place to ensure a robust pipeline of emerging ventures being formed and gaining scale in a region. </a:t>
            </a:r>
          </a:p>
        </p:txBody>
      </p:sp>
      <p:sp>
        <p:nvSpPr>
          <p:cNvPr id="9" name="TextBox 8">
            <a:extLst>
              <a:ext uri="{FF2B5EF4-FFF2-40B4-BE49-F238E27FC236}">
                <a16:creationId xmlns:a16="http://schemas.microsoft.com/office/drawing/2014/main" id="{D815CCD6-AFC6-4E79-9751-8DC84002D275}"/>
              </a:ext>
            </a:extLst>
          </p:cNvPr>
          <p:cNvSpPr txBox="1"/>
          <p:nvPr/>
        </p:nvSpPr>
        <p:spPr>
          <a:xfrm>
            <a:off x="8604522" y="3925129"/>
            <a:ext cx="32623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Growth in Venture Capital Investment</a:t>
            </a:r>
          </a:p>
        </p:txBody>
      </p:sp>
      <p:pic>
        <p:nvPicPr>
          <p:cNvPr id="7" name="Picture 6">
            <a:extLst>
              <a:ext uri="{FF2B5EF4-FFF2-40B4-BE49-F238E27FC236}">
                <a16:creationId xmlns:a16="http://schemas.microsoft.com/office/drawing/2014/main" id="{DB8321D4-0953-4F13-8913-00344CBED21C}"/>
              </a:ext>
            </a:extLst>
          </p:cNvPr>
          <p:cNvPicPr>
            <a:picLocks noChangeAspect="1"/>
          </p:cNvPicPr>
          <p:nvPr/>
        </p:nvPicPr>
        <p:blipFill>
          <a:blip r:embed="rId3"/>
          <a:stretch>
            <a:fillRect/>
          </a:stretch>
        </p:blipFill>
        <p:spPr>
          <a:xfrm>
            <a:off x="8653990" y="4202190"/>
            <a:ext cx="3163375" cy="2375159"/>
          </a:xfrm>
          <a:prstGeom prst="rect">
            <a:avLst/>
          </a:prstGeom>
        </p:spPr>
      </p:pic>
    </p:spTree>
    <p:extLst>
      <p:ext uri="{BB962C8B-B14F-4D97-AF65-F5344CB8AC3E}">
        <p14:creationId xmlns:p14="http://schemas.microsoft.com/office/powerpoint/2010/main" val="196209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A594FE-84CF-4FA2-A3F7-D457282889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8E547B2-7C13-4505-8D54-75CB05E9AB59}"/>
              </a:ext>
            </a:extLst>
          </p:cNvPr>
          <p:cNvSpPr>
            <a:spLocks noGrp="1"/>
          </p:cNvSpPr>
          <p:nvPr>
            <p:ph type="title" idx="4294967295"/>
          </p:nvPr>
        </p:nvSpPr>
        <p:spPr>
          <a:xfrm>
            <a:off x="0" y="671513"/>
            <a:ext cx="2327275" cy="5230812"/>
          </a:xfrm>
          <a:solidFill>
            <a:srgbClr val="0090BD"/>
          </a:solidFill>
        </p:spPr>
        <p:txBody>
          <a:bodyPr/>
          <a:lstStyle/>
          <a:p>
            <a:r>
              <a:rPr lang="en-US" dirty="0"/>
              <a:t>Federal Small Business Innovation Research (SBIR) Grants </a:t>
            </a:r>
          </a:p>
        </p:txBody>
      </p:sp>
      <p:graphicFrame>
        <p:nvGraphicFramePr>
          <p:cNvPr id="12" name="Table 11">
            <a:extLst>
              <a:ext uri="{FF2B5EF4-FFF2-40B4-BE49-F238E27FC236}">
                <a16:creationId xmlns:a16="http://schemas.microsoft.com/office/drawing/2014/main" id="{DE667B35-83C4-4FDF-B6E6-010EA17183CB}"/>
              </a:ext>
            </a:extLst>
          </p:cNvPr>
          <p:cNvGraphicFramePr>
            <a:graphicFrameLocks noGrp="1"/>
          </p:cNvGraphicFramePr>
          <p:nvPr/>
        </p:nvGraphicFramePr>
        <p:xfrm>
          <a:off x="2492829" y="2815931"/>
          <a:ext cx="8757534" cy="822960"/>
        </p:xfrm>
        <a:graphic>
          <a:graphicData uri="http://schemas.openxmlformats.org/drawingml/2006/table">
            <a:tbl>
              <a:tblPr firstRow="1" bandRow="1">
                <a:tableStyleId>{B301B821-A1FF-4177-AEE7-76D212191A09}</a:tableStyleId>
              </a:tblPr>
              <a:tblGrid>
                <a:gridCol w="2128002">
                  <a:extLst>
                    <a:ext uri="{9D8B030D-6E8A-4147-A177-3AD203B41FA5}">
                      <a16:colId xmlns:a16="http://schemas.microsoft.com/office/drawing/2014/main" val="810998506"/>
                    </a:ext>
                  </a:extLst>
                </a:gridCol>
                <a:gridCol w="552461">
                  <a:extLst>
                    <a:ext uri="{9D8B030D-6E8A-4147-A177-3AD203B41FA5}">
                      <a16:colId xmlns:a16="http://schemas.microsoft.com/office/drawing/2014/main" val="3391178463"/>
                    </a:ext>
                  </a:extLst>
                </a:gridCol>
                <a:gridCol w="552461">
                  <a:extLst>
                    <a:ext uri="{9D8B030D-6E8A-4147-A177-3AD203B41FA5}">
                      <a16:colId xmlns:a16="http://schemas.microsoft.com/office/drawing/2014/main" val="698048513"/>
                    </a:ext>
                  </a:extLst>
                </a:gridCol>
                <a:gridCol w="552461">
                  <a:extLst>
                    <a:ext uri="{9D8B030D-6E8A-4147-A177-3AD203B41FA5}">
                      <a16:colId xmlns:a16="http://schemas.microsoft.com/office/drawing/2014/main" val="136129271"/>
                    </a:ext>
                  </a:extLst>
                </a:gridCol>
                <a:gridCol w="552461">
                  <a:extLst>
                    <a:ext uri="{9D8B030D-6E8A-4147-A177-3AD203B41FA5}">
                      <a16:colId xmlns:a16="http://schemas.microsoft.com/office/drawing/2014/main" val="2279547926"/>
                    </a:ext>
                  </a:extLst>
                </a:gridCol>
                <a:gridCol w="552461">
                  <a:extLst>
                    <a:ext uri="{9D8B030D-6E8A-4147-A177-3AD203B41FA5}">
                      <a16:colId xmlns:a16="http://schemas.microsoft.com/office/drawing/2014/main" val="4097153787"/>
                    </a:ext>
                  </a:extLst>
                </a:gridCol>
                <a:gridCol w="552461">
                  <a:extLst>
                    <a:ext uri="{9D8B030D-6E8A-4147-A177-3AD203B41FA5}">
                      <a16:colId xmlns:a16="http://schemas.microsoft.com/office/drawing/2014/main" val="2169676276"/>
                    </a:ext>
                  </a:extLst>
                </a:gridCol>
                <a:gridCol w="552461">
                  <a:extLst>
                    <a:ext uri="{9D8B030D-6E8A-4147-A177-3AD203B41FA5}">
                      <a16:colId xmlns:a16="http://schemas.microsoft.com/office/drawing/2014/main" val="2986611207"/>
                    </a:ext>
                  </a:extLst>
                </a:gridCol>
                <a:gridCol w="552461">
                  <a:extLst>
                    <a:ext uri="{9D8B030D-6E8A-4147-A177-3AD203B41FA5}">
                      <a16:colId xmlns:a16="http://schemas.microsoft.com/office/drawing/2014/main" val="2890500926"/>
                    </a:ext>
                  </a:extLst>
                </a:gridCol>
                <a:gridCol w="552461">
                  <a:extLst>
                    <a:ext uri="{9D8B030D-6E8A-4147-A177-3AD203B41FA5}">
                      <a16:colId xmlns:a16="http://schemas.microsoft.com/office/drawing/2014/main" val="3998367948"/>
                    </a:ext>
                  </a:extLst>
                </a:gridCol>
                <a:gridCol w="552461">
                  <a:extLst>
                    <a:ext uri="{9D8B030D-6E8A-4147-A177-3AD203B41FA5}">
                      <a16:colId xmlns:a16="http://schemas.microsoft.com/office/drawing/2014/main" val="213320555"/>
                    </a:ext>
                  </a:extLst>
                </a:gridCol>
                <a:gridCol w="552461">
                  <a:extLst>
                    <a:ext uri="{9D8B030D-6E8A-4147-A177-3AD203B41FA5}">
                      <a16:colId xmlns:a16="http://schemas.microsoft.com/office/drawing/2014/main" val="1002984033"/>
                    </a:ext>
                  </a:extLst>
                </a:gridCol>
                <a:gridCol w="552461">
                  <a:extLst>
                    <a:ext uri="{9D8B030D-6E8A-4147-A177-3AD203B41FA5}">
                      <a16:colId xmlns:a16="http://schemas.microsoft.com/office/drawing/2014/main" val="1447134219"/>
                    </a:ext>
                  </a:extLst>
                </a:gridCol>
              </a:tblGrid>
              <a:tr h="274320">
                <a:tc>
                  <a:txBody>
                    <a:bodyPr/>
                    <a:lstStyle/>
                    <a:p>
                      <a:pPr algn="l" fontAlgn="b"/>
                      <a:r>
                        <a:rPr lang="en-US" sz="1200" dirty="0">
                          <a:latin typeface="Calibri" panose="020F0502020204030204" pitchFamily="34" charset="0"/>
                          <a:cs typeface="Calibri" panose="020F0502020204030204" pitchFamily="34" charset="0"/>
                        </a:rPr>
                        <a:t>Region 9</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2010</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2011</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2012</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2013</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2014</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2015</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2016</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2017</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2018</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2019</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2020</a:t>
                      </a:r>
                    </a:p>
                  </a:txBody>
                  <a:tcPr marL="7905" marR="7905" marT="7905" marB="0" anchor="ctr">
                    <a:solidFill>
                      <a:srgbClr val="0090BD"/>
                    </a:solidFill>
                  </a:tcPr>
                </a:tc>
                <a:tc>
                  <a:txBody>
                    <a:bodyPr/>
                    <a:lstStyle/>
                    <a:p>
                      <a:pPr algn="ctr" fontAlgn="b"/>
                      <a:r>
                        <a:rPr lang="en-US" sz="1200" dirty="0">
                          <a:latin typeface="Calibri" panose="020F0502020204030204" pitchFamily="34" charset="0"/>
                          <a:cs typeface="Calibri" panose="020F0502020204030204" pitchFamily="34" charset="0"/>
                        </a:rPr>
                        <a:t>Total</a:t>
                      </a:r>
                    </a:p>
                  </a:txBody>
                  <a:tcPr marL="7905" marR="7905" marT="7905" marB="0" anchor="ctr">
                    <a:solidFill>
                      <a:srgbClr val="0090BD"/>
                    </a:solidFill>
                  </a:tcPr>
                </a:tc>
                <a:extLst>
                  <a:ext uri="{0D108BD9-81ED-4DB2-BD59-A6C34878D82A}">
                    <a16:rowId xmlns:a16="http://schemas.microsoft.com/office/drawing/2014/main" val="2193187345"/>
                  </a:ext>
                </a:extLst>
              </a:tr>
              <a:tr h="274320">
                <a:tc>
                  <a:txBody>
                    <a:bodyPr/>
                    <a:lstStyle/>
                    <a:p>
                      <a:pPr algn="l" fontAlgn="b"/>
                      <a:r>
                        <a:rPr lang="en-US" sz="1200" dirty="0">
                          <a:latin typeface="Calibri" panose="020F0502020204030204" pitchFamily="34" charset="0"/>
                          <a:cs typeface="Calibri" panose="020F0502020204030204" pitchFamily="34" charset="0"/>
                        </a:rPr>
                        <a:t>Award Counts</a:t>
                      </a:r>
                    </a:p>
                  </a:txBody>
                  <a:tcPr marL="7905" marR="7905" marT="7905" marB="0" anchor="ctr"/>
                </a:tc>
                <a:tc>
                  <a:txBody>
                    <a:bodyPr/>
                    <a:lstStyle/>
                    <a:p>
                      <a:pPr algn="ctr" fontAlgn="ctr"/>
                      <a:r>
                        <a:rPr lang="en-US" sz="1200" b="0" i="0" u="none" strike="noStrike" dirty="0">
                          <a:solidFill>
                            <a:srgbClr val="101212"/>
                          </a:solidFill>
                          <a:effectLst/>
                          <a:latin typeface="Calibri" panose="020F0502020204030204" pitchFamily="34" charset="0"/>
                        </a:rPr>
                        <a:t>44</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41</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36</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40</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45</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41</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30</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32</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26</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33</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23</a:t>
                      </a:r>
                    </a:p>
                  </a:txBody>
                  <a:tcPr marL="6350" marR="6350" marT="6350" marB="0" anchor="ctr"/>
                </a:tc>
                <a:tc>
                  <a:txBody>
                    <a:bodyPr/>
                    <a:lstStyle/>
                    <a:p>
                      <a:pPr algn="ctr" fontAlgn="ctr"/>
                      <a:r>
                        <a:rPr lang="en-US" sz="1200" b="0" i="0" u="none" strike="noStrike" dirty="0">
                          <a:solidFill>
                            <a:srgbClr val="101212"/>
                          </a:solidFill>
                          <a:effectLst/>
                          <a:latin typeface="Calibri" panose="020F0502020204030204" pitchFamily="34" charset="0"/>
                        </a:rPr>
                        <a:t>391</a:t>
                      </a:r>
                    </a:p>
                  </a:txBody>
                  <a:tcPr marL="6350" marR="6350" marT="6350" marB="0" anchor="ctr"/>
                </a:tc>
                <a:extLst>
                  <a:ext uri="{0D108BD9-81ED-4DB2-BD59-A6C34878D82A}">
                    <a16:rowId xmlns:a16="http://schemas.microsoft.com/office/drawing/2014/main" val="4015691921"/>
                  </a:ext>
                </a:extLst>
              </a:tr>
              <a:tr h="274320">
                <a:tc>
                  <a:txBody>
                    <a:bodyPr/>
                    <a:lstStyle/>
                    <a:p>
                      <a:pPr algn="l" fontAlgn="b"/>
                      <a:r>
                        <a:rPr lang="en-US" sz="1200" dirty="0">
                          <a:latin typeface="Calibri" panose="020F0502020204030204" pitchFamily="34" charset="0"/>
                          <a:cs typeface="Calibri" panose="020F0502020204030204" pitchFamily="34" charset="0"/>
                        </a:rPr>
                        <a:t>Award Amounts (Millions)</a:t>
                      </a:r>
                    </a:p>
                  </a:txBody>
                  <a:tcPr marL="7905" marR="7905" marT="7905" marB="0" anchor="ctr"/>
                </a:tc>
                <a:tc>
                  <a:txBody>
                    <a:bodyPr/>
                    <a:lstStyle/>
                    <a:p>
                      <a:pPr algn="ctr" fontAlgn="ctr"/>
                      <a:r>
                        <a:rPr lang="en-US" sz="1200" b="0" i="0" u="none" strike="noStrike" dirty="0">
                          <a:solidFill>
                            <a:srgbClr val="101212"/>
                          </a:solidFill>
                          <a:effectLst/>
                          <a:latin typeface="Calibri" panose="020F0502020204030204" pitchFamily="34" charset="0"/>
                        </a:rPr>
                        <a:t>$12.8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$23.8</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$10.9</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$19.2</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$21.3</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$26.9</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$15.7</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$19.2</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$10.1</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$19.3</a:t>
                      </a:r>
                    </a:p>
                  </a:txBody>
                  <a:tcPr marL="6350" marR="6350" marT="6350" marB="0" anchor="ctr"/>
                </a:tc>
                <a:tc>
                  <a:txBody>
                    <a:bodyPr/>
                    <a:lstStyle/>
                    <a:p>
                      <a:pPr algn="ctr" fontAlgn="ctr"/>
                      <a:r>
                        <a:rPr lang="en-US" sz="1200" b="0" i="0" u="none" strike="noStrike">
                          <a:solidFill>
                            <a:srgbClr val="101212"/>
                          </a:solidFill>
                          <a:effectLst/>
                          <a:latin typeface="Calibri" panose="020F0502020204030204" pitchFamily="34" charset="0"/>
                        </a:rPr>
                        <a:t>$8.8</a:t>
                      </a:r>
                    </a:p>
                  </a:txBody>
                  <a:tcPr marL="6350" marR="6350" marT="6350" marB="0" anchor="ctr"/>
                </a:tc>
                <a:tc>
                  <a:txBody>
                    <a:bodyPr/>
                    <a:lstStyle/>
                    <a:p>
                      <a:pPr algn="ctr" fontAlgn="ctr"/>
                      <a:r>
                        <a:rPr lang="en-US" sz="1200" b="0" i="0" u="none" strike="noStrike" dirty="0">
                          <a:solidFill>
                            <a:srgbClr val="101212"/>
                          </a:solidFill>
                          <a:effectLst/>
                          <a:latin typeface="Calibri" panose="020F0502020204030204" pitchFamily="34" charset="0"/>
                        </a:rPr>
                        <a:t>$187.9</a:t>
                      </a:r>
                    </a:p>
                  </a:txBody>
                  <a:tcPr marL="6350" marR="6350" marT="6350" marB="0" anchor="ctr"/>
                </a:tc>
                <a:extLst>
                  <a:ext uri="{0D108BD9-81ED-4DB2-BD59-A6C34878D82A}">
                    <a16:rowId xmlns:a16="http://schemas.microsoft.com/office/drawing/2014/main" val="3613947438"/>
                  </a:ext>
                </a:extLst>
              </a:tr>
            </a:tbl>
          </a:graphicData>
        </a:graphic>
      </p:graphicFrame>
      <p:sp>
        <p:nvSpPr>
          <p:cNvPr id="14" name="TextBox 13">
            <a:extLst>
              <a:ext uri="{FF2B5EF4-FFF2-40B4-BE49-F238E27FC236}">
                <a16:creationId xmlns:a16="http://schemas.microsoft.com/office/drawing/2014/main" id="{462AC252-B3E6-4CBB-9BE2-3C57BBB95868}"/>
              </a:ext>
            </a:extLst>
          </p:cNvPr>
          <p:cNvSpPr txBox="1"/>
          <p:nvPr/>
        </p:nvSpPr>
        <p:spPr>
          <a:xfrm>
            <a:off x="2492829" y="6356350"/>
            <a:ext cx="50292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www.SBIR.gov; TEConomy calculations.</a:t>
            </a:r>
          </a:p>
        </p:txBody>
      </p:sp>
      <p:sp>
        <p:nvSpPr>
          <p:cNvPr id="15" name="TextBox 14">
            <a:extLst>
              <a:ext uri="{FF2B5EF4-FFF2-40B4-BE49-F238E27FC236}">
                <a16:creationId xmlns:a16="http://schemas.microsoft.com/office/drawing/2014/main" id="{72A907F9-9F53-440C-A6FA-64810C5658C6}"/>
              </a:ext>
            </a:extLst>
          </p:cNvPr>
          <p:cNvSpPr txBox="1"/>
          <p:nvPr/>
        </p:nvSpPr>
        <p:spPr>
          <a:xfrm>
            <a:off x="2432151" y="2447937"/>
            <a:ext cx="46507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01212"/>
                </a:solidFill>
                <a:effectLst/>
                <a:uLnTx/>
                <a:uFillTx/>
                <a:latin typeface="Corbel" panose="020B0503020204020204"/>
                <a:ea typeface="+mn-ea"/>
                <a:cs typeface="+mn-cs"/>
              </a:rPr>
              <a:t>Small Business Innovation Research Awards</a:t>
            </a:r>
          </a:p>
        </p:txBody>
      </p:sp>
      <p:sp>
        <p:nvSpPr>
          <p:cNvPr id="11" name="Content Placeholder 2">
            <a:extLst>
              <a:ext uri="{FF2B5EF4-FFF2-40B4-BE49-F238E27FC236}">
                <a16:creationId xmlns:a16="http://schemas.microsoft.com/office/drawing/2014/main" id="{8E33132F-6ED4-4518-B699-8BE5535791BC}"/>
              </a:ext>
            </a:extLst>
          </p:cNvPr>
          <p:cNvSpPr txBox="1">
            <a:spLocks/>
          </p:cNvSpPr>
          <p:nvPr/>
        </p:nvSpPr>
        <p:spPr>
          <a:xfrm>
            <a:off x="2492829" y="136524"/>
            <a:ext cx="9437913" cy="2284459"/>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The federal Small Business Innovation Research (SBIR) program is a source of innovation funding for emerging technology companies. The SBIR program encourages small businesses to undertake technology commercialization by requiring federal agencies with extramural R&amp;D budgets that exceed $100 million to allocate 2.5 percent of their R&amp;D budgets to the SBIR program. Each federal agency involved in the SBIR program then issues requests for proposals on topics reflecting their technology needs and interests, and competitively awards SBIR grants based on the technical merits and commercialization potential in a phased approach. </a:t>
            </a: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SBIR awards are another direct measure of innovation activity taking place in a region by small businesses. </a:t>
            </a:r>
          </a:p>
        </p:txBody>
      </p:sp>
      <p:sp>
        <p:nvSpPr>
          <p:cNvPr id="8" name="TextBox 7">
            <a:extLst>
              <a:ext uri="{FF2B5EF4-FFF2-40B4-BE49-F238E27FC236}">
                <a16:creationId xmlns:a16="http://schemas.microsoft.com/office/drawing/2014/main" id="{B33EFD01-A128-47BB-BA18-FEB90C87FD84}"/>
              </a:ext>
            </a:extLst>
          </p:cNvPr>
          <p:cNvSpPr txBox="1"/>
          <p:nvPr/>
        </p:nvSpPr>
        <p:spPr>
          <a:xfrm>
            <a:off x="2432151" y="3714333"/>
            <a:ext cx="326231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Growth in SBIR Award Dollar Totals</a:t>
            </a:r>
          </a:p>
        </p:txBody>
      </p:sp>
      <p:pic>
        <p:nvPicPr>
          <p:cNvPr id="5" name="Picture 4">
            <a:extLst>
              <a:ext uri="{FF2B5EF4-FFF2-40B4-BE49-F238E27FC236}">
                <a16:creationId xmlns:a16="http://schemas.microsoft.com/office/drawing/2014/main" id="{8789F65C-4D75-4ADF-9AC1-04C55142C3D8}"/>
              </a:ext>
            </a:extLst>
          </p:cNvPr>
          <p:cNvPicPr>
            <a:picLocks noChangeAspect="1"/>
          </p:cNvPicPr>
          <p:nvPr/>
        </p:nvPicPr>
        <p:blipFill>
          <a:blip r:embed="rId3"/>
          <a:stretch>
            <a:fillRect/>
          </a:stretch>
        </p:blipFill>
        <p:spPr>
          <a:xfrm>
            <a:off x="2516870" y="3970516"/>
            <a:ext cx="3177593" cy="2385834"/>
          </a:xfrm>
          <a:prstGeom prst="rect">
            <a:avLst/>
          </a:prstGeom>
        </p:spPr>
      </p:pic>
    </p:spTree>
    <p:extLst>
      <p:ext uri="{BB962C8B-B14F-4D97-AF65-F5344CB8AC3E}">
        <p14:creationId xmlns:p14="http://schemas.microsoft.com/office/powerpoint/2010/main" val="108845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9324E-263F-46DE-9E83-60D348DAD826}"/>
              </a:ext>
            </a:extLst>
          </p:cNvPr>
          <p:cNvSpPr>
            <a:spLocks noGrp="1"/>
          </p:cNvSpPr>
          <p:nvPr>
            <p:ph type="title"/>
          </p:nvPr>
        </p:nvSpPr>
        <p:spPr/>
        <p:txBody>
          <a:bodyPr/>
          <a:lstStyle/>
          <a:p>
            <a:r>
              <a:rPr lang="en-US" dirty="0"/>
              <a:t>Regional Use of SBA Loans</a:t>
            </a:r>
          </a:p>
        </p:txBody>
      </p:sp>
      <p:sp>
        <p:nvSpPr>
          <p:cNvPr id="2" name="Slide Number Placeholder 1">
            <a:extLst>
              <a:ext uri="{FF2B5EF4-FFF2-40B4-BE49-F238E27FC236}">
                <a16:creationId xmlns:a16="http://schemas.microsoft.com/office/drawing/2014/main" id="{78460FED-190A-4284-B68C-575929B261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09D4F8A0-E40E-4CFC-B96E-83726898DABD}"/>
              </a:ext>
            </a:extLst>
          </p:cNvPr>
          <p:cNvSpPr txBox="1"/>
          <p:nvPr/>
        </p:nvSpPr>
        <p:spPr>
          <a:xfrm>
            <a:off x="4294999" y="2523663"/>
            <a:ext cx="648575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1212"/>
                </a:solidFill>
                <a:effectLst/>
                <a:uLnTx/>
                <a:uFillTx/>
                <a:latin typeface="Corbel" panose="020B0503020204020204"/>
                <a:ea typeface="+mn-ea"/>
                <a:cs typeface="+mn-cs"/>
              </a:rPr>
              <a:t>Region 9: SBA 7(a) Loans and Loan Amounts, Cumulative Totals 2010-20</a:t>
            </a:r>
          </a:p>
        </p:txBody>
      </p:sp>
      <p:sp>
        <p:nvSpPr>
          <p:cNvPr id="7" name="TextBox 6">
            <a:extLst>
              <a:ext uri="{FF2B5EF4-FFF2-40B4-BE49-F238E27FC236}">
                <a16:creationId xmlns:a16="http://schemas.microsoft.com/office/drawing/2014/main" id="{DF0B18F6-FFB9-47E6-91F0-7CDF12EEED31}"/>
              </a:ext>
            </a:extLst>
          </p:cNvPr>
          <p:cNvSpPr txBox="1"/>
          <p:nvPr/>
        </p:nvSpPr>
        <p:spPr>
          <a:xfrm>
            <a:off x="3987270" y="6538912"/>
            <a:ext cx="313419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1212"/>
                </a:solidFill>
                <a:effectLst/>
                <a:uLnTx/>
                <a:uFillTx/>
                <a:latin typeface="Corbel" panose="020B0503020204020204"/>
                <a:ea typeface="+mn-ea"/>
                <a:cs typeface="+mn-cs"/>
              </a:rPr>
              <a:t>Source: TEConomy analysis of SBA loan data reports.</a:t>
            </a:r>
          </a:p>
        </p:txBody>
      </p:sp>
      <p:graphicFrame>
        <p:nvGraphicFramePr>
          <p:cNvPr id="5" name="Table 4">
            <a:extLst>
              <a:ext uri="{FF2B5EF4-FFF2-40B4-BE49-F238E27FC236}">
                <a16:creationId xmlns:a16="http://schemas.microsoft.com/office/drawing/2014/main" id="{F948EEFF-86D8-4D32-BBAC-5A32F00B455E}"/>
              </a:ext>
            </a:extLst>
          </p:cNvPr>
          <p:cNvGraphicFramePr>
            <a:graphicFrameLocks noGrp="1"/>
          </p:cNvGraphicFramePr>
          <p:nvPr/>
        </p:nvGraphicFramePr>
        <p:xfrm>
          <a:off x="3987270" y="2871231"/>
          <a:ext cx="7315200" cy="3165427"/>
        </p:xfrm>
        <a:graphic>
          <a:graphicData uri="http://schemas.openxmlformats.org/drawingml/2006/table">
            <a:tbl>
              <a:tblPr firstRow="1" bandRow="1">
                <a:tableStyleId>{5C22544A-7EE6-4342-B048-85BDC9FD1C3A}</a:tableStyleId>
              </a:tblPr>
              <a:tblGrid>
                <a:gridCol w="3353156">
                  <a:extLst>
                    <a:ext uri="{9D8B030D-6E8A-4147-A177-3AD203B41FA5}">
                      <a16:colId xmlns:a16="http://schemas.microsoft.com/office/drawing/2014/main" val="841707860"/>
                    </a:ext>
                  </a:extLst>
                </a:gridCol>
                <a:gridCol w="993346">
                  <a:extLst>
                    <a:ext uri="{9D8B030D-6E8A-4147-A177-3AD203B41FA5}">
                      <a16:colId xmlns:a16="http://schemas.microsoft.com/office/drawing/2014/main" val="2087783900"/>
                    </a:ext>
                  </a:extLst>
                </a:gridCol>
                <a:gridCol w="987676">
                  <a:extLst>
                    <a:ext uri="{9D8B030D-6E8A-4147-A177-3AD203B41FA5}">
                      <a16:colId xmlns:a16="http://schemas.microsoft.com/office/drawing/2014/main" val="1665634103"/>
                    </a:ext>
                  </a:extLst>
                </a:gridCol>
                <a:gridCol w="990511">
                  <a:extLst>
                    <a:ext uri="{9D8B030D-6E8A-4147-A177-3AD203B41FA5}">
                      <a16:colId xmlns:a16="http://schemas.microsoft.com/office/drawing/2014/main" val="3275407892"/>
                    </a:ext>
                  </a:extLst>
                </a:gridCol>
                <a:gridCol w="990511">
                  <a:extLst>
                    <a:ext uri="{9D8B030D-6E8A-4147-A177-3AD203B41FA5}">
                      <a16:colId xmlns:a16="http://schemas.microsoft.com/office/drawing/2014/main" val="2745300275"/>
                    </a:ext>
                  </a:extLst>
                </a:gridCol>
              </a:tblGrid>
              <a:tr h="889934">
                <a:tc>
                  <a:txBody>
                    <a:bodyPr/>
                    <a:lstStyle/>
                    <a:p>
                      <a:pPr algn="ctr" rtl="0" fontAlgn="ctr"/>
                      <a:r>
                        <a:rPr lang="en-US" sz="1200" b="1" u="none" strike="noStrike" dirty="0">
                          <a:solidFill>
                            <a:srgbClr val="FFFFFF"/>
                          </a:solidFill>
                          <a:effectLst/>
                          <a:latin typeface="Calibri" panose="020F0502020204030204" pitchFamily="34" charset="0"/>
                          <a:cs typeface="Calibri" panose="020F0502020204030204" pitchFamily="34" charset="0"/>
                        </a:rPr>
                        <a:t>Industry Clusters</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9175" marR="9175" marT="9175" marB="0" anchor="ctr">
                    <a:solidFill>
                      <a:srgbClr val="0090BD"/>
                    </a:solidFill>
                  </a:tcPr>
                </a:tc>
                <a:tc>
                  <a:txBody>
                    <a:bodyPr/>
                    <a:lstStyle/>
                    <a:p>
                      <a:pPr algn="ctr" rtl="0" fontAlgn="ctr"/>
                      <a:r>
                        <a:rPr lang="en-US" sz="1200" b="1" u="none" strike="noStrike" dirty="0">
                          <a:solidFill>
                            <a:srgbClr val="FFFFFF"/>
                          </a:solidFill>
                          <a:effectLst/>
                          <a:latin typeface="Calibri" panose="020F0502020204030204" pitchFamily="34" charset="0"/>
                          <a:cs typeface="Calibri" panose="020F0502020204030204" pitchFamily="34" charset="0"/>
                        </a:rPr>
                        <a:t>Co's Receiving Loans</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9175" marR="9175" marT="9175" marB="0" anchor="ctr">
                    <a:solidFill>
                      <a:srgbClr val="0090BD"/>
                    </a:solidFill>
                  </a:tcPr>
                </a:tc>
                <a:tc>
                  <a:txBody>
                    <a:bodyPr/>
                    <a:lstStyle/>
                    <a:p>
                      <a:pPr algn="ctr" rtl="0" fontAlgn="ctr"/>
                      <a:r>
                        <a:rPr lang="en-US" sz="1200" b="1" u="none" strike="noStrike">
                          <a:solidFill>
                            <a:srgbClr val="FFFFFF"/>
                          </a:solidFill>
                          <a:effectLst/>
                          <a:latin typeface="Calibri" panose="020F0502020204030204" pitchFamily="34" charset="0"/>
                          <a:cs typeface="Calibri" panose="020F0502020204030204" pitchFamily="34" charset="0"/>
                        </a:rPr>
                        <a:t>Total No. of Loans</a:t>
                      </a:r>
                      <a:endParaRPr lang="en-US" sz="1200" b="1" i="0" u="none" strike="noStrike">
                        <a:solidFill>
                          <a:srgbClr val="FFFFFF"/>
                        </a:solidFill>
                        <a:effectLst/>
                        <a:latin typeface="Calibri" panose="020F0502020204030204" pitchFamily="34" charset="0"/>
                        <a:cs typeface="Calibri" panose="020F0502020204030204" pitchFamily="34" charset="0"/>
                      </a:endParaRPr>
                    </a:p>
                  </a:txBody>
                  <a:tcPr marL="9175" marR="9175" marT="9175" marB="0" anchor="ctr">
                    <a:solidFill>
                      <a:srgbClr val="0090BD"/>
                    </a:solidFill>
                  </a:tcPr>
                </a:tc>
                <a:tc>
                  <a:txBody>
                    <a:bodyPr/>
                    <a:lstStyle/>
                    <a:p>
                      <a:pPr algn="ctr" rtl="0" fontAlgn="ctr"/>
                      <a:r>
                        <a:rPr lang="en-US" sz="1200" b="1" u="none" strike="noStrike" dirty="0">
                          <a:solidFill>
                            <a:srgbClr val="FFFFFF"/>
                          </a:solidFill>
                          <a:effectLst/>
                          <a:latin typeface="Calibri" panose="020F0502020204030204" pitchFamily="34" charset="0"/>
                          <a:cs typeface="Calibri" panose="020F0502020204030204" pitchFamily="34" charset="0"/>
                        </a:rPr>
                        <a:t>Total Loan Amounts ($ Millions)</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9175" marR="9175" marT="9175" marB="0" anchor="ctr">
                    <a:solidFill>
                      <a:srgbClr val="0090BD"/>
                    </a:solidFill>
                  </a:tcPr>
                </a:tc>
                <a:tc>
                  <a:txBody>
                    <a:bodyPr/>
                    <a:lstStyle/>
                    <a:p>
                      <a:pPr algn="ctr" rtl="0" fontAlgn="ctr"/>
                      <a:r>
                        <a:rPr lang="en-US" sz="1200" b="1" u="none" strike="noStrike" dirty="0">
                          <a:solidFill>
                            <a:srgbClr val="FFFFFF"/>
                          </a:solidFill>
                          <a:effectLst/>
                          <a:latin typeface="Calibri" panose="020F0502020204030204" pitchFamily="34" charset="0"/>
                          <a:cs typeface="Calibri" panose="020F0502020204030204" pitchFamily="34" charset="0"/>
                        </a:rPr>
                        <a:t>% of Total Loan Amounts</a:t>
                      </a:r>
                      <a:endParaRPr lang="en-US" sz="1200" b="1" i="0" u="none" strike="noStrike" dirty="0">
                        <a:solidFill>
                          <a:srgbClr val="FFFFFF"/>
                        </a:solidFill>
                        <a:effectLst/>
                        <a:latin typeface="Calibri" panose="020F0502020204030204" pitchFamily="34" charset="0"/>
                        <a:cs typeface="Calibri" panose="020F0502020204030204" pitchFamily="34" charset="0"/>
                      </a:endParaRPr>
                    </a:p>
                  </a:txBody>
                  <a:tcPr marL="9175" marR="9175" marT="9175" marB="0" anchor="ctr">
                    <a:solidFill>
                      <a:srgbClr val="0090BD"/>
                    </a:solidFill>
                  </a:tcPr>
                </a:tc>
                <a:extLst>
                  <a:ext uri="{0D108BD9-81ED-4DB2-BD59-A6C34878D82A}">
                    <a16:rowId xmlns:a16="http://schemas.microsoft.com/office/drawing/2014/main" val="2070832224"/>
                  </a:ext>
                </a:extLst>
              </a:tr>
              <a:tr h="211015">
                <a:tc>
                  <a:txBody>
                    <a:bodyPr/>
                    <a:lstStyle/>
                    <a:p>
                      <a:pPr algn="l" fontAlgn="ctr"/>
                      <a:r>
                        <a:rPr lang="en-US" sz="1200" b="1" i="0" u="none" strike="noStrike" dirty="0">
                          <a:solidFill>
                            <a:srgbClr val="101212"/>
                          </a:solidFill>
                          <a:effectLst/>
                          <a:latin typeface="Calibri" panose="020F0502020204030204" pitchFamily="34" charset="0"/>
                        </a:rPr>
                        <a:t>Total, All Traded Sector Industries</a:t>
                      </a:r>
                    </a:p>
                  </a:txBody>
                  <a:tcPr marL="6350" marR="6350" marT="6350" marB="0" anchor="ctr"/>
                </a:tc>
                <a:tc>
                  <a:txBody>
                    <a:bodyPr/>
                    <a:lstStyle/>
                    <a:p>
                      <a:pPr algn="r" fontAlgn="ctr"/>
                      <a:r>
                        <a:rPr lang="en-US" sz="1200" b="1" i="0" u="none" strike="noStrike">
                          <a:solidFill>
                            <a:srgbClr val="101212"/>
                          </a:solidFill>
                          <a:effectLst/>
                          <a:latin typeface="Calibri" panose="020F0502020204030204" pitchFamily="34" charset="0"/>
                        </a:rPr>
                        <a:t>128</a:t>
                      </a:r>
                    </a:p>
                  </a:txBody>
                  <a:tcPr marL="6350" marR="6350" marT="6350" marB="0" anchor="ctr"/>
                </a:tc>
                <a:tc>
                  <a:txBody>
                    <a:bodyPr/>
                    <a:lstStyle/>
                    <a:p>
                      <a:pPr algn="r" fontAlgn="ctr"/>
                      <a:r>
                        <a:rPr lang="en-US" sz="1200" b="1" i="0" u="none" strike="noStrike">
                          <a:solidFill>
                            <a:srgbClr val="101212"/>
                          </a:solidFill>
                          <a:effectLst/>
                          <a:latin typeface="Calibri" panose="020F0502020204030204" pitchFamily="34" charset="0"/>
                        </a:rPr>
                        <a:t>138</a:t>
                      </a:r>
                    </a:p>
                  </a:txBody>
                  <a:tcPr marL="6350" marR="6350" marT="6350" marB="0" anchor="ctr"/>
                </a:tc>
                <a:tc>
                  <a:txBody>
                    <a:bodyPr/>
                    <a:lstStyle/>
                    <a:p>
                      <a:pPr algn="r" fontAlgn="ctr"/>
                      <a:r>
                        <a:rPr lang="en-US" sz="1200" b="1" i="0" u="none" strike="noStrike">
                          <a:solidFill>
                            <a:srgbClr val="101212"/>
                          </a:solidFill>
                          <a:effectLst/>
                          <a:latin typeface="Calibri" panose="020F0502020204030204" pitchFamily="34" charset="0"/>
                        </a:rPr>
                        <a:t>$56.3</a:t>
                      </a:r>
                    </a:p>
                  </a:txBody>
                  <a:tcPr marL="6350" marR="6350" marT="6350" marB="0" anchor="ctr"/>
                </a:tc>
                <a:tc>
                  <a:txBody>
                    <a:bodyPr/>
                    <a:lstStyle/>
                    <a:p>
                      <a:pPr algn="r" fontAlgn="ctr"/>
                      <a:r>
                        <a:rPr lang="en-US" sz="1200" b="1" i="0" u="none" strike="noStrike">
                          <a:solidFill>
                            <a:srgbClr val="101212"/>
                          </a:solidFill>
                          <a:effectLst/>
                          <a:latin typeface="Calibri" panose="020F0502020204030204" pitchFamily="34" charset="0"/>
                        </a:rPr>
                        <a:t>100%</a:t>
                      </a:r>
                    </a:p>
                  </a:txBody>
                  <a:tcPr marL="6350" marR="6350" marT="6350" marB="0" anchor="ctr"/>
                </a:tc>
                <a:extLst>
                  <a:ext uri="{0D108BD9-81ED-4DB2-BD59-A6C34878D82A}">
                    <a16:rowId xmlns:a16="http://schemas.microsoft.com/office/drawing/2014/main" val="2523604854"/>
                  </a:ext>
                </a:extLst>
              </a:tr>
              <a:tr h="201841">
                <a:tc>
                  <a:txBody>
                    <a:bodyPr/>
                    <a:lstStyle/>
                    <a:p>
                      <a:pPr algn="l" fontAlgn="ctr"/>
                      <a:r>
                        <a:rPr lang="en-US" sz="1200" b="0" i="0" u="none" strike="noStrike">
                          <a:solidFill>
                            <a:srgbClr val="101212"/>
                          </a:solidFill>
                          <a:effectLst/>
                          <a:latin typeface="Calibri" panose="020F0502020204030204" pitchFamily="34" charset="0"/>
                        </a:rPr>
                        <a:t>Agriculture &amp; Food Processing</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22</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27</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$12.8</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22.7%</a:t>
                      </a:r>
                    </a:p>
                  </a:txBody>
                  <a:tcPr marL="6350" marR="6350" marT="6350" marB="0" anchor="ctr"/>
                </a:tc>
                <a:extLst>
                  <a:ext uri="{0D108BD9-81ED-4DB2-BD59-A6C34878D82A}">
                    <a16:rowId xmlns:a16="http://schemas.microsoft.com/office/drawing/2014/main" val="175284286"/>
                  </a:ext>
                </a:extLst>
              </a:tr>
              <a:tr h="201841">
                <a:tc>
                  <a:txBody>
                    <a:bodyPr/>
                    <a:lstStyle/>
                    <a:p>
                      <a:pPr algn="l" fontAlgn="ctr"/>
                      <a:r>
                        <a:rPr lang="en-US" sz="1200" b="0" i="0" u="none" strike="noStrike">
                          <a:solidFill>
                            <a:srgbClr val="101212"/>
                          </a:solidFill>
                          <a:effectLst/>
                          <a:latin typeface="Calibri" panose="020F0502020204030204" pitchFamily="34" charset="0"/>
                        </a:rPr>
                        <a:t>Business Services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26</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29</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$5.8</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10.2%</a:t>
                      </a:r>
                    </a:p>
                  </a:txBody>
                  <a:tcPr marL="6350" marR="6350" marT="6350" marB="0" anchor="ctr"/>
                </a:tc>
                <a:extLst>
                  <a:ext uri="{0D108BD9-81ED-4DB2-BD59-A6C34878D82A}">
                    <a16:rowId xmlns:a16="http://schemas.microsoft.com/office/drawing/2014/main" val="2673984073"/>
                  </a:ext>
                </a:extLst>
              </a:tr>
              <a:tr h="201841">
                <a:tc>
                  <a:txBody>
                    <a:bodyPr/>
                    <a:lstStyle/>
                    <a:p>
                      <a:pPr algn="l" fontAlgn="ctr"/>
                      <a:r>
                        <a:rPr lang="en-US" sz="1200" b="0" i="0" u="none" strike="noStrike">
                          <a:solidFill>
                            <a:srgbClr val="101212"/>
                          </a:solidFill>
                          <a:effectLst/>
                          <a:latin typeface="Calibri" panose="020F0502020204030204" pitchFamily="34" charset="0"/>
                        </a:rPr>
                        <a:t>Energy, Natural Resources, &amp; Finished Products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4</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4</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$0.3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0.6%</a:t>
                      </a:r>
                    </a:p>
                  </a:txBody>
                  <a:tcPr marL="6350" marR="6350" marT="6350" marB="0" anchor="ctr"/>
                </a:tc>
                <a:extLst>
                  <a:ext uri="{0D108BD9-81ED-4DB2-BD59-A6C34878D82A}">
                    <a16:rowId xmlns:a16="http://schemas.microsoft.com/office/drawing/2014/main" val="1825500360"/>
                  </a:ext>
                </a:extLst>
              </a:tr>
              <a:tr h="201841">
                <a:tc>
                  <a:txBody>
                    <a:bodyPr/>
                    <a:lstStyle/>
                    <a:p>
                      <a:pPr algn="l" fontAlgn="ctr"/>
                      <a:r>
                        <a:rPr lang="en-US" sz="1200" b="0" i="0" u="none" strike="noStrike">
                          <a:solidFill>
                            <a:srgbClr val="101212"/>
                          </a:solidFill>
                          <a:effectLst/>
                          <a:latin typeface="Calibri" panose="020F0502020204030204" pitchFamily="34" charset="0"/>
                        </a:rPr>
                        <a:t>Engineering, R&amp;D, Testing &amp; Technical Services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$0.4</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0.7%</a:t>
                      </a:r>
                    </a:p>
                  </a:txBody>
                  <a:tcPr marL="6350" marR="6350" marT="6350" marB="0" anchor="ctr"/>
                </a:tc>
                <a:extLst>
                  <a:ext uri="{0D108BD9-81ED-4DB2-BD59-A6C34878D82A}">
                    <a16:rowId xmlns:a16="http://schemas.microsoft.com/office/drawing/2014/main" val="3488590248"/>
                  </a:ext>
                </a:extLst>
              </a:tr>
              <a:tr h="201841">
                <a:tc>
                  <a:txBody>
                    <a:bodyPr/>
                    <a:lstStyle/>
                    <a:p>
                      <a:pPr algn="l" fontAlgn="ctr"/>
                      <a:r>
                        <a:rPr lang="en-US" sz="1200" b="0" i="0" u="none" strike="noStrike">
                          <a:solidFill>
                            <a:srgbClr val="101212"/>
                          </a:solidFill>
                          <a:effectLst/>
                          <a:latin typeface="Calibri" panose="020F0502020204030204" pitchFamily="34" charset="0"/>
                        </a:rPr>
                        <a:t>Financial &amp; Insurance Services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4</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5</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$3.3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5.8%</a:t>
                      </a:r>
                    </a:p>
                  </a:txBody>
                  <a:tcPr marL="6350" marR="6350" marT="6350" marB="0" anchor="ctr"/>
                </a:tc>
                <a:extLst>
                  <a:ext uri="{0D108BD9-81ED-4DB2-BD59-A6C34878D82A}">
                    <a16:rowId xmlns:a16="http://schemas.microsoft.com/office/drawing/2014/main" val="4111854851"/>
                  </a:ext>
                </a:extLst>
              </a:tr>
              <a:tr h="182880">
                <a:tc>
                  <a:txBody>
                    <a:bodyPr/>
                    <a:lstStyle/>
                    <a:p>
                      <a:pPr algn="l" fontAlgn="ctr"/>
                      <a:r>
                        <a:rPr lang="en-US" sz="1200" b="0" i="0" u="none" strike="noStrike">
                          <a:solidFill>
                            <a:srgbClr val="101212"/>
                          </a:solidFill>
                          <a:effectLst/>
                          <a:latin typeface="Calibri" panose="020F0502020204030204" pitchFamily="34" charset="0"/>
                        </a:rPr>
                        <a:t>Information Technology &amp; Communications Services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10</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10</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$1.6</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2.8%</a:t>
                      </a:r>
                    </a:p>
                  </a:txBody>
                  <a:tcPr marL="6350" marR="6350" marT="6350" marB="0" anchor="ctr"/>
                </a:tc>
                <a:extLst>
                  <a:ext uri="{0D108BD9-81ED-4DB2-BD59-A6C34878D82A}">
                    <a16:rowId xmlns:a16="http://schemas.microsoft.com/office/drawing/2014/main" val="1801677745"/>
                  </a:ext>
                </a:extLst>
              </a:tr>
              <a:tr h="182880">
                <a:tc>
                  <a:txBody>
                    <a:bodyPr/>
                    <a:lstStyle/>
                    <a:p>
                      <a:pPr algn="l" fontAlgn="ctr"/>
                      <a:r>
                        <a:rPr lang="en-US" sz="1200" b="0" i="0" u="none" strike="noStrike">
                          <a:solidFill>
                            <a:srgbClr val="101212"/>
                          </a:solidFill>
                          <a:effectLst/>
                          <a:latin typeface="Calibri" panose="020F0502020204030204" pitchFamily="34" charset="0"/>
                        </a:rPr>
                        <a:t>Life Sciences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4</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4</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$0.7</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1.2%</a:t>
                      </a:r>
                    </a:p>
                  </a:txBody>
                  <a:tcPr marL="6350" marR="6350" marT="6350" marB="0" anchor="ctr"/>
                </a:tc>
                <a:extLst>
                  <a:ext uri="{0D108BD9-81ED-4DB2-BD59-A6C34878D82A}">
                    <a16:rowId xmlns:a16="http://schemas.microsoft.com/office/drawing/2014/main" val="2961796899"/>
                  </a:ext>
                </a:extLst>
              </a:tr>
              <a:tr h="201841">
                <a:tc>
                  <a:txBody>
                    <a:bodyPr/>
                    <a:lstStyle/>
                    <a:p>
                      <a:pPr algn="l" fontAlgn="ctr"/>
                      <a:r>
                        <a:rPr lang="en-US" sz="1200" b="0" i="0" u="none" strike="noStrike">
                          <a:solidFill>
                            <a:srgbClr val="101212"/>
                          </a:solidFill>
                          <a:effectLst/>
                          <a:latin typeface="Calibri" panose="020F0502020204030204" pitchFamily="34" charset="0"/>
                        </a:rPr>
                        <a:t>Manufacturing</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20</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20</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$7.9</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14.0%</a:t>
                      </a:r>
                    </a:p>
                  </a:txBody>
                  <a:tcPr marL="6350" marR="6350" marT="6350" marB="0" anchor="ctr"/>
                </a:tc>
                <a:extLst>
                  <a:ext uri="{0D108BD9-81ED-4DB2-BD59-A6C34878D82A}">
                    <a16:rowId xmlns:a16="http://schemas.microsoft.com/office/drawing/2014/main" val="3003807277"/>
                  </a:ext>
                </a:extLst>
              </a:tr>
              <a:tr h="201841">
                <a:tc>
                  <a:txBody>
                    <a:bodyPr/>
                    <a:lstStyle/>
                    <a:p>
                      <a:pPr algn="l" fontAlgn="ctr"/>
                      <a:r>
                        <a:rPr lang="en-US" sz="1200" b="0" i="0" u="none" strike="noStrike">
                          <a:solidFill>
                            <a:srgbClr val="101212"/>
                          </a:solidFill>
                          <a:effectLst/>
                          <a:latin typeface="Calibri" panose="020F0502020204030204" pitchFamily="34" charset="0"/>
                        </a:rPr>
                        <a:t>Transportation, Distribution and Logistics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$4.5</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8.0%</a:t>
                      </a:r>
                    </a:p>
                  </a:txBody>
                  <a:tcPr marL="6350" marR="6350" marT="6350" marB="0" anchor="ctr"/>
                </a:tc>
                <a:extLst>
                  <a:ext uri="{0D108BD9-81ED-4DB2-BD59-A6C34878D82A}">
                    <a16:rowId xmlns:a16="http://schemas.microsoft.com/office/drawing/2014/main" val="574655366"/>
                  </a:ext>
                </a:extLst>
              </a:tr>
              <a:tr h="273131">
                <a:tc>
                  <a:txBody>
                    <a:bodyPr/>
                    <a:lstStyle/>
                    <a:p>
                      <a:pPr algn="l" fontAlgn="ctr"/>
                      <a:r>
                        <a:rPr lang="en-US" sz="1200" b="0" i="0" u="none" strike="noStrike">
                          <a:solidFill>
                            <a:srgbClr val="101212"/>
                          </a:solidFill>
                          <a:effectLst/>
                          <a:latin typeface="Calibri" panose="020F0502020204030204" pitchFamily="34" charset="0"/>
                        </a:rPr>
                        <a:t>All Other Traded Sectors</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22</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23</a:t>
                      </a:r>
                    </a:p>
                  </a:txBody>
                  <a:tcPr marL="6350" marR="6350" marT="6350" marB="0" anchor="ctr"/>
                </a:tc>
                <a:tc>
                  <a:txBody>
                    <a:bodyPr/>
                    <a:lstStyle/>
                    <a:p>
                      <a:pPr algn="r" fontAlgn="ctr"/>
                      <a:r>
                        <a:rPr lang="en-US" sz="1200" b="0" i="0" u="none" strike="noStrike">
                          <a:solidFill>
                            <a:srgbClr val="101212"/>
                          </a:solidFill>
                          <a:effectLst/>
                          <a:latin typeface="Calibri" panose="020F0502020204030204" pitchFamily="34" charset="0"/>
                        </a:rPr>
                        <a:t>$19.1</a:t>
                      </a:r>
                    </a:p>
                  </a:txBody>
                  <a:tcPr marL="6350" marR="6350" marT="6350" marB="0" anchor="ctr"/>
                </a:tc>
                <a:tc>
                  <a:txBody>
                    <a:bodyPr/>
                    <a:lstStyle/>
                    <a:p>
                      <a:pPr algn="r" fontAlgn="ctr"/>
                      <a:r>
                        <a:rPr lang="en-US" sz="1200" b="0" i="0" u="none" strike="noStrike" dirty="0">
                          <a:solidFill>
                            <a:srgbClr val="101212"/>
                          </a:solidFill>
                          <a:effectLst/>
                          <a:latin typeface="Calibri" panose="020F0502020204030204" pitchFamily="34" charset="0"/>
                        </a:rPr>
                        <a:t>33.9%</a:t>
                      </a:r>
                    </a:p>
                  </a:txBody>
                  <a:tcPr marL="6350" marR="6350" marT="6350" marB="0" anchor="ctr"/>
                </a:tc>
                <a:extLst>
                  <a:ext uri="{0D108BD9-81ED-4DB2-BD59-A6C34878D82A}">
                    <a16:rowId xmlns:a16="http://schemas.microsoft.com/office/drawing/2014/main" val="253760390"/>
                  </a:ext>
                </a:extLst>
              </a:tr>
            </a:tbl>
          </a:graphicData>
        </a:graphic>
      </p:graphicFrame>
      <p:sp>
        <p:nvSpPr>
          <p:cNvPr id="10" name="Content Placeholder 2">
            <a:extLst>
              <a:ext uri="{FF2B5EF4-FFF2-40B4-BE49-F238E27FC236}">
                <a16:creationId xmlns:a16="http://schemas.microsoft.com/office/drawing/2014/main" id="{38D13BA5-C38F-44FB-B2F8-BD4D9BDA0E88}"/>
              </a:ext>
            </a:extLst>
          </p:cNvPr>
          <p:cNvSpPr txBox="1">
            <a:spLocks/>
          </p:cNvSpPr>
          <p:nvPr/>
        </p:nvSpPr>
        <p:spPr>
          <a:xfrm>
            <a:off x="3631474" y="93281"/>
            <a:ext cx="8098972" cy="22928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U.S.</a:t>
            </a: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Small Business Administration (SBA) 7(a) loans are that federal agency’s primary program for financial assistance to small businesses across the nation.  These loans are typically issued by private lenders based on SBA guarantees of 75% to 85% with amounts not to exceed $5 million.  Small businesses must demonstrate good credit/mgmt./ability to repay.  Proceeds can be used for a variety of purposes: startup costs, buying land/buildings/equipment, new construction, working capital, and seasonal lines of credit.</a:t>
            </a: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SBA 7(a) loan activity is a measure of how active regional small businesses in traded sectors are in seeking to grow their operations.  It also helps measures availability of capital to small businesses in the region since lending in the SBA 7(a) program often is through local lending sources. </a:t>
            </a:r>
          </a:p>
        </p:txBody>
      </p:sp>
    </p:spTree>
    <p:extLst>
      <p:ext uri="{BB962C8B-B14F-4D97-AF65-F5344CB8AC3E}">
        <p14:creationId xmlns:p14="http://schemas.microsoft.com/office/powerpoint/2010/main" val="2604814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1A5CB1-65B2-4C03-AD22-447BED7BC6D5}"/>
              </a:ext>
            </a:extLst>
          </p:cNvPr>
          <p:cNvSpPr>
            <a:spLocks noGrp="1"/>
          </p:cNvSpPr>
          <p:nvPr>
            <p:ph type="title"/>
          </p:nvPr>
        </p:nvSpPr>
        <p:spPr/>
        <p:txBody>
          <a:bodyPr/>
          <a:lstStyle/>
          <a:p>
            <a:r>
              <a:rPr lang="en-US" dirty="0"/>
              <a:t>Regional Utilization of SBA Loans vs. State &amp; U.S. Totals</a:t>
            </a:r>
          </a:p>
        </p:txBody>
      </p:sp>
      <p:sp>
        <p:nvSpPr>
          <p:cNvPr id="2" name="Slide Number Placeholder 1">
            <a:extLst>
              <a:ext uri="{FF2B5EF4-FFF2-40B4-BE49-F238E27FC236}">
                <a16:creationId xmlns:a16="http://schemas.microsoft.com/office/drawing/2014/main" id="{E3CC1C60-25EE-4BF3-B7C3-E7C646AA6F8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D7D69D15-F693-4D1C-BEB1-CA7FA8064279}"/>
              </a:ext>
            </a:extLst>
          </p:cNvPr>
          <p:cNvSpPr txBox="1"/>
          <p:nvPr/>
        </p:nvSpPr>
        <p:spPr>
          <a:xfrm>
            <a:off x="5343651" y="2069316"/>
            <a:ext cx="440607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01212"/>
                </a:solidFill>
                <a:effectLst/>
                <a:uLnTx/>
                <a:uFillTx/>
                <a:latin typeface="Corbel" panose="020B0503020204020204"/>
                <a:ea typeface="+mn-ea"/>
                <a:cs typeface="+mn-cs"/>
              </a:rPr>
              <a:t>SBA 7(a) Loan Counts, Traded Sector Companies Per 1,000 Establishments, Avg. 2018-2020</a:t>
            </a:r>
            <a:endParaRPr kumimoji="0" lang="en-US" sz="1600" b="1" i="0" u="none" strike="noStrike" kern="1200" cap="none" spc="0" normalizeH="0" baseline="0" noProof="0" dirty="0">
              <a:ln>
                <a:noFill/>
              </a:ln>
              <a:solidFill>
                <a:srgbClr val="101212"/>
              </a:solidFill>
              <a:effectLst/>
              <a:highlight>
                <a:srgbClr val="FFFF00"/>
              </a:highlight>
              <a:uLnTx/>
              <a:uFillTx/>
              <a:latin typeface="Corbel" panose="020B0503020204020204"/>
              <a:ea typeface="+mn-ea"/>
              <a:cs typeface="+mn-cs"/>
            </a:endParaRPr>
          </a:p>
        </p:txBody>
      </p:sp>
      <p:sp>
        <p:nvSpPr>
          <p:cNvPr id="7" name="TextBox 6">
            <a:extLst>
              <a:ext uri="{FF2B5EF4-FFF2-40B4-BE49-F238E27FC236}">
                <a16:creationId xmlns:a16="http://schemas.microsoft.com/office/drawing/2014/main" id="{E870897E-66BD-47B6-9D6B-87FD03762252}"/>
              </a:ext>
            </a:extLst>
          </p:cNvPr>
          <p:cNvSpPr txBox="1"/>
          <p:nvPr/>
        </p:nvSpPr>
        <p:spPr>
          <a:xfrm>
            <a:off x="3869268" y="6411954"/>
            <a:ext cx="313419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1212"/>
                </a:solidFill>
                <a:effectLst/>
                <a:uLnTx/>
                <a:uFillTx/>
                <a:latin typeface="Corbel" panose="020B0503020204020204"/>
                <a:ea typeface="+mn-ea"/>
                <a:cs typeface="+mn-cs"/>
              </a:rPr>
              <a:t>Source: </a:t>
            </a:r>
            <a:r>
              <a:rPr kumimoji="0" lang="en-US" sz="1050" b="0" i="0" u="none" strike="noStrike" kern="1200" cap="none" spc="0" normalizeH="0" baseline="0" noProof="0" dirty="0" err="1">
                <a:ln>
                  <a:noFill/>
                </a:ln>
                <a:solidFill>
                  <a:srgbClr val="101212"/>
                </a:solidFill>
                <a:effectLst/>
                <a:uLnTx/>
                <a:uFillTx/>
                <a:latin typeface="Corbel" panose="020B0503020204020204"/>
                <a:ea typeface="+mn-ea"/>
                <a:cs typeface="+mn-cs"/>
              </a:rPr>
              <a:t>TEConomy</a:t>
            </a:r>
            <a:r>
              <a:rPr kumimoji="0" lang="en-US" sz="1050" b="0" i="0" u="none" strike="noStrike" kern="1200" cap="none" spc="0" normalizeH="0" baseline="0" noProof="0" dirty="0">
                <a:ln>
                  <a:noFill/>
                </a:ln>
                <a:solidFill>
                  <a:srgbClr val="101212"/>
                </a:solidFill>
                <a:effectLst/>
                <a:uLnTx/>
                <a:uFillTx/>
                <a:latin typeface="Corbel" panose="020B0503020204020204"/>
                <a:ea typeface="+mn-ea"/>
                <a:cs typeface="+mn-cs"/>
              </a:rPr>
              <a:t> analysis of SBA loan data reports.</a:t>
            </a:r>
          </a:p>
        </p:txBody>
      </p:sp>
      <p:sp>
        <p:nvSpPr>
          <p:cNvPr id="13" name="Content Placeholder 2">
            <a:extLst>
              <a:ext uri="{FF2B5EF4-FFF2-40B4-BE49-F238E27FC236}">
                <a16:creationId xmlns:a16="http://schemas.microsoft.com/office/drawing/2014/main" id="{2A1333EB-4866-445A-9864-D93F401F7003}"/>
              </a:ext>
            </a:extLst>
          </p:cNvPr>
          <p:cNvSpPr txBox="1">
            <a:spLocks/>
          </p:cNvSpPr>
          <p:nvPr/>
        </p:nvSpPr>
        <p:spPr>
          <a:xfrm>
            <a:off x="3627928" y="213067"/>
            <a:ext cx="8098972" cy="1680213"/>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By normalizing SBA 7(a) loans to traded sector small businesses by the number of traded sector establishments, it is possible to compare the level of lending activity in a region to that of the state and nation.  </a:t>
            </a: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High utilization of SBA 7(a) loans in a region suggests that the region has a growth-oriented traded sector small business base and/or good access to capital, while low utilization suggests a region’s small businesses are not seeking to grow and/or are having trouble accessing capital. </a:t>
            </a:r>
          </a:p>
        </p:txBody>
      </p:sp>
      <p:pic>
        <p:nvPicPr>
          <p:cNvPr id="4" name="Picture 3">
            <a:extLst>
              <a:ext uri="{FF2B5EF4-FFF2-40B4-BE49-F238E27FC236}">
                <a16:creationId xmlns:a16="http://schemas.microsoft.com/office/drawing/2014/main" id="{10F7B94D-39CD-4D7C-988B-3B62BAAB2E9B}"/>
              </a:ext>
            </a:extLst>
          </p:cNvPr>
          <p:cNvPicPr>
            <a:picLocks noChangeAspect="1"/>
          </p:cNvPicPr>
          <p:nvPr/>
        </p:nvPicPr>
        <p:blipFill>
          <a:blip r:embed="rId2"/>
          <a:stretch>
            <a:fillRect/>
          </a:stretch>
        </p:blipFill>
        <p:spPr>
          <a:xfrm>
            <a:off x="5174789" y="2654091"/>
            <a:ext cx="5005250" cy="3194581"/>
          </a:xfrm>
          <a:prstGeom prst="rect">
            <a:avLst/>
          </a:prstGeom>
        </p:spPr>
      </p:pic>
    </p:spTree>
    <p:extLst>
      <p:ext uri="{BB962C8B-B14F-4D97-AF65-F5344CB8AC3E}">
        <p14:creationId xmlns:p14="http://schemas.microsoft.com/office/powerpoint/2010/main" val="46081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5BB7E1-69DC-4180-98AC-D69FE92F7C1E}"/>
              </a:ext>
            </a:extLst>
          </p:cNvPr>
          <p:cNvSpPr>
            <a:spLocks noGrp="1"/>
          </p:cNvSpPr>
          <p:nvPr>
            <p:ph type="sldNum" sz="quarter" idx="11"/>
          </p:nvPr>
        </p:nvSpPr>
        <p:spPr/>
        <p:txBody>
          <a:bodyPr/>
          <a:lstStyle/>
          <a:p>
            <a:fld id="{4FAB73BC-B049-4115-A692-8D63A059BFB8}" type="slidenum">
              <a:rPr lang="en-US" smtClean="0"/>
              <a:pPr/>
              <a:t>2</a:t>
            </a:fld>
            <a:endParaRPr lang="en-US" dirty="0"/>
          </a:p>
        </p:txBody>
      </p:sp>
      <p:sp>
        <p:nvSpPr>
          <p:cNvPr id="5" name="Title 4">
            <a:extLst>
              <a:ext uri="{FF2B5EF4-FFF2-40B4-BE49-F238E27FC236}">
                <a16:creationId xmlns:a16="http://schemas.microsoft.com/office/drawing/2014/main" id="{451431F0-101F-460B-9196-699FD7ED3665}"/>
              </a:ext>
            </a:extLst>
          </p:cNvPr>
          <p:cNvSpPr>
            <a:spLocks noGrp="1"/>
          </p:cNvSpPr>
          <p:nvPr>
            <p:ph type="title"/>
          </p:nvPr>
        </p:nvSpPr>
        <p:spPr/>
        <p:txBody>
          <a:bodyPr/>
          <a:lstStyle/>
          <a:p>
            <a:r>
              <a:rPr lang="en-US" dirty="0"/>
              <a:t>Updated 2021 Analysis of Entrepreneurial Trends</a:t>
            </a:r>
          </a:p>
        </p:txBody>
      </p:sp>
      <p:sp>
        <p:nvSpPr>
          <p:cNvPr id="10" name="Text Placeholder 1">
            <a:extLst>
              <a:ext uri="{FF2B5EF4-FFF2-40B4-BE49-F238E27FC236}">
                <a16:creationId xmlns:a16="http://schemas.microsoft.com/office/drawing/2014/main" id="{520A1236-3157-40A7-A39E-30A18538B248}"/>
              </a:ext>
            </a:extLst>
          </p:cNvPr>
          <p:cNvSpPr txBox="1">
            <a:spLocks/>
          </p:cNvSpPr>
          <p:nvPr/>
        </p:nvSpPr>
        <p:spPr>
          <a:xfrm>
            <a:off x="818147" y="1047891"/>
            <a:ext cx="4211813" cy="640080"/>
          </a:xfrm>
          <a:prstGeom prst="rect">
            <a:avLst/>
          </a:prstGeom>
          <a:solidFill>
            <a:schemeClr val="tx2">
              <a:lumMod val="75000"/>
            </a:schemeClr>
          </a:solidFill>
        </p:spPr>
        <p:txBody>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000" dirty="0">
                <a:solidFill>
                  <a:schemeClr val="bg1"/>
                </a:solidFill>
              </a:rPr>
              <a:t>Phase One:  Analysis of Startup Activity and Firm Dynamics</a:t>
            </a:r>
          </a:p>
        </p:txBody>
      </p:sp>
      <p:sp>
        <p:nvSpPr>
          <p:cNvPr id="11" name="Content Placeholder 2">
            <a:extLst>
              <a:ext uri="{FF2B5EF4-FFF2-40B4-BE49-F238E27FC236}">
                <a16:creationId xmlns:a16="http://schemas.microsoft.com/office/drawing/2014/main" id="{7110BB4A-E992-4194-8AB5-8BB14EB90970}"/>
              </a:ext>
            </a:extLst>
          </p:cNvPr>
          <p:cNvSpPr txBox="1">
            <a:spLocks/>
          </p:cNvSpPr>
          <p:nvPr/>
        </p:nvSpPr>
        <p:spPr>
          <a:xfrm>
            <a:off x="818147" y="1868494"/>
            <a:ext cx="4643430" cy="4840313"/>
          </a:xfrm>
          <a:prstGeom prst="rect">
            <a:avLst/>
          </a:prstGeom>
        </p:spPr>
        <p:txBody>
          <a:bodyPr anchor="t">
            <a:noAutofit/>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85000"/>
              </a:lnSpc>
              <a:spcBef>
                <a:spcPts val="0"/>
              </a:spcBef>
              <a:spcAft>
                <a:spcPts val="600"/>
              </a:spcAft>
            </a:pPr>
            <a:r>
              <a:rPr lang="en-US" sz="1400" b="1" dirty="0"/>
              <a:t>The Quarterly Workforce Indicators (QWI) from U.S. Census </a:t>
            </a:r>
            <a:r>
              <a:rPr lang="en-US" sz="1400" dirty="0"/>
              <a:t>is a longitudinal database with detailed data related to the job creation and other characteristics of firms, including by age groupings.  </a:t>
            </a:r>
          </a:p>
          <a:p>
            <a:pPr marL="339725" lvl="1" indent="-165100">
              <a:lnSpc>
                <a:spcPct val="85000"/>
              </a:lnSpc>
              <a:spcBef>
                <a:spcPts val="0"/>
              </a:spcBef>
              <a:spcAft>
                <a:spcPts val="300"/>
              </a:spcAft>
            </a:pPr>
            <a:r>
              <a:rPr lang="en-US" sz="1200" b="1" i="1" dirty="0"/>
              <a:t>Most Detailed Level of Geographic Coverage</a:t>
            </a:r>
            <a:r>
              <a:rPr lang="en-US" sz="1200" dirty="0"/>
              <a:t>: County</a:t>
            </a:r>
          </a:p>
          <a:p>
            <a:pPr marL="339725" lvl="1" indent="-165100">
              <a:lnSpc>
                <a:spcPct val="85000"/>
              </a:lnSpc>
              <a:spcBef>
                <a:spcPts val="0"/>
              </a:spcBef>
              <a:spcAft>
                <a:spcPts val="300"/>
              </a:spcAft>
            </a:pPr>
            <a:r>
              <a:rPr lang="en-US" sz="1200" b="1" i="1" dirty="0"/>
              <a:t>Coverage</a:t>
            </a:r>
            <a:r>
              <a:rPr lang="en-US" sz="1200" dirty="0"/>
              <a:t>: Covers over 95% of U.S. private sector jobs (does not cover ag jobs, self-employment) </a:t>
            </a:r>
          </a:p>
          <a:p>
            <a:pPr marL="339725" lvl="1" indent="-165100">
              <a:lnSpc>
                <a:spcPct val="85000"/>
              </a:lnSpc>
              <a:spcBef>
                <a:spcPts val="0"/>
              </a:spcBef>
              <a:spcAft>
                <a:spcPts val="300"/>
              </a:spcAft>
            </a:pPr>
            <a:r>
              <a:rPr lang="en-US" sz="1200" b="1" i="1" dirty="0"/>
              <a:t>Grouping of Employment by Age of Firms</a:t>
            </a:r>
            <a:r>
              <a:rPr lang="en-US" sz="1200" dirty="0"/>
              <a:t>:  0-1 Years; 2-3 Years; 4-5 Years; 6-10 Years; 11+ Years</a:t>
            </a:r>
          </a:p>
          <a:p>
            <a:pPr marL="339725" lvl="1" indent="-165100">
              <a:lnSpc>
                <a:spcPct val="85000"/>
              </a:lnSpc>
              <a:spcBef>
                <a:spcPts val="0"/>
              </a:spcBef>
              <a:spcAft>
                <a:spcPts val="300"/>
              </a:spcAft>
            </a:pPr>
            <a:r>
              <a:rPr lang="en-US" sz="1200" b="1" i="1" dirty="0"/>
              <a:t>Industry Coverage</a:t>
            </a:r>
            <a:r>
              <a:rPr lang="en-US" sz="1200" dirty="0"/>
              <a:t>:  2-digit industry, which can define at a high-level traded industries</a:t>
            </a:r>
          </a:p>
          <a:p>
            <a:pPr marL="339725" lvl="1" indent="-165100">
              <a:lnSpc>
                <a:spcPct val="85000"/>
              </a:lnSpc>
              <a:spcBef>
                <a:spcPts val="0"/>
              </a:spcBef>
              <a:spcAft>
                <a:spcPts val="300"/>
              </a:spcAft>
            </a:pPr>
            <a:r>
              <a:rPr lang="en-US" sz="1200" dirty="0"/>
              <a:t>But QWI does not track or provide information on individual firms – so not tracking growth of firms over time  </a:t>
            </a:r>
          </a:p>
          <a:p>
            <a:pPr marL="339725" lvl="1" indent="-165100">
              <a:lnSpc>
                <a:spcPct val="85000"/>
              </a:lnSpc>
              <a:spcBef>
                <a:spcPts val="0"/>
              </a:spcBef>
              <a:spcAft>
                <a:spcPts val="600"/>
              </a:spcAft>
            </a:pPr>
            <a:r>
              <a:rPr lang="en-US" sz="1200" dirty="0"/>
              <a:t>All data is on a quarterly basis</a:t>
            </a:r>
          </a:p>
          <a:p>
            <a:pPr>
              <a:lnSpc>
                <a:spcPct val="85000"/>
              </a:lnSpc>
              <a:spcBef>
                <a:spcPts val="0"/>
              </a:spcBef>
              <a:spcAft>
                <a:spcPts val="600"/>
              </a:spcAft>
            </a:pPr>
            <a:r>
              <a:rPr lang="en-US" sz="1400" b="1" dirty="0"/>
              <a:t>The Business Dynamics Research Consortium (BDRC) database</a:t>
            </a:r>
            <a:r>
              <a:rPr lang="en-US" sz="1400" dirty="0"/>
              <a:t> is a time-series dataset that catalogues individual establishments by location, employment, sales, and industry from 1997 to 2017. The BDRC It is maintained by the University of Wisconsin </a:t>
            </a:r>
          </a:p>
          <a:p>
            <a:pPr marL="339725" lvl="1" indent="-165100">
              <a:lnSpc>
                <a:spcPct val="85000"/>
              </a:lnSpc>
              <a:spcBef>
                <a:spcPts val="0"/>
              </a:spcBef>
              <a:spcAft>
                <a:spcPts val="300"/>
              </a:spcAft>
            </a:pPr>
            <a:r>
              <a:rPr lang="en-US" sz="1200" dirty="0"/>
              <a:t>Coverage: It compiles multiple data sets to track performance and growth for more than 144 million individual businesses across the United States. </a:t>
            </a:r>
          </a:p>
          <a:p>
            <a:pPr marL="339725" lvl="1" indent="-165100">
              <a:lnSpc>
                <a:spcPct val="85000"/>
              </a:lnSpc>
              <a:spcBef>
                <a:spcPts val="0"/>
              </a:spcBef>
              <a:spcAft>
                <a:spcPts val="300"/>
              </a:spcAft>
            </a:pPr>
            <a:r>
              <a:rPr lang="en-US" sz="1200" dirty="0"/>
              <a:t>Provides extensive firm level data</a:t>
            </a:r>
          </a:p>
          <a:p>
            <a:pPr marL="339725" lvl="1" indent="-165100">
              <a:lnSpc>
                <a:spcPct val="85000"/>
              </a:lnSpc>
              <a:spcBef>
                <a:spcPts val="0"/>
              </a:spcBef>
              <a:spcAft>
                <a:spcPts val="300"/>
              </a:spcAft>
            </a:pPr>
            <a:r>
              <a:rPr lang="en-US" sz="1200" dirty="0"/>
              <a:t>Able to identify firm by address</a:t>
            </a:r>
          </a:p>
          <a:p>
            <a:pPr marL="339725" lvl="1" indent="-165100">
              <a:lnSpc>
                <a:spcPct val="85000"/>
              </a:lnSpc>
              <a:spcBef>
                <a:spcPts val="0"/>
              </a:spcBef>
              <a:spcAft>
                <a:spcPts val="300"/>
              </a:spcAft>
            </a:pPr>
            <a:r>
              <a:rPr lang="en-US" sz="1200" dirty="0"/>
              <a:t>Detailed industry coverage</a:t>
            </a:r>
          </a:p>
        </p:txBody>
      </p:sp>
      <p:sp>
        <p:nvSpPr>
          <p:cNvPr id="12" name="Text Placeholder 3">
            <a:extLst>
              <a:ext uri="{FF2B5EF4-FFF2-40B4-BE49-F238E27FC236}">
                <a16:creationId xmlns:a16="http://schemas.microsoft.com/office/drawing/2014/main" id="{2F6BA993-1502-4D52-9BB5-620A0B9B370D}"/>
              </a:ext>
            </a:extLst>
          </p:cNvPr>
          <p:cNvSpPr txBox="1">
            <a:spLocks/>
          </p:cNvSpPr>
          <p:nvPr/>
        </p:nvSpPr>
        <p:spPr>
          <a:xfrm>
            <a:off x="5937407" y="1047891"/>
            <a:ext cx="3841859" cy="640080"/>
          </a:xfrm>
          <a:prstGeom prst="rect">
            <a:avLst/>
          </a:prstGeom>
          <a:solidFill>
            <a:schemeClr val="tx2">
              <a:lumMod val="75000"/>
            </a:schemeClr>
          </a:solidFill>
        </p:spPr>
        <p:txBody>
          <a:bodyPr>
            <a:noAutofit/>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000" dirty="0">
                <a:solidFill>
                  <a:schemeClr val="bg1"/>
                </a:solidFill>
              </a:rPr>
              <a:t>Phase Two:  Analysis of Broader Innovation Ecosystem Measures</a:t>
            </a:r>
          </a:p>
        </p:txBody>
      </p:sp>
      <p:sp>
        <p:nvSpPr>
          <p:cNvPr id="13" name="Content Placeholder 4">
            <a:extLst>
              <a:ext uri="{FF2B5EF4-FFF2-40B4-BE49-F238E27FC236}">
                <a16:creationId xmlns:a16="http://schemas.microsoft.com/office/drawing/2014/main" id="{221B1847-7832-4AED-87CA-0F9FC08EE2A4}"/>
              </a:ext>
            </a:extLst>
          </p:cNvPr>
          <p:cNvSpPr txBox="1">
            <a:spLocks/>
          </p:cNvSpPr>
          <p:nvPr/>
        </p:nvSpPr>
        <p:spPr>
          <a:xfrm>
            <a:off x="5937407" y="1868495"/>
            <a:ext cx="4024739" cy="4389120"/>
          </a:xfrm>
          <a:prstGeom prst="rect">
            <a:avLst/>
          </a:prstGeom>
        </p:spPr>
        <p:txBody>
          <a:bodyPr>
            <a:normAutofit fontScale="70000" lnSpcReduction="20000"/>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05000"/>
              </a:lnSpc>
              <a:spcBef>
                <a:spcPts val="0"/>
              </a:spcBef>
              <a:spcAft>
                <a:spcPts val="600"/>
              </a:spcAft>
              <a:buClr>
                <a:srgbClr val="005C82"/>
              </a:buClr>
              <a:defRPr/>
            </a:pPr>
            <a:r>
              <a:rPr lang="en-US" sz="2000" b="1" dirty="0">
                <a:solidFill>
                  <a:srgbClr val="101212">
                    <a:lumMod val="65000"/>
                    <a:lumOff val="35000"/>
                  </a:srgbClr>
                </a:solidFill>
                <a:latin typeface="Corbel" panose="020B0503020204020204"/>
                <a:cs typeface="+mn-cs"/>
              </a:rPr>
              <a:t>Academic R&amp;D</a:t>
            </a:r>
            <a:r>
              <a:rPr lang="en-US" sz="2000" dirty="0">
                <a:solidFill>
                  <a:srgbClr val="101212">
                    <a:lumMod val="65000"/>
                    <a:lumOff val="35000"/>
                  </a:srgbClr>
                </a:solidFill>
                <a:latin typeface="Corbel" panose="020B0503020204020204"/>
                <a:cs typeface="+mn-cs"/>
              </a:rPr>
              <a:t> – annual research expenditures from all sources by university </a:t>
            </a:r>
            <a:r>
              <a:rPr lang="en-US" sz="2000" dirty="0">
                <a:solidFill>
                  <a:srgbClr val="101212">
                    <a:lumMod val="65000"/>
                    <a:lumOff val="35000"/>
                  </a:srgbClr>
                </a:solidFill>
                <a:latin typeface="Corbel" panose="020B0503020204020204"/>
              </a:rPr>
              <a:t>reported by </a:t>
            </a:r>
            <a:r>
              <a:rPr lang="en-US" sz="2000" dirty="0">
                <a:solidFill>
                  <a:srgbClr val="101212">
                    <a:lumMod val="65000"/>
                    <a:lumOff val="35000"/>
                  </a:srgbClr>
                </a:solidFill>
                <a:latin typeface="Corbel" panose="020B0503020204020204"/>
                <a:cs typeface="+mn-cs"/>
              </a:rPr>
              <a:t>the National Science Foundation’s Higher Education Research and Development Survey</a:t>
            </a:r>
          </a:p>
          <a:p>
            <a:pPr>
              <a:lnSpc>
                <a:spcPct val="105000"/>
              </a:lnSpc>
              <a:spcBef>
                <a:spcPts val="0"/>
              </a:spcBef>
              <a:spcAft>
                <a:spcPts val="600"/>
              </a:spcAft>
              <a:buClr>
                <a:srgbClr val="005C82"/>
              </a:buClr>
              <a:defRPr/>
            </a:pPr>
            <a:r>
              <a:rPr lang="en-US" sz="2000" b="1" dirty="0">
                <a:solidFill>
                  <a:srgbClr val="101212">
                    <a:lumMod val="65000"/>
                    <a:lumOff val="35000"/>
                  </a:srgbClr>
                </a:solidFill>
                <a:latin typeface="Corbel" panose="020B0503020204020204"/>
                <a:cs typeface="+mn-cs"/>
              </a:rPr>
              <a:t>Patent Activity </a:t>
            </a:r>
            <a:r>
              <a:rPr lang="en-US" sz="2000" b="1" dirty="0">
                <a:solidFill>
                  <a:srgbClr val="5E6A6A"/>
                </a:solidFill>
                <a:latin typeface="Corbel" panose="020B0503020204020204"/>
                <a:cs typeface="+mn-cs"/>
              </a:rPr>
              <a:t>of</a:t>
            </a:r>
            <a:r>
              <a:rPr lang="en-US" sz="2000" b="1" dirty="0">
                <a:solidFill>
                  <a:srgbClr val="101212">
                    <a:lumMod val="65000"/>
                    <a:lumOff val="35000"/>
                  </a:srgbClr>
                </a:solidFill>
                <a:latin typeface="Corbel" panose="020B0503020204020204"/>
                <a:cs typeface="+mn-cs"/>
              </a:rPr>
              <a:t> Inventors Residing in Region </a:t>
            </a:r>
            <a:r>
              <a:rPr lang="en-US" sz="2000" dirty="0">
                <a:solidFill>
                  <a:srgbClr val="101212">
                    <a:lumMod val="65000"/>
                    <a:lumOff val="35000"/>
                  </a:srgbClr>
                </a:solidFill>
                <a:latin typeface="Corbel" panose="020B0503020204020204"/>
                <a:cs typeface="+mn-cs"/>
              </a:rPr>
              <a:t>– annual patents generated by residents in the region from </a:t>
            </a:r>
            <a:r>
              <a:rPr lang="en-US" sz="2000" dirty="0">
                <a:solidFill>
                  <a:srgbClr val="5E6A6A"/>
                </a:solidFill>
                <a:latin typeface="Corbel" panose="020B0503020204020204"/>
                <a:cs typeface="+mn-cs"/>
              </a:rPr>
              <a:t>U.S. Patent &amp; Trademark Office data collected by Derwent Innovation</a:t>
            </a:r>
          </a:p>
          <a:p>
            <a:pPr>
              <a:lnSpc>
                <a:spcPct val="105000"/>
              </a:lnSpc>
              <a:spcBef>
                <a:spcPts val="0"/>
              </a:spcBef>
              <a:spcAft>
                <a:spcPts val="600"/>
              </a:spcAft>
              <a:buClr>
                <a:srgbClr val="005C82"/>
              </a:buClr>
              <a:defRPr/>
            </a:pPr>
            <a:r>
              <a:rPr lang="en-US" sz="2000" b="1" dirty="0">
                <a:solidFill>
                  <a:srgbClr val="101212">
                    <a:lumMod val="65000"/>
                    <a:lumOff val="35000"/>
                  </a:srgbClr>
                </a:solidFill>
                <a:latin typeface="Corbel" panose="020B0503020204020204"/>
                <a:cs typeface="+mn-cs"/>
              </a:rPr>
              <a:t>Venture Capital </a:t>
            </a:r>
            <a:r>
              <a:rPr lang="en-US" sz="2000" dirty="0">
                <a:solidFill>
                  <a:srgbClr val="101212">
                    <a:lumMod val="65000"/>
                    <a:lumOff val="35000"/>
                  </a:srgbClr>
                </a:solidFill>
                <a:latin typeface="Corbel" panose="020B0503020204020204"/>
                <a:cs typeface="+mn-cs"/>
              </a:rPr>
              <a:t>– PitchBook database of private investor funding in emerging  ventures, </a:t>
            </a:r>
            <a:r>
              <a:rPr lang="en-US" sz="2000" dirty="0">
                <a:solidFill>
                  <a:srgbClr val="101212">
                    <a:lumMod val="65000"/>
                    <a:lumOff val="35000"/>
                  </a:srgbClr>
                </a:solidFill>
                <a:latin typeface="Corbel" panose="020B0503020204020204"/>
              </a:rPr>
              <a:t>including </a:t>
            </a:r>
            <a:r>
              <a:rPr lang="en-US" sz="2000" dirty="0">
                <a:solidFill>
                  <a:srgbClr val="101212">
                    <a:lumMod val="65000"/>
                    <a:lumOff val="35000"/>
                  </a:srgbClr>
                </a:solidFill>
                <a:latin typeface="Corbel" panose="020B0503020204020204"/>
                <a:cs typeface="+mn-cs"/>
              </a:rPr>
              <a:t>pre-seed (accelerator and incubator funding), angel investor, seed and formal venture capital</a:t>
            </a:r>
          </a:p>
          <a:p>
            <a:pPr>
              <a:lnSpc>
                <a:spcPct val="105000"/>
              </a:lnSpc>
              <a:spcBef>
                <a:spcPts val="0"/>
              </a:spcBef>
              <a:spcAft>
                <a:spcPts val="600"/>
              </a:spcAft>
              <a:buClr>
                <a:srgbClr val="005C82"/>
              </a:buClr>
              <a:defRPr/>
            </a:pPr>
            <a:r>
              <a:rPr lang="en-US" sz="2000" b="1" dirty="0">
                <a:solidFill>
                  <a:srgbClr val="101212">
                    <a:lumMod val="65000"/>
                    <a:lumOff val="35000"/>
                  </a:srgbClr>
                </a:solidFill>
                <a:latin typeface="Corbel" panose="020B0503020204020204"/>
                <a:cs typeface="+mn-cs"/>
              </a:rPr>
              <a:t>Federal Small Business Innovation Research (SBIR) Awards </a:t>
            </a:r>
            <a:r>
              <a:rPr lang="en-US" sz="2000" dirty="0">
                <a:solidFill>
                  <a:srgbClr val="101212">
                    <a:lumMod val="65000"/>
                    <a:lumOff val="35000"/>
                  </a:srgbClr>
                </a:solidFill>
                <a:latin typeface="Corbel" panose="020B0503020204020204"/>
                <a:cs typeface="+mn-cs"/>
              </a:rPr>
              <a:t>– SBIR funding by federal agencies to small businesses in the region as reported from SBIR.gov maintained by the U.S. Small Business Administration</a:t>
            </a:r>
          </a:p>
          <a:p>
            <a:pPr>
              <a:lnSpc>
                <a:spcPct val="105000"/>
              </a:lnSpc>
              <a:spcBef>
                <a:spcPts val="0"/>
              </a:spcBef>
              <a:spcAft>
                <a:spcPts val="600"/>
              </a:spcAft>
              <a:buClr>
                <a:srgbClr val="005C82"/>
              </a:buClr>
              <a:defRPr/>
            </a:pPr>
            <a:r>
              <a:rPr lang="en-US" sz="2000" b="1" dirty="0">
                <a:solidFill>
                  <a:srgbClr val="101212">
                    <a:lumMod val="65000"/>
                    <a:lumOff val="35000"/>
                  </a:srgbClr>
                </a:solidFill>
                <a:latin typeface="Corbel" panose="020B0503020204020204"/>
                <a:cs typeface="+mn-cs"/>
              </a:rPr>
              <a:t>SBA 7(a) Loan Activity </a:t>
            </a:r>
            <a:r>
              <a:rPr lang="en-US" sz="2000" dirty="0">
                <a:solidFill>
                  <a:srgbClr val="101212">
                    <a:lumMod val="65000"/>
                    <a:lumOff val="35000"/>
                  </a:srgbClr>
                </a:solidFill>
                <a:latin typeface="Corbel" panose="020B0503020204020204"/>
                <a:cs typeface="+mn-cs"/>
              </a:rPr>
              <a:t>– Number of loans and loan amounts to small businesses in traded sector industries under SBA 7(a) financing vehicles as reported by the Small Business Administration</a:t>
            </a:r>
            <a:endParaRPr lang="en-US" dirty="0"/>
          </a:p>
        </p:txBody>
      </p:sp>
    </p:spTree>
    <p:extLst>
      <p:ext uri="{BB962C8B-B14F-4D97-AF65-F5344CB8AC3E}">
        <p14:creationId xmlns:p14="http://schemas.microsoft.com/office/powerpoint/2010/main" val="1849989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AF3E-1A83-46BB-BA78-3E0E44FE4821}"/>
              </a:ext>
            </a:extLst>
          </p:cNvPr>
          <p:cNvSpPr>
            <a:spLocks noGrp="1"/>
          </p:cNvSpPr>
          <p:nvPr>
            <p:ph type="title"/>
          </p:nvPr>
        </p:nvSpPr>
        <p:spPr>
          <a:xfrm>
            <a:off x="0" y="153495"/>
            <a:ext cx="12192000" cy="640080"/>
          </a:xfrm>
        </p:spPr>
        <p:txBody>
          <a:bodyPr>
            <a:noAutofit/>
          </a:bodyPr>
          <a:lstStyle/>
          <a:p>
            <a:r>
              <a:rPr lang="en-US" sz="3200" b="1" dirty="0">
                <a:latin typeface="Corbel" panose="020B0503020204020204" pitchFamily="34" charset="0"/>
              </a:rPr>
              <a:t>Discussion – Implications Across Entrepreneurial Development Stages For  Traded Sector Industries in Region 9</a:t>
            </a:r>
          </a:p>
        </p:txBody>
      </p:sp>
      <p:sp>
        <p:nvSpPr>
          <p:cNvPr id="6" name="Content Placeholder 5">
            <a:extLst>
              <a:ext uri="{FF2B5EF4-FFF2-40B4-BE49-F238E27FC236}">
                <a16:creationId xmlns:a16="http://schemas.microsoft.com/office/drawing/2014/main" id="{31502C62-F222-4D74-803B-AE5A3358FCB8}"/>
              </a:ext>
            </a:extLst>
          </p:cNvPr>
          <p:cNvSpPr>
            <a:spLocks noGrp="1"/>
          </p:cNvSpPr>
          <p:nvPr>
            <p:ph idx="4294967295"/>
          </p:nvPr>
        </p:nvSpPr>
        <p:spPr>
          <a:xfrm>
            <a:off x="84083" y="909611"/>
            <a:ext cx="12023834" cy="1177268"/>
          </a:xfrm>
        </p:spPr>
        <p:txBody>
          <a:bodyPr>
            <a:normAutofit fontScale="40000" lnSpcReduction="20000"/>
          </a:bodyPr>
          <a:lstStyle/>
          <a:p>
            <a:pPr marL="0" indent="0">
              <a:lnSpc>
                <a:spcPct val="110000"/>
              </a:lnSpc>
              <a:spcBef>
                <a:spcPts val="0"/>
              </a:spcBef>
              <a:spcAft>
                <a:spcPts val="600"/>
              </a:spcAft>
              <a:buNone/>
            </a:pPr>
            <a:r>
              <a:rPr lang="en-US" sz="4000" dirty="0"/>
              <a:t>Entrepreneurship is a process involving an interconnected set of development stages supported by public and private resources and services that generates successful new startup businesses to drive regional economic growth. If a region is underperforming in any stage of entrepreneurial development, then it will not realize its full potential in traded sector industry development. </a:t>
            </a:r>
          </a:p>
          <a:p>
            <a:pPr marL="0" indent="0">
              <a:buNone/>
            </a:pPr>
            <a:endParaRPr lang="en-US" dirty="0"/>
          </a:p>
        </p:txBody>
      </p:sp>
      <p:pic>
        <p:nvPicPr>
          <p:cNvPr id="4" name="Picture 3">
            <a:extLst>
              <a:ext uri="{FF2B5EF4-FFF2-40B4-BE49-F238E27FC236}">
                <a16:creationId xmlns:a16="http://schemas.microsoft.com/office/drawing/2014/main" id="{8E0DE1E8-9482-45C9-8774-B7272973DC5F}"/>
              </a:ext>
            </a:extLst>
          </p:cNvPr>
          <p:cNvPicPr>
            <a:picLocks noChangeAspect="1"/>
          </p:cNvPicPr>
          <p:nvPr/>
        </p:nvPicPr>
        <p:blipFill>
          <a:blip r:embed="rId2"/>
          <a:stretch>
            <a:fillRect/>
          </a:stretch>
        </p:blipFill>
        <p:spPr>
          <a:xfrm>
            <a:off x="2112579" y="1902372"/>
            <a:ext cx="8514743" cy="4607773"/>
          </a:xfrm>
          <a:prstGeom prst="rect">
            <a:avLst/>
          </a:prstGeom>
        </p:spPr>
      </p:pic>
      <p:sp>
        <p:nvSpPr>
          <p:cNvPr id="5" name="TextBox 4">
            <a:extLst>
              <a:ext uri="{FF2B5EF4-FFF2-40B4-BE49-F238E27FC236}">
                <a16:creationId xmlns:a16="http://schemas.microsoft.com/office/drawing/2014/main" id="{3FB11F56-0827-416E-BB47-E822FC1CFD98}"/>
              </a:ext>
            </a:extLst>
          </p:cNvPr>
          <p:cNvSpPr txBox="1"/>
          <p:nvPr/>
        </p:nvSpPr>
        <p:spPr>
          <a:xfrm>
            <a:off x="4230475" y="1717547"/>
            <a:ext cx="39407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01212"/>
                </a:solidFill>
                <a:effectLst/>
                <a:uLnTx/>
                <a:uFillTx/>
                <a:latin typeface="Calibri" panose="020F0502020204030204"/>
                <a:ea typeface="+mn-ea"/>
                <a:cs typeface="+mn-cs"/>
              </a:rPr>
              <a:t>Stages of Entrepreneurial Development</a:t>
            </a:r>
          </a:p>
        </p:txBody>
      </p:sp>
    </p:spTree>
    <p:extLst>
      <p:ext uri="{BB962C8B-B14F-4D97-AF65-F5344CB8AC3E}">
        <p14:creationId xmlns:p14="http://schemas.microsoft.com/office/powerpoint/2010/main" val="1294025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57AD68-2DA1-429B-8A1A-D6A3C26928A7}"/>
              </a:ext>
            </a:extLst>
          </p:cNvPr>
          <p:cNvSpPr>
            <a:spLocks noGrp="1"/>
          </p:cNvSpPr>
          <p:nvPr>
            <p:ph type="sldNum" sz="quarter" idx="4294967295"/>
          </p:nvPr>
        </p:nvSpPr>
        <p:spPr>
          <a:xfrm>
            <a:off x="10661650" y="6357938"/>
            <a:ext cx="1530350" cy="365125"/>
          </a:xfrm>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19972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1453-E3B3-431B-B587-20EE2F2E4A97}"/>
              </a:ext>
            </a:extLst>
          </p:cNvPr>
          <p:cNvSpPr>
            <a:spLocks noGrp="1"/>
          </p:cNvSpPr>
          <p:nvPr>
            <p:ph type="title"/>
          </p:nvPr>
        </p:nvSpPr>
        <p:spPr/>
        <p:txBody>
          <a:bodyPr/>
          <a:lstStyle/>
          <a:p>
            <a:r>
              <a:rPr lang="en-US" dirty="0"/>
              <a:t>Key Findings</a:t>
            </a:r>
          </a:p>
        </p:txBody>
      </p:sp>
      <p:sp>
        <p:nvSpPr>
          <p:cNvPr id="3" name="Content Placeholder 2">
            <a:extLst>
              <a:ext uri="{FF2B5EF4-FFF2-40B4-BE49-F238E27FC236}">
                <a16:creationId xmlns:a16="http://schemas.microsoft.com/office/drawing/2014/main" id="{E2B2620F-5EC3-4B16-A5E1-F7DC84CCD9F9}"/>
              </a:ext>
            </a:extLst>
          </p:cNvPr>
          <p:cNvSpPr>
            <a:spLocks noGrp="1"/>
          </p:cNvSpPr>
          <p:nvPr>
            <p:ph sz="half" idx="1"/>
          </p:nvPr>
        </p:nvSpPr>
        <p:spPr>
          <a:xfrm>
            <a:off x="3621438" y="1025433"/>
            <a:ext cx="4155775" cy="5989320"/>
          </a:xfrm>
        </p:spPr>
        <p:txBody>
          <a:bodyPr anchor="t">
            <a:noAutofit/>
          </a:bodyPr>
          <a:lstStyle/>
          <a:p>
            <a:pPr>
              <a:lnSpc>
                <a:spcPct val="85000"/>
              </a:lnSpc>
              <a:spcBef>
                <a:spcPts val="0"/>
              </a:spcBef>
              <a:spcAft>
                <a:spcPts val="600"/>
              </a:spcAft>
            </a:pPr>
            <a:r>
              <a:rPr lang="en-US" sz="1200" b="1" dirty="0"/>
              <a:t>Higher share of Region 9 traded sector employment  found in startups and younger firms than for the state or nation on an annual basis since 2010</a:t>
            </a:r>
          </a:p>
          <a:p>
            <a:pPr marL="346075" lvl="1" indent="-177800">
              <a:lnSpc>
                <a:spcPct val="85000"/>
              </a:lnSpc>
              <a:spcBef>
                <a:spcPts val="0"/>
              </a:spcBef>
              <a:spcAft>
                <a:spcPts val="600"/>
              </a:spcAft>
            </a:pPr>
            <a:r>
              <a:rPr lang="en-US" sz="1200" dirty="0"/>
              <a:t>17.5% Region 9; 12.8% VA; 14.1% for U.S.</a:t>
            </a:r>
          </a:p>
          <a:p>
            <a:pPr>
              <a:lnSpc>
                <a:spcPct val="85000"/>
              </a:lnSpc>
              <a:spcBef>
                <a:spcPts val="0"/>
              </a:spcBef>
              <a:spcAft>
                <a:spcPts val="600"/>
              </a:spcAft>
            </a:pPr>
            <a:r>
              <a:rPr lang="en-US" sz="1200" b="1" dirty="0"/>
              <a:t>Startup (0-5 years) net employment growth in Region 9 stands out on an annual basis over 2010-2020:</a:t>
            </a:r>
          </a:p>
          <a:p>
            <a:pPr marL="339725" lvl="1" indent="-165100">
              <a:lnSpc>
                <a:spcPct val="85000"/>
              </a:lnSpc>
              <a:spcBef>
                <a:spcPts val="0"/>
              </a:spcBef>
              <a:spcAft>
                <a:spcPts val="300"/>
              </a:spcAft>
            </a:pPr>
            <a:r>
              <a:rPr lang="en-US" sz="1200" dirty="0"/>
              <a:t>On a year-by-year basis has led Region 9’s growth in overall traded sector net  employment gains</a:t>
            </a:r>
          </a:p>
          <a:p>
            <a:pPr marL="339725" lvl="1" indent="-165100">
              <a:lnSpc>
                <a:spcPct val="85000"/>
              </a:lnSpc>
              <a:spcBef>
                <a:spcPts val="0"/>
              </a:spcBef>
              <a:spcAft>
                <a:spcPts val="300"/>
              </a:spcAft>
            </a:pPr>
            <a:r>
              <a:rPr lang="en-US" sz="1200" dirty="0"/>
              <a:t>Startup annual employment gains in Region 9 represent higher share of total traded sector jobs than for the State or Nation</a:t>
            </a:r>
          </a:p>
          <a:p>
            <a:pPr marL="339725" lvl="1" indent="-165100">
              <a:lnSpc>
                <a:spcPct val="85000"/>
              </a:lnSpc>
              <a:spcBef>
                <a:spcPts val="0"/>
              </a:spcBef>
              <a:spcAft>
                <a:spcPts val="600"/>
              </a:spcAft>
            </a:pPr>
            <a:r>
              <a:rPr lang="en-US" sz="1200" dirty="0"/>
              <a:t>Though Region 9 also has had the largest share of annual decline in older firms relative to total traded sector jobs compared to State and Nation</a:t>
            </a:r>
          </a:p>
          <a:p>
            <a:pPr>
              <a:lnSpc>
                <a:spcPct val="85000"/>
              </a:lnSpc>
              <a:spcBef>
                <a:spcPts val="0"/>
              </a:spcBef>
              <a:spcAft>
                <a:spcPts val="600"/>
              </a:spcAft>
            </a:pPr>
            <a:r>
              <a:rPr lang="en-US" sz="1200" b="1" dirty="0"/>
              <a:t>Region 9’s business formation rates slightly above state average, consistently over the years</a:t>
            </a:r>
          </a:p>
          <a:p>
            <a:pPr>
              <a:lnSpc>
                <a:spcPct val="85000"/>
              </a:lnSpc>
              <a:spcBef>
                <a:spcPts val="0"/>
              </a:spcBef>
              <a:spcAft>
                <a:spcPts val="600"/>
              </a:spcAft>
            </a:pPr>
            <a:r>
              <a:rPr lang="en-US" sz="1200" b="1" dirty="0"/>
              <a:t>Pick up in startup activity in 2020</a:t>
            </a:r>
          </a:p>
          <a:p>
            <a:pPr>
              <a:lnSpc>
                <a:spcPct val="85000"/>
              </a:lnSpc>
              <a:spcBef>
                <a:spcPts val="0"/>
              </a:spcBef>
              <a:spcAft>
                <a:spcPts val="600"/>
              </a:spcAft>
            </a:pPr>
            <a:r>
              <a:rPr lang="en-US" sz="1200" b="1" dirty="0"/>
              <a:t>While Charlottesville is hotbed of startup activity, there are pockets found across the region</a:t>
            </a:r>
          </a:p>
          <a:p>
            <a:pPr>
              <a:lnSpc>
                <a:spcPct val="85000"/>
              </a:lnSpc>
              <a:spcBef>
                <a:spcPts val="0"/>
              </a:spcBef>
              <a:spcAft>
                <a:spcPts val="600"/>
              </a:spcAft>
            </a:pPr>
            <a:r>
              <a:rPr lang="en-US" sz="1200" b="1" dirty="0"/>
              <a:t>Mixed performance across traded sector clusters for Region 9:</a:t>
            </a:r>
          </a:p>
          <a:p>
            <a:pPr marL="346075" lvl="1" indent="-177800">
              <a:lnSpc>
                <a:spcPct val="85000"/>
              </a:lnSpc>
              <a:spcBef>
                <a:spcPts val="0"/>
              </a:spcBef>
              <a:spcAft>
                <a:spcPts val="300"/>
              </a:spcAft>
            </a:pPr>
            <a:r>
              <a:rPr lang="en-US" sz="1200" b="1" dirty="0"/>
              <a:t>Business services </a:t>
            </a:r>
            <a:r>
              <a:rPr lang="en-US" sz="1200" dirty="0"/>
              <a:t>has highest # of startups in Region, but lags statewide business formation rate</a:t>
            </a:r>
          </a:p>
          <a:p>
            <a:pPr marL="346075" lvl="1" indent="-177800">
              <a:lnSpc>
                <a:spcPct val="85000"/>
              </a:lnSpc>
              <a:spcBef>
                <a:spcPts val="0"/>
              </a:spcBef>
              <a:spcAft>
                <a:spcPts val="300"/>
              </a:spcAft>
            </a:pPr>
            <a:r>
              <a:rPr lang="en-US" sz="1200" b="1" dirty="0"/>
              <a:t>Ag &amp; Food Processing </a:t>
            </a:r>
            <a:r>
              <a:rPr lang="en-US" sz="1200" dirty="0"/>
              <a:t>(second highest # of startups) and </a:t>
            </a:r>
            <a:r>
              <a:rPr lang="en-US" sz="1200" b="1" dirty="0"/>
              <a:t>Engineering/R&amp;D/Testing </a:t>
            </a:r>
            <a:r>
              <a:rPr lang="en-US" sz="1200" dirty="0"/>
              <a:t>clusters led statewide business formation rate</a:t>
            </a:r>
          </a:p>
          <a:p>
            <a:pPr marL="346075" lvl="1" indent="-177800">
              <a:lnSpc>
                <a:spcPct val="85000"/>
              </a:lnSpc>
              <a:spcBef>
                <a:spcPts val="0"/>
              </a:spcBef>
              <a:spcAft>
                <a:spcPts val="300"/>
              </a:spcAft>
            </a:pPr>
            <a:r>
              <a:rPr lang="en-US" sz="1200" b="1" dirty="0"/>
              <a:t>Information Technology and Financial Services </a:t>
            </a:r>
            <a:r>
              <a:rPr lang="en-US" sz="1200" dirty="0"/>
              <a:t>picked up in startup activity from 2019 to 2020</a:t>
            </a:r>
          </a:p>
          <a:p>
            <a:endParaRPr lang="en-US" dirty="0"/>
          </a:p>
        </p:txBody>
      </p:sp>
      <p:sp>
        <p:nvSpPr>
          <p:cNvPr id="4" name="Content Placeholder 3">
            <a:extLst>
              <a:ext uri="{FF2B5EF4-FFF2-40B4-BE49-F238E27FC236}">
                <a16:creationId xmlns:a16="http://schemas.microsoft.com/office/drawing/2014/main" id="{CD58C287-0189-4AFF-8BE0-9421E567AFEF}"/>
              </a:ext>
            </a:extLst>
          </p:cNvPr>
          <p:cNvSpPr>
            <a:spLocks noGrp="1"/>
          </p:cNvSpPr>
          <p:nvPr>
            <p:ph sz="half" idx="2"/>
          </p:nvPr>
        </p:nvSpPr>
        <p:spPr>
          <a:xfrm>
            <a:off x="8181474" y="1025433"/>
            <a:ext cx="3111366" cy="5989321"/>
          </a:xfrm>
        </p:spPr>
        <p:txBody>
          <a:bodyPr anchor="t">
            <a:normAutofit/>
          </a:bodyPr>
          <a:lstStyle/>
          <a:p>
            <a:pPr>
              <a:lnSpc>
                <a:spcPct val="85000"/>
              </a:lnSpc>
              <a:spcBef>
                <a:spcPts val="0"/>
              </a:spcBef>
              <a:spcAft>
                <a:spcPts val="600"/>
              </a:spcAft>
            </a:pPr>
            <a:r>
              <a:rPr lang="en-US" sz="1200" b="1" dirty="0"/>
              <a:t>Strong growth in academic research </a:t>
            </a:r>
            <a:r>
              <a:rPr lang="en-US" sz="1200" dirty="0"/>
              <a:t>– still primarily focused on biohealth</a:t>
            </a:r>
          </a:p>
          <a:p>
            <a:pPr>
              <a:lnSpc>
                <a:spcPct val="85000"/>
              </a:lnSpc>
              <a:spcBef>
                <a:spcPts val="0"/>
              </a:spcBef>
              <a:spcAft>
                <a:spcPts val="600"/>
              </a:spcAft>
            </a:pPr>
            <a:r>
              <a:rPr lang="en-US" sz="1200" b="1" dirty="0"/>
              <a:t>Patent activity generally steady </a:t>
            </a:r>
            <a:r>
              <a:rPr lang="en-US" sz="1200" dirty="0"/>
              <a:t>–shows broader strengths of region in IT-related technologies along with biomedical</a:t>
            </a:r>
          </a:p>
          <a:p>
            <a:pPr>
              <a:lnSpc>
                <a:spcPct val="85000"/>
              </a:lnSpc>
              <a:spcBef>
                <a:spcPts val="0"/>
              </a:spcBef>
              <a:spcAft>
                <a:spcPts val="600"/>
              </a:spcAft>
            </a:pPr>
            <a:r>
              <a:rPr lang="en-US" sz="1200" b="1" dirty="0"/>
              <a:t>Venture capital significant ramp-up over 2017-2020 period</a:t>
            </a:r>
            <a:r>
              <a:rPr lang="en-US" sz="1200" dirty="0"/>
              <a:t>, with 2020 recording a new high</a:t>
            </a:r>
          </a:p>
          <a:p>
            <a:pPr lvl="1">
              <a:lnSpc>
                <a:spcPct val="85000"/>
              </a:lnSpc>
              <a:spcBef>
                <a:spcPts val="0"/>
              </a:spcBef>
              <a:spcAft>
                <a:spcPts val="600"/>
              </a:spcAft>
            </a:pPr>
            <a:r>
              <a:rPr lang="en-US" sz="1200" dirty="0"/>
              <a:t>Broad mix of deal activity across investment stages over 2010-2020 period</a:t>
            </a:r>
          </a:p>
          <a:p>
            <a:pPr>
              <a:lnSpc>
                <a:spcPct val="85000"/>
              </a:lnSpc>
              <a:spcBef>
                <a:spcPts val="0"/>
              </a:spcBef>
              <a:spcAft>
                <a:spcPts val="600"/>
              </a:spcAft>
            </a:pPr>
            <a:r>
              <a:rPr lang="en-US" sz="1200" b="1" dirty="0"/>
              <a:t>SBIR awards falling off pace of 2010-2015</a:t>
            </a:r>
          </a:p>
          <a:p>
            <a:pPr>
              <a:lnSpc>
                <a:spcPct val="85000"/>
              </a:lnSpc>
              <a:spcBef>
                <a:spcPts val="0"/>
              </a:spcBef>
              <a:spcAft>
                <a:spcPts val="600"/>
              </a:spcAft>
            </a:pPr>
            <a:r>
              <a:rPr lang="en-US" sz="1200" b="1" dirty="0"/>
              <a:t>Utilization of SBA 7 (a) business loans by traded sector companies behind state and national averages</a:t>
            </a:r>
          </a:p>
        </p:txBody>
      </p:sp>
      <p:sp>
        <p:nvSpPr>
          <p:cNvPr id="5" name="Slide Number Placeholder 4">
            <a:extLst>
              <a:ext uri="{FF2B5EF4-FFF2-40B4-BE49-F238E27FC236}">
                <a16:creationId xmlns:a16="http://schemas.microsoft.com/office/drawing/2014/main" id="{789E13BB-AD5B-46C1-AFD4-5055C06989E0}"/>
              </a:ext>
            </a:extLst>
          </p:cNvPr>
          <p:cNvSpPr>
            <a:spLocks noGrp="1"/>
          </p:cNvSpPr>
          <p:nvPr>
            <p:ph type="sldNum" sz="quarter" idx="12"/>
          </p:nvPr>
        </p:nvSpPr>
        <p:spPr/>
        <p:txBody>
          <a:bodyPr/>
          <a:lstStyle/>
          <a:p>
            <a:fld id="{4FAB73BC-B049-4115-A692-8D63A059BFB8}" type="slidenum">
              <a:rPr lang="en-US" smtClean="0"/>
              <a:pPr/>
              <a:t>3</a:t>
            </a:fld>
            <a:endParaRPr lang="en-US" dirty="0"/>
          </a:p>
        </p:txBody>
      </p:sp>
      <p:sp>
        <p:nvSpPr>
          <p:cNvPr id="6" name="Text Placeholder 1">
            <a:extLst>
              <a:ext uri="{FF2B5EF4-FFF2-40B4-BE49-F238E27FC236}">
                <a16:creationId xmlns:a16="http://schemas.microsoft.com/office/drawing/2014/main" id="{4467DF5B-0765-48A2-8A15-AD7DDEAFEE6E}"/>
              </a:ext>
            </a:extLst>
          </p:cNvPr>
          <p:cNvSpPr txBox="1">
            <a:spLocks/>
          </p:cNvSpPr>
          <p:nvPr/>
        </p:nvSpPr>
        <p:spPr>
          <a:xfrm>
            <a:off x="3740016" y="159603"/>
            <a:ext cx="3680287" cy="640080"/>
          </a:xfrm>
          <a:prstGeom prst="rect">
            <a:avLst/>
          </a:prstGeom>
          <a:solidFill>
            <a:schemeClr val="tx2">
              <a:lumMod val="75000"/>
            </a:schemeClr>
          </a:solidFill>
        </p:spPr>
        <p:txBody>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000" dirty="0">
                <a:solidFill>
                  <a:schemeClr val="bg1"/>
                </a:solidFill>
              </a:rPr>
              <a:t>Phase One:  Analysis of Startup Activity and Firm Dynamics</a:t>
            </a:r>
          </a:p>
        </p:txBody>
      </p:sp>
      <p:sp>
        <p:nvSpPr>
          <p:cNvPr id="7" name="Text Placeholder 3">
            <a:extLst>
              <a:ext uri="{FF2B5EF4-FFF2-40B4-BE49-F238E27FC236}">
                <a16:creationId xmlns:a16="http://schemas.microsoft.com/office/drawing/2014/main" id="{35C4552F-2A5C-4A69-9D1F-3E6FAF46A20D}"/>
              </a:ext>
            </a:extLst>
          </p:cNvPr>
          <p:cNvSpPr txBox="1">
            <a:spLocks/>
          </p:cNvSpPr>
          <p:nvPr/>
        </p:nvSpPr>
        <p:spPr>
          <a:xfrm>
            <a:off x="8181474" y="159603"/>
            <a:ext cx="3357021" cy="640080"/>
          </a:xfrm>
          <a:prstGeom prst="rect">
            <a:avLst/>
          </a:prstGeom>
          <a:solidFill>
            <a:schemeClr val="tx2">
              <a:lumMod val="75000"/>
            </a:schemeClr>
          </a:solidFill>
        </p:spPr>
        <p:txBody>
          <a:bodyPr>
            <a:noAutofit/>
          </a:bodyPr>
          <a:lstStyle>
            <a:lvl1pPr marL="182880" indent="-182880" algn="l" defTabSz="914400" rtl="0" eaLnBrk="1" latinLnBrk="0" hangingPunct="1">
              <a:lnSpc>
                <a:spcPct val="90000"/>
              </a:lnSpc>
              <a:spcBef>
                <a:spcPts val="1200"/>
              </a:spcBef>
              <a:buClr>
                <a:schemeClr val="tx2"/>
              </a:buClr>
              <a:buSzPct val="115000"/>
              <a:buFont typeface="Wingdings 2" pitchFamily="18"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800" indent="-182880" algn="l" defTabSz="914400" rtl="0" eaLnBrk="1" latinLnBrk="0" hangingPunct="1">
              <a:lnSpc>
                <a:spcPct val="90000"/>
              </a:lnSpc>
              <a:spcBef>
                <a:spcPts val="250"/>
              </a:spcBef>
              <a:spcAft>
                <a:spcPts val="250"/>
              </a:spcAft>
              <a:buClr>
                <a:schemeClr val="accent1"/>
              </a:buClr>
              <a:buSzPct val="110000"/>
              <a:buFont typeface="Wingdings 2" pitchFamily="18"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3000" indent="-182880" algn="l" defTabSz="914400" rtl="0" eaLnBrk="1" latinLnBrk="0" hangingPunct="1">
              <a:lnSpc>
                <a:spcPct val="90000"/>
              </a:lnSpc>
              <a:spcBef>
                <a:spcPts val="250"/>
              </a:spcBef>
              <a:spcAft>
                <a:spcPts val="250"/>
              </a:spcAft>
              <a:buClr>
                <a:schemeClr val="accent2"/>
              </a:buClr>
              <a:buFont typeface="Wingdings 2" pitchFamily="18"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200" indent="-182880" algn="l" defTabSz="914400" rtl="0" eaLnBrk="1" latinLnBrk="0" hangingPunct="1">
              <a:lnSpc>
                <a:spcPct val="90000"/>
              </a:lnSpc>
              <a:spcBef>
                <a:spcPts val="250"/>
              </a:spcBef>
              <a:spcAft>
                <a:spcPts val="250"/>
              </a:spcAft>
              <a:buClr>
                <a:schemeClr val="accent4"/>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4pPr>
            <a:lvl5pPr marL="2057400" indent="-182880" algn="l" defTabSz="914400" rtl="0" eaLnBrk="1" latinLnBrk="0" hangingPunct="1">
              <a:lnSpc>
                <a:spcPct val="90000"/>
              </a:lnSpc>
              <a:spcBef>
                <a:spcPts val="250"/>
              </a:spcBef>
              <a:spcAft>
                <a:spcPts val="250"/>
              </a:spcAft>
              <a:buClr>
                <a:schemeClr val="accent3"/>
              </a:buClr>
              <a:buFont typeface="Wingdings 2" pitchFamily="18" charset="2"/>
              <a:buChar char=""/>
              <a:defRPr sz="1800" kern="1200">
                <a:solidFill>
                  <a:schemeClr val="tx1">
                    <a:lumMod val="65000"/>
                    <a:lumOff val="3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000" dirty="0">
                <a:solidFill>
                  <a:schemeClr val="bg1"/>
                </a:solidFill>
              </a:rPr>
              <a:t>Phase Two:  Analysis of Broader Innovation Ecosystem Measures</a:t>
            </a:r>
          </a:p>
        </p:txBody>
      </p:sp>
      <p:cxnSp>
        <p:nvCxnSpPr>
          <p:cNvPr id="9" name="Straight Connector 8">
            <a:extLst>
              <a:ext uri="{FF2B5EF4-FFF2-40B4-BE49-F238E27FC236}">
                <a16:creationId xmlns:a16="http://schemas.microsoft.com/office/drawing/2014/main" id="{FB7C8C27-B7BB-47F3-A9A5-116650D45836}"/>
              </a:ext>
            </a:extLst>
          </p:cNvPr>
          <p:cNvCxnSpPr/>
          <p:nvPr/>
        </p:nvCxnSpPr>
        <p:spPr>
          <a:xfrm>
            <a:off x="7979343" y="943276"/>
            <a:ext cx="0" cy="53131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55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0" y="673100"/>
            <a:ext cx="2344738" cy="5664200"/>
          </a:xfrm>
          <a:solidFill>
            <a:srgbClr val="0090BD"/>
          </a:solidFill>
        </p:spPr>
        <p:txBody>
          <a:bodyPr>
            <a:normAutofit/>
          </a:bodyPr>
          <a:lstStyle/>
          <a:p>
            <a:r>
              <a:rPr lang="en-US" sz="3200" dirty="0"/>
              <a:t>Regional Employment Distribution by Age of Firm for Traded Industries </a:t>
            </a:r>
          </a:p>
        </p:txBody>
      </p:sp>
      <p:sp>
        <p:nvSpPr>
          <p:cNvPr id="6" name="TextBox 5">
            <a:extLst>
              <a:ext uri="{FF2B5EF4-FFF2-40B4-BE49-F238E27FC236}">
                <a16:creationId xmlns:a16="http://schemas.microsoft.com/office/drawing/2014/main" id="{F9B7190B-780F-4678-B572-3FCFEC264502}"/>
              </a:ext>
            </a:extLst>
          </p:cNvPr>
          <p:cNvSpPr txBox="1"/>
          <p:nvPr/>
        </p:nvSpPr>
        <p:spPr>
          <a:xfrm>
            <a:off x="2344738" y="1627080"/>
            <a:ext cx="982032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Traded Industry Employment Levels by Firm Age as a Percentage of Total Traded Sector Jobs, Averaged 2010 Q1 through 2020 Q2</a:t>
            </a:r>
          </a:p>
        </p:txBody>
      </p:sp>
      <p:sp>
        <p:nvSpPr>
          <p:cNvPr id="7" name="Content Placeholder 2">
            <a:extLst>
              <a:ext uri="{FF2B5EF4-FFF2-40B4-BE49-F238E27FC236}">
                <a16:creationId xmlns:a16="http://schemas.microsoft.com/office/drawing/2014/main" id="{633E4298-A102-4844-988B-1BDD42E35546}"/>
              </a:ext>
            </a:extLst>
          </p:cNvPr>
          <p:cNvSpPr txBox="1">
            <a:spLocks/>
          </p:cNvSpPr>
          <p:nvPr/>
        </p:nvSpPr>
        <p:spPr>
          <a:xfrm>
            <a:off x="2492830" y="136525"/>
            <a:ext cx="9298118" cy="1409246"/>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spcBef>
                <a:spcPts val="0"/>
              </a:spcBef>
              <a:spcAft>
                <a:spcPts val="600"/>
              </a:spcAft>
              <a:buClr>
                <a:srgbClr val="005C82"/>
              </a:buClr>
              <a:buSzTx/>
              <a:buFont typeface="Wingdings 2" pitchFamily="18" charset="2"/>
              <a:buChar char=""/>
              <a:tabLst/>
              <a:defRPr/>
            </a:pPr>
            <a:r>
              <a:rPr kumimoji="0" lang="en-US" sz="20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20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 more “static” look at where current traded industry jobs are found by </a:t>
            </a:r>
            <a:r>
              <a:rPr lang="en-US" dirty="0">
                <a:solidFill>
                  <a:srgbClr val="101212">
                    <a:lumMod val="65000"/>
                    <a:lumOff val="35000"/>
                  </a:srgbClr>
                </a:solidFill>
                <a:latin typeface="Corbel" panose="020B0503020204020204"/>
              </a:rPr>
              <a:t>different firm ages </a:t>
            </a:r>
            <a:r>
              <a:rPr kumimoji="0" lang="en-US" sz="20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across all traded industries</a:t>
            </a:r>
          </a:p>
          <a:p>
            <a:pPr marL="182880" marR="0" lvl="0" indent="-182880" algn="l" defTabSz="914400" rtl="0" eaLnBrk="1" fontAlgn="auto" latinLnBrk="0" hangingPunct="1">
              <a:spcBef>
                <a:spcPts val="0"/>
              </a:spcBef>
              <a:spcAft>
                <a:spcPts val="600"/>
              </a:spcAft>
              <a:buClr>
                <a:srgbClr val="005C82"/>
              </a:buClr>
              <a:buSzTx/>
              <a:buFont typeface="Wingdings 2" pitchFamily="18" charset="2"/>
              <a:buChar char=""/>
              <a:tabLst/>
              <a:defRPr/>
            </a:pPr>
            <a:r>
              <a:rPr lang="en-US" b="1" dirty="0">
                <a:solidFill>
                  <a:srgbClr val="101212">
                    <a:lumMod val="65000"/>
                    <a:lumOff val="35000"/>
                  </a:srgbClr>
                </a:solidFill>
                <a:latin typeface="Corbel" panose="020B0503020204020204"/>
              </a:rPr>
              <a:t>Why it matters? </a:t>
            </a:r>
            <a:r>
              <a:rPr kumimoji="0" lang="en-US" sz="20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lang="en-US" dirty="0">
                <a:solidFill>
                  <a:srgbClr val="101212">
                    <a:lumMod val="65000"/>
                    <a:lumOff val="35000"/>
                  </a:srgbClr>
                </a:solidFill>
                <a:latin typeface="Corbel" panose="020B0503020204020204"/>
              </a:rPr>
              <a:t>Makes the point that job retention activities with existing firms are  an important component of a region’s economic development strategy</a:t>
            </a:r>
            <a:endParaRPr kumimoji="0" lang="en-US" sz="20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1EAFB1D3-4CFE-451B-8AB8-A8C521B68D0C}"/>
              </a:ext>
            </a:extLst>
          </p:cNvPr>
          <p:cNvSpPr txBox="1"/>
          <p:nvPr/>
        </p:nvSpPr>
        <p:spPr>
          <a:xfrm>
            <a:off x="0" y="6611779"/>
            <a:ext cx="1059090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U.S. Census Bureau Quarterly Workforce Indicators dataset.</a:t>
            </a:r>
          </a:p>
        </p:txBody>
      </p:sp>
      <p:pic>
        <p:nvPicPr>
          <p:cNvPr id="3" name="Picture 2">
            <a:extLst>
              <a:ext uri="{FF2B5EF4-FFF2-40B4-BE49-F238E27FC236}">
                <a16:creationId xmlns:a16="http://schemas.microsoft.com/office/drawing/2014/main" id="{6793DF02-1A39-4461-8F42-8B1E27E468EA}"/>
              </a:ext>
            </a:extLst>
          </p:cNvPr>
          <p:cNvPicPr>
            <a:picLocks noChangeAspect="1"/>
          </p:cNvPicPr>
          <p:nvPr/>
        </p:nvPicPr>
        <p:blipFill>
          <a:blip r:embed="rId3"/>
          <a:stretch>
            <a:fillRect/>
          </a:stretch>
        </p:blipFill>
        <p:spPr>
          <a:xfrm>
            <a:off x="3249255" y="1934857"/>
            <a:ext cx="7785267" cy="4584589"/>
          </a:xfrm>
          <a:prstGeom prst="rect">
            <a:avLst/>
          </a:prstGeom>
        </p:spPr>
      </p:pic>
    </p:spTree>
    <p:extLst>
      <p:ext uri="{BB962C8B-B14F-4D97-AF65-F5344CB8AC3E}">
        <p14:creationId xmlns:p14="http://schemas.microsoft.com/office/powerpoint/2010/main" val="68188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16934" y="0"/>
            <a:ext cx="12208933" cy="462043"/>
          </a:xfrm>
          <a:solidFill>
            <a:srgbClr val="0090BD"/>
          </a:solidFill>
        </p:spPr>
        <p:txBody>
          <a:bodyPr>
            <a:noAutofit/>
          </a:bodyPr>
          <a:lstStyle/>
          <a:p>
            <a:r>
              <a:rPr lang="en-US" sz="2400" b="1" dirty="0"/>
              <a:t>Year-to-Year Job Change in Traded Industry Base by Age of Firm </a:t>
            </a:r>
          </a:p>
        </p:txBody>
      </p:sp>
      <p:sp>
        <p:nvSpPr>
          <p:cNvPr id="6" name="TextBox 5">
            <a:extLst>
              <a:ext uri="{FF2B5EF4-FFF2-40B4-BE49-F238E27FC236}">
                <a16:creationId xmlns:a16="http://schemas.microsoft.com/office/drawing/2014/main" id="{F9B7190B-780F-4678-B572-3FCFEC264502}"/>
              </a:ext>
            </a:extLst>
          </p:cNvPr>
          <p:cNvSpPr txBox="1"/>
          <p:nvPr/>
        </p:nvSpPr>
        <p:spPr>
          <a:xfrm>
            <a:off x="501237" y="1619849"/>
            <a:ext cx="6920098"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Traded Industry Job Change by Firm Age, 2010 Q1 through 2020 Q2</a:t>
            </a:r>
          </a:p>
        </p:txBody>
      </p:sp>
      <p:sp>
        <p:nvSpPr>
          <p:cNvPr id="8" name="TextBox 7">
            <a:extLst>
              <a:ext uri="{FF2B5EF4-FFF2-40B4-BE49-F238E27FC236}">
                <a16:creationId xmlns:a16="http://schemas.microsoft.com/office/drawing/2014/main" id="{DD9AA9E0-5D70-4C7B-9545-433DE54FD547}"/>
              </a:ext>
            </a:extLst>
          </p:cNvPr>
          <p:cNvSpPr txBox="1"/>
          <p:nvPr/>
        </p:nvSpPr>
        <p:spPr>
          <a:xfrm>
            <a:off x="0" y="6611779"/>
            <a:ext cx="1059090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U.S. Census Bureau Quarterly Workforce Indicators dataset.</a:t>
            </a:r>
          </a:p>
        </p:txBody>
      </p:sp>
      <p:pic>
        <p:nvPicPr>
          <p:cNvPr id="10" name="Picture 9">
            <a:extLst>
              <a:ext uri="{FF2B5EF4-FFF2-40B4-BE49-F238E27FC236}">
                <a16:creationId xmlns:a16="http://schemas.microsoft.com/office/drawing/2014/main" id="{5CA8C50F-01A3-4A10-B60E-1199FF9F52D0}"/>
              </a:ext>
            </a:extLst>
          </p:cNvPr>
          <p:cNvPicPr>
            <a:picLocks noChangeAspect="1"/>
          </p:cNvPicPr>
          <p:nvPr/>
        </p:nvPicPr>
        <p:blipFill>
          <a:blip r:embed="rId3"/>
          <a:stretch>
            <a:fillRect/>
          </a:stretch>
        </p:blipFill>
        <p:spPr>
          <a:xfrm>
            <a:off x="7229130" y="1633678"/>
            <a:ext cx="4170468" cy="2460435"/>
          </a:xfrm>
          <a:prstGeom prst="rect">
            <a:avLst/>
          </a:prstGeom>
        </p:spPr>
      </p:pic>
      <p:pic>
        <p:nvPicPr>
          <p:cNvPr id="11" name="Picture 10">
            <a:extLst>
              <a:ext uri="{FF2B5EF4-FFF2-40B4-BE49-F238E27FC236}">
                <a16:creationId xmlns:a16="http://schemas.microsoft.com/office/drawing/2014/main" id="{6A638C3E-1A20-4980-AE4B-092A7CA9DA44}"/>
              </a:ext>
            </a:extLst>
          </p:cNvPr>
          <p:cNvPicPr>
            <a:picLocks noChangeAspect="1"/>
          </p:cNvPicPr>
          <p:nvPr/>
        </p:nvPicPr>
        <p:blipFill>
          <a:blip r:embed="rId4"/>
          <a:stretch>
            <a:fillRect/>
          </a:stretch>
        </p:blipFill>
        <p:spPr>
          <a:xfrm>
            <a:off x="7219505" y="4108131"/>
            <a:ext cx="4180093" cy="2512503"/>
          </a:xfrm>
          <a:prstGeom prst="rect">
            <a:avLst/>
          </a:prstGeom>
        </p:spPr>
      </p:pic>
      <p:sp>
        <p:nvSpPr>
          <p:cNvPr id="12" name="Content Placeholder 2">
            <a:extLst>
              <a:ext uri="{FF2B5EF4-FFF2-40B4-BE49-F238E27FC236}">
                <a16:creationId xmlns:a16="http://schemas.microsoft.com/office/drawing/2014/main" id="{E9179566-00AF-4B37-9618-9704D29EC05F}"/>
              </a:ext>
            </a:extLst>
          </p:cNvPr>
          <p:cNvSpPr txBox="1">
            <a:spLocks/>
          </p:cNvSpPr>
          <p:nvPr/>
        </p:nvSpPr>
        <p:spPr>
          <a:xfrm>
            <a:off x="-26939" y="471680"/>
            <a:ext cx="12208933" cy="1078179"/>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spcBef>
                <a:spcPts val="0"/>
              </a:spcBef>
              <a:spcAft>
                <a:spcPts val="3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 more “dynamic” look at job changes by age of firm on a year-to-year basis in your region’s traded industry base</a:t>
            </a:r>
          </a:p>
          <a:p>
            <a:pPr marL="182880" marR="0" lvl="0" indent="-182880" algn="l" defTabSz="914400" rtl="0" eaLnBrk="1" fontAlgn="auto" latinLnBrk="0" hangingPunct="1">
              <a:spcBef>
                <a:spcPts val="0"/>
              </a:spcBef>
              <a:spcAft>
                <a:spcPts val="300"/>
              </a:spcAft>
              <a:buClr>
                <a:srgbClr val="005C82"/>
              </a:buClr>
              <a:buSzTx/>
              <a:buFont typeface="Wingdings 2" pitchFamily="18" charset="2"/>
              <a:buChar char=""/>
              <a:tabLst/>
              <a:defRPr/>
            </a:pPr>
            <a:r>
              <a:rPr lang="en-US" sz="1800" b="1" dirty="0">
                <a:solidFill>
                  <a:srgbClr val="101212">
                    <a:lumMod val="65000"/>
                    <a:lumOff val="35000"/>
                  </a:srgbClr>
                </a:solidFill>
                <a:latin typeface="Corbel" panose="020B0503020204020204"/>
              </a:rPr>
              <a:t>Why it matters? </a:t>
            </a: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kumimoji="0" lang="en-US" sz="18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Reveals that the presence of new </a:t>
            </a:r>
            <a:r>
              <a:rPr lang="en-US" sz="1800" dirty="0">
                <a:solidFill>
                  <a:srgbClr val="101212">
                    <a:lumMod val="65000"/>
                    <a:lumOff val="35000"/>
                  </a:srgbClr>
                </a:solidFill>
                <a:latin typeface="Corbel" panose="020B0503020204020204"/>
              </a:rPr>
              <a:t>and younger firms in any year are a critical driver of job growth in a region -- even’ as the previous slide shows’ that they do not employ most workers in traded industries</a:t>
            </a:r>
            <a:endPar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F25A10AE-C343-4403-85C5-FD1E7364258D}"/>
              </a:ext>
            </a:extLst>
          </p:cNvPr>
          <p:cNvPicPr>
            <a:picLocks noChangeAspect="1"/>
          </p:cNvPicPr>
          <p:nvPr/>
        </p:nvPicPr>
        <p:blipFill>
          <a:blip r:embed="rId5"/>
          <a:stretch>
            <a:fillRect/>
          </a:stretch>
        </p:blipFill>
        <p:spPr>
          <a:xfrm>
            <a:off x="267407" y="1927626"/>
            <a:ext cx="6413548" cy="4584589"/>
          </a:xfrm>
          <a:prstGeom prst="rect">
            <a:avLst/>
          </a:prstGeom>
        </p:spPr>
      </p:pic>
    </p:spTree>
    <p:extLst>
      <p:ext uri="{BB962C8B-B14F-4D97-AF65-F5344CB8AC3E}">
        <p14:creationId xmlns:p14="http://schemas.microsoft.com/office/powerpoint/2010/main" val="309710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16933" y="-1"/>
            <a:ext cx="12192000" cy="606393"/>
          </a:xfrm>
          <a:solidFill>
            <a:srgbClr val="0090BD"/>
          </a:solidFill>
        </p:spPr>
        <p:txBody>
          <a:bodyPr>
            <a:noAutofit/>
          </a:bodyPr>
          <a:lstStyle/>
          <a:p>
            <a:r>
              <a:rPr lang="en-US" sz="2800" b="1" dirty="0">
                <a:solidFill>
                  <a:schemeClr val="bg1"/>
                </a:solidFill>
              </a:rPr>
              <a:t>Employment Growth by Age of Firm Annually over 2010-2020 Period</a:t>
            </a:r>
          </a:p>
        </p:txBody>
      </p:sp>
      <p:sp>
        <p:nvSpPr>
          <p:cNvPr id="8" name="TextBox 7">
            <a:extLst>
              <a:ext uri="{FF2B5EF4-FFF2-40B4-BE49-F238E27FC236}">
                <a16:creationId xmlns:a16="http://schemas.microsoft.com/office/drawing/2014/main" id="{DD9AA9E0-5D70-4C7B-9545-433DE54FD547}"/>
              </a:ext>
            </a:extLst>
          </p:cNvPr>
          <p:cNvSpPr txBox="1"/>
          <p:nvPr/>
        </p:nvSpPr>
        <p:spPr>
          <a:xfrm>
            <a:off x="0" y="6611779"/>
            <a:ext cx="1059090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U.S. Census Bureau Quarterly Workforce Indicators dataset.</a:t>
            </a:r>
          </a:p>
        </p:txBody>
      </p:sp>
      <p:pic>
        <p:nvPicPr>
          <p:cNvPr id="12" name="Picture 11">
            <a:extLst>
              <a:ext uri="{FF2B5EF4-FFF2-40B4-BE49-F238E27FC236}">
                <a16:creationId xmlns:a16="http://schemas.microsoft.com/office/drawing/2014/main" id="{145807B5-09F2-4759-A027-CB7F10ABB206}"/>
              </a:ext>
            </a:extLst>
          </p:cNvPr>
          <p:cNvPicPr>
            <a:picLocks noChangeAspect="1"/>
          </p:cNvPicPr>
          <p:nvPr/>
        </p:nvPicPr>
        <p:blipFill>
          <a:blip r:embed="rId3"/>
          <a:stretch>
            <a:fillRect/>
          </a:stretch>
        </p:blipFill>
        <p:spPr>
          <a:xfrm>
            <a:off x="4199349" y="2238840"/>
            <a:ext cx="3664014" cy="3670110"/>
          </a:xfrm>
          <a:prstGeom prst="rect">
            <a:avLst/>
          </a:prstGeom>
        </p:spPr>
      </p:pic>
      <p:pic>
        <p:nvPicPr>
          <p:cNvPr id="13" name="Picture 12">
            <a:extLst>
              <a:ext uri="{FF2B5EF4-FFF2-40B4-BE49-F238E27FC236}">
                <a16:creationId xmlns:a16="http://schemas.microsoft.com/office/drawing/2014/main" id="{309FBB90-2D7E-44D9-B544-5F20FE4AA21F}"/>
              </a:ext>
            </a:extLst>
          </p:cNvPr>
          <p:cNvPicPr>
            <a:picLocks noChangeAspect="1"/>
          </p:cNvPicPr>
          <p:nvPr/>
        </p:nvPicPr>
        <p:blipFill>
          <a:blip r:embed="rId4"/>
          <a:stretch>
            <a:fillRect/>
          </a:stretch>
        </p:blipFill>
        <p:spPr>
          <a:xfrm>
            <a:off x="7863363" y="2238840"/>
            <a:ext cx="3670110" cy="3670110"/>
          </a:xfrm>
          <a:prstGeom prst="rect">
            <a:avLst/>
          </a:prstGeom>
        </p:spPr>
      </p:pic>
      <p:sp>
        <p:nvSpPr>
          <p:cNvPr id="14" name="TextBox 13">
            <a:extLst>
              <a:ext uri="{FF2B5EF4-FFF2-40B4-BE49-F238E27FC236}">
                <a16:creationId xmlns:a16="http://schemas.microsoft.com/office/drawing/2014/main" id="{0EAF15EC-28AE-4BE7-A39C-6E240E457933}"/>
              </a:ext>
            </a:extLst>
          </p:cNvPr>
          <p:cNvSpPr txBox="1"/>
          <p:nvPr/>
        </p:nvSpPr>
        <p:spPr>
          <a:xfrm>
            <a:off x="3205936" y="1838841"/>
            <a:ext cx="6920098"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Traded Industry Job Change by Firm Age, Aggregated 2010 Q1 through 2020 Q2</a:t>
            </a:r>
          </a:p>
        </p:txBody>
      </p:sp>
      <p:sp>
        <p:nvSpPr>
          <p:cNvPr id="9" name="Content Placeholder 2">
            <a:extLst>
              <a:ext uri="{FF2B5EF4-FFF2-40B4-BE49-F238E27FC236}">
                <a16:creationId xmlns:a16="http://schemas.microsoft.com/office/drawing/2014/main" id="{48B7DC91-B184-41F2-9D4A-E94652AA877C}"/>
              </a:ext>
            </a:extLst>
          </p:cNvPr>
          <p:cNvSpPr txBox="1">
            <a:spLocks/>
          </p:cNvSpPr>
          <p:nvPr/>
        </p:nvSpPr>
        <p:spPr>
          <a:xfrm>
            <a:off x="0" y="606392"/>
            <a:ext cx="12208933" cy="837397"/>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spcBef>
                <a:spcPts val="0"/>
              </a:spcBef>
              <a:spcAft>
                <a:spcPts val="3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Aggregates </a:t>
            </a:r>
            <a:r>
              <a:rPr lang="en-US" sz="1800" dirty="0">
                <a:solidFill>
                  <a:srgbClr val="101212">
                    <a:lumMod val="65000"/>
                    <a:lumOff val="35000"/>
                  </a:srgbClr>
                </a:solidFill>
                <a:latin typeface="Corbel" panose="020B0503020204020204"/>
              </a:rPr>
              <a:t>quarterly employment change from 2010/Q1 through 2020/Q2 for traded industries by age</a:t>
            </a:r>
            <a:endPar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spcBef>
                <a:spcPts val="0"/>
              </a:spcBef>
              <a:spcAft>
                <a:spcPts val="300"/>
              </a:spcAft>
              <a:buClr>
                <a:srgbClr val="005C82"/>
              </a:buClr>
              <a:buSzTx/>
              <a:buFont typeface="Wingdings 2" pitchFamily="18" charset="2"/>
              <a:buChar char=""/>
              <a:tabLst/>
              <a:defRPr/>
            </a:pPr>
            <a:r>
              <a:rPr lang="en-US" sz="1800" b="1" dirty="0">
                <a:solidFill>
                  <a:srgbClr val="101212">
                    <a:lumMod val="65000"/>
                    <a:lumOff val="35000"/>
                  </a:srgbClr>
                </a:solidFill>
                <a:latin typeface="Corbel" panose="020B0503020204020204"/>
              </a:rPr>
              <a:t>Why it matters? </a:t>
            </a: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lang="en-US" sz="1800" dirty="0">
                <a:solidFill>
                  <a:srgbClr val="101212">
                    <a:lumMod val="65000"/>
                    <a:lumOff val="35000"/>
                  </a:srgbClr>
                </a:solidFill>
                <a:latin typeface="Corbel" panose="020B0503020204020204"/>
              </a:rPr>
              <a:t>Offers a more consolidated view over a long period of time on sources of job growth by age of firm annually – confirming the importance of new and younger firms for job growth at the region, state and national level</a:t>
            </a:r>
            <a:endParaRPr kumimoji="0" lang="en-US" sz="18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A91739C2-AC26-4F5D-A5FC-14DE8F298F96}"/>
              </a:ext>
            </a:extLst>
          </p:cNvPr>
          <p:cNvPicPr>
            <a:picLocks noChangeAspect="1"/>
          </p:cNvPicPr>
          <p:nvPr/>
        </p:nvPicPr>
        <p:blipFill>
          <a:blip r:embed="rId5"/>
          <a:stretch>
            <a:fillRect/>
          </a:stretch>
        </p:blipFill>
        <p:spPr>
          <a:xfrm>
            <a:off x="529239" y="2238840"/>
            <a:ext cx="3670110" cy="3670110"/>
          </a:xfrm>
          <a:prstGeom prst="rect">
            <a:avLst/>
          </a:prstGeom>
        </p:spPr>
      </p:pic>
    </p:spTree>
    <p:extLst>
      <p:ext uri="{BB962C8B-B14F-4D97-AF65-F5344CB8AC3E}">
        <p14:creationId xmlns:p14="http://schemas.microsoft.com/office/powerpoint/2010/main" val="4279808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16933" y="-1"/>
            <a:ext cx="12192000" cy="606393"/>
          </a:xfrm>
          <a:solidFill>
            <a:srgbClr val="0090BD"/>
          </a:solidFill>
        </p:spPr>
        <p:txBody>
          <a:bodyPr>
            <a:noAutofit/>
          </a:bodyPr>
          <a:lstStyle/>
          <a:p>
            <a:pPr>
              <a:lnSpc>
                <a:spcPct val="80000"/>
              </a:lnSpc>
            </a:pPr>
            <a:r>
              <a:rPr lang="en-US" sz="2800" b="1" dirty="0">
                <a:solidFill>
                  <a:schemeClr val="bg1"/>
                </a:solidFill>
              </a:rPr>
              <a:t>Share of Employment Growth by Age of Firm Annually over 2010-2020</a:t>
            </a:r>
          </a:p>
        </p:txBody>
      </p:sp>
      <p:sp>
        <p:nvSpPr>
          <p:cNvPr id="8" name="TextBox 7">
            <a:extLst>
              <a:ext uri="{FF2B5EF4-FFF2-40B4-BE49-F238E27FC236}">
                <a16:creationId xmlns:a16="http://schemas.microsoft.com/office/drawing/2014/main" id="{DD9AA9E0-5D70-4C7B-9545-433DE54FD547}"/>
              </a:ext>
            </a:extLst>
          </p:cNvPr>
          <p:cNvSpPr txBox="1"/>
          <p:nvPr/>
        </p:nvSpPr>
        <p:spPr>
          <a:xfrm>
            <a:off x="0" y="6611779"/>
            <a:ext cx="1059090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01212"/>
                </a:solidFill>
                <a:effectLst/>
                <a:uLnTx/>
                <a:uFillTx/>
                <a:latin typeface="Corbel" panose="020B0503020204020204"/>
                <a:ea typeface="+mn-ea"/>
                <a:cs typeface="+mn-cs"/>
              </a:rPr>
              <a:t>Source: U.S. Census Bureau Quarterly Workforce Indicators dataset.</a:t>
            </a:r>
          </a:p>
        </p:txBody>
      </p:sp>
      <p:sp>
        <p:nvSpPr>
          <p:cNvPr id="14" name="TextBox 13">
            <a:extLst>
              <a:ext uri="{FF2B5EF4-FFF2-40B4-BE49-F238E27FC236}">
                <a16:creationId xmlns:a16="http://schemas.microsoft.com/office/drawing/2014/main" id="{0EAF15EC-28AE-4BE7-A39C-6E240E457933}"/>
              </a:ext>
            </a:extLst>
          </p:cNvPr>
          <p:cNvSpPr txBox="1"/>
          <p:nvPr/>
        </p:nvSpPr>
        <p:spPr>
          <a:xfrm>
            <a:off x="2407039" y="2003665"/>
            <a:ext cx="694871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212121"/>
                </a:solidFill>
                <a:effectLst/>
                <a:latin typeface="Corbel" panose="020B0503020204020204" pitchFamily="34" charset="0"/>
                <a:ea typeface="Times New Roman" panose="02020603050405020304" pitchFamily="18" charset="0"/>
              </a:rPr>
              <a:t>Net Job Change as a Percentage of Average Employment on an , 2010- 2020 Q2 </a:t>
            </a: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by Firm Age </a:t>
            </a:r>
          </a:p>
        </p:txBody>
      </p:sp>
      <p:sp>
        <p:nvSpPr>
          <p:cNvPr id="9" name="Content Placeholder 2">
            <a:extLst>
              <a:ext uri="{FF2B5EF4-FFF2-40B4-BE49-F238E27FC236}">
                <a16:creationId xmlns:a16="http://schemas.microsoft.com/office/drawing/2014/main" id="{48B7DC91-B184-41F2-9D4A-E94652AA877C}"/>
              </a:ext>
            </a:extLst>
          </p:cNvPr>
          <p:cNvSpPr txBox="1">
            <a:spLocks/>
          </p:cNvSpPr>
          <p:nvPr/>
        </p:nvSpPr>
        <p:spPr>
          <a:xfrm>
            <a:off x="0" y="606392"/>
            <a:ext cx="12208933" cy="1136013"/>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90000"/>
              </a:lnSpc>
              <a:spcBef>
                <a:spcPts val="0"/>
              </a:spcBef>
              <a:spcAft>
                <a:spcPts val="3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8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Aggregates quarterly employment change from 2010/Q1 through 2020/Q2 for traded industries by age relative to total traded sector employment</a:t>
            </a:r>
          </a:p>
          <a:p>
            <a:pPr marL="182880" marR="0" lvl="0" indent="-182880" algn="l" defTabSz="914400" rtl="0" eaLnBrk="1" fontAlgn="auto" latinLnBrk="0" hangingPunct="1">
              <a:lnSpc>
                <a:spcPct val="90000"/>
              </a:lnSpc>
              <a:spcBef>
                <a:spcPts val="0"/>
              </a:spcBef>
              <a:spcAft>
                <a:spcPts val="300"/>
              </a:spcAft>
              <a:buClr>
                <a:srgbClr val="005C82"/>
              </a:buClr>
              <a:buSzTx/>
              <a:buFont typeface="Wingdings 2" pitchFamily="18" charset="2"/>
              <a:buChar char=""/>
              <a:tabLst/>
              <a:defRPr/>
            </a:pPr>
            <a:r>
              <a:rPr kumimoji="0" lang="en-US" sz="18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Why it matters?  </a:t>
            </a:r>
            <a:r>
              <a:rPr kumimoji="0" lang="en-US" sz="18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Allows a comparison of Region to State and Nation to see contribution of different age of firms to employment growth on an annual basis over the 2010-2020 period</a:t>
            </a:r>
          </a:p>
        </p:txBody>
      </p:sp>
      <p:pic>
        <p:nvPicPr>
          <p:cNvPr id="7" name="Picture 6">
            <a:extLst>
              <a:ext uri="{FF2B5EF4-FFF2-40B4-BE49-F238E27FC236}">
                <a16:creationId xmlns:a16="http://schemas.microsoft.com/office/drawing/2014/main" id="{2412D5A6-A028-4BFB-8406-5555E806F77B}"/>
              </a:ext>
            </a:extLst>
          </p:cNvPr>
          <p:cNvPicPr>
            <a:picLocks noChangeAspect="1"/>
          </p:cNvPicPr>
          <p:nvPr/>
        </p:nvPicPr>
        <p:blipFill>
          <a:blip r:embed="rId3"/>
          <a:stretch>
            <a:fillRect/>
          </a:stretch>
        </p:blipFill>
        <p:spPr>
          <a:xfrm>
            <a:off x="501237" y="2311442"/>
            <a:ext cx="10985944" cy="3670110"/>
          </a:xfrm>
          <a:prstGeom prst="rect">
            <a:avLst/>
          </a:prstGeom>
        </p:spPr>
      </p:pic>
    </p:spTree>
    <p:extLst>
      <p:ext uri="{BB962C8B-B14F-4D97-AF65-F5344CB8AC3E}">
        <p14:creationId xmlns:p14="http://schemas.microsoft.com/office/powerpoint/2010/main" val="374821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0" y="0"/>
            <a:ext cx="12192000" cy="487305"/>
          </a:xfrm>
          <a:solidFill>
            <a:srgbClr val="0090BD"/>
          </a:solidFill>
        </p:spPr>
        <p:txBody>
          <a:bodyPr>
            <a:normAutofit fontScale="90000"/>
          </a:bodyPr>
          <a:lstStyle/>
          <a:p>
            <a:r>
              <a:rPr lang="en-US" sz="2800" b="1" dirty="0"/>
              <a:t>BDRC Profile of  Startup Activity and Business Formation Rates in Traded Industries</a:t>
            </a:r>
          </a:p>
        </p:txBody>
      </p:sp>
      <p:sp>
        <p:nvSpPr>
          <p:cNvPr id="7" name="TextBox 6">
            <a:extLst>
              <a:ext uri="{FF2B5EF4-FFF2-40B4-BE49-F238E27FC236}">
                <a16:creationId xmlns:a16="http://schemas.microsoft.com/office/drawing/2014/main" id="{0F1C39E7-E04B-4406-A366-23B939FA2271}"/>
              </a:ext>
            </a:extLst>
          </p:cNvPr>
          <p:cNvSpPr txBox="1"/>
          <p:nvPr/>
        </p:nvSpPr>
        <p:spPr>
          <a:xfrm>
            <a:off x="596930" y="1862676"/>
            <a:ext cx="4584588"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New Startups* in Traded Industries, 2019 and 2020</a:t>
            </a:r>
          </a:p>
        </p:txBody>
      </p:sp>
      <p:sp>
        <p:nvSpPr>
          <p:cNvPr id="11" name="TextBox 10">
            <a:extLst>
              <a:ext uri="{FF2B5EF4-FFF2-40B4-BE49-F238E27FC236}">
                <a16:creationId xmlns:a16="http://schemas.microsoft.com/office/drawing/2014/main" id="{A0E734C2-4CB4-4DD8-9300-0D9828850258}"/>
              </a:ext>
            </a:extLst>
          </p:cNvPr>
          <p:cNvSpPr txBox="1"/>
          <p:nvPr/>
        </p:nvSpPr>
        <p:spPr>
          <a:xfrm>
            <a:off x="6096000" y="1893341"/>
            <a:ext cx="5677912"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New Business Formation Rate in Traded Industries, 2010-2020**</a:t>
            </a:r>
          </a:p>
        </p:txBody>
      </p:sp>
      <p:sp>
        <p:nvSpPr>
          <p:cNvPr id="14" name="TextBox 13">
            <a:extLst>
              <a:ext uri="{FF2B5EF4-FFF2-40B4-BE49-F238E27FC236}">
                <a16:creationId xmlns:a16="http://schemas.microsoft.com/office/drawing/2014/main" id="{C3AB20C9-73CF-433F-9DD3-6BC8B3B33968}"/>
              </a:ext>
            </a:extLst>
          </p:cNvPr>
          <p:cNvSpPr txBox="1"/>
          <p:nvPr/>
        </p:nvSpPr>
        <p:spPr>
          <a:xfrm>
            <a:off x="903512" y="6459865"/>
            <a:ext cx="1038497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101212"/>
                </a:solidFill>
                <a:latin typeface="Corbel" panose="020B0503020204020204"/>
              </a:rPr>
              <a:t>Note: 2018 excluded due to addition of a major source of firm data to underlying BDRC database that makes comparisons using 2018 not possible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Source: Business Dynamics Research Consortium, Your-economy Time Series (YTS); TEConomy analysis. </a:t>
            </a:r>
          </a:p>
        </p:txBody>
      </p:sp>
      <p:sp>
        <p:nvSpPr>
          <p:cNvPr id="9" name="Content Placeholder 2">
            <a:extLst>
              <a:ext uri="{FF2B5EF4-FFF2-40B4-BE49-F238E27FC236}">
                <a16:creationId xmlns:a16="http://schemas.microsoft.com/office/drawing/2014/main" id="{3303B6A8-8D43-4F5A-B53D-8372CD02B861}"/>
              </a:ext>
            </a:extLst>
          </p:cNvPr>
          <p:cNvSpPr txBox="1">
            <a:spLocks/>
          </p:cNvSpPr>
          <p:nvPr/>
        </p:nvSpPr>
        <p:spPr>
          <a:xfrm>
            <a:off x="-3631" y="501463"/>
            <a:ext cx="12208933" cy="1234506"/>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lang="en-US" sz="1600" dirty="0">
                <a:solidFill>
                  <a:srgbClr val="101212">
                    <a:lumMod val="65000"/>
                    <a:lumOff val="35000"/>
                  </a:srgbClr>
                </a:solidFill>
                <a:latin typeface="Corbel" panose="020B0503020204020204"/>
              </a:rPr>
              <a:t>Startups </a:t>
            </a:r>
            <a:r>
              <a:rPr lang="en-US" sz="1600" dirty="0">
                <a:solidFill>
                  <a:srgbClr val="5E6A6A"/>
                </a:solidFill>
                <a:latin typeface="Corbel" panose="020B0503020204020204"/>
              </a:rPr>
              <a:t>are</a:t>
            </a:r>
            <a:r>
              <a:rPr lang="en-US" sz="1600" dirty="0">
                <a:solidFill>
                  <a:srgbClr val="101212">
                    <a:lumMod val="65000"/>
                    <a:lumOff val="35000"/>
                  </a:srgbClr>
                </a:solidFill>
                <a:latin typeface="Corbel" panose="020B0503020204020204"/>
              </a:rPr>
              <a:t> all new non-branch firms in traded industries with their first recorded employment in a given year, while the Business Formation Rate compares the level of startups to the total number of all firms in traded industries. </a:t>
            </a:r>
            <a:endPar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lnSpc>
                <a:spcPct val="85000"/>
              </a:lnSpc>
              <a:spcBef>
                <a:spcPts val="0"/>
              </a:spcBef>
              <a:spcAft>
                <a:spcPts val="600"/>
              </a:spcAft>
              <a:buClr>
                <a:srgbClr val="005C82"/>
              </a:buClr>
              <a:buSzTx/>
              <a:buFont typeface="Wingdings 2" pitchFamily="18" charset="2"/>
              <a:buChar char=""/>
              <a:tabLst/>
              <a:defRPr/>
            </a:pPr>
            <a:r>
              <a:rPr lang="en-US" sz="1600" b="1" dirty="0">
                <a:solidFill>
                  <a:srgbClr val="101212">
                    <a:lumMod val="65000"/>
                    <a:lumOff val="35000"/>
                  </a:srgbClr>
                </a:solidFill>
                <a:latin typeface="Corbel" panose="020B0503020204020204"/>
              </a:rPr>
              <a:t>Why it matters? </a:t>
            </a: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 </a:t>
            </a:r>
            <a:r>
              <a:rPr kumimoji="0" lang="en-US" sz="1600" i="0" u="none" strike="noStrike" kern="1200" cap="none" spc="0" normalizeH="0" baseline="0" noProof="0" dirty="0">
                <a:ln>
                  <a:noFill/>
                </a:ln>
                <a:solidFill>
                  <a:srgbClr val="5E6A6A"/>
                </a:solidFill>
                <a:effectLst/>
                <a:uLnTx/>
                <a:uFillTx/>
                <a:latin typeface="Corbel" panose="020B0503020204020204"/>
                <a:ea typeface="+mn-ea"/>
                <a:cs typeface="+mn-cs"/>
              </a:rPr>
              <a:t>Together, t</a:t>
            </a:r>
            <a:r>
              <a:rPr lang="en-US" sz="1600" dirty="0">
                <a:solidFill>
                  <a:srgbClr val="5E6A6A"/>
                </a:solidFill>
                <a:latin typeface="Corbel" panose="020B0503020204020204"/>
              </a:rPr>
              <a:t>he total number of Traded Industry Startups and </a:t>
            </a:r>
            <a:r>
              <a:rPr kumimoji="0" lang="en-US" sz="1600" i="0" u="none" strike="noStrike" kern="1200" cap="none" spc="0" normalizeH="0" baseline="0" noProof="0" dirty="0">
                <a:ln>
                  <a:noFill/>
                </a:ln>
                <a:solidFill>
                  <a:srgbClr val="5E6A6A"/>
                </a:solidFill>
                <a:effectLst/>
                <a:uLnTx/>
                <a:uFillTx/>
                <a:latin typeface="Corbel" panose="020B0503020204020204"/>
                <a:ea typeface="+mn-ea"/>
                <a:cs typeface="+mn-cs"/>
              </a:rPr>
              <a:t>Business Formation Rates allows a region to determine whether its startup activity is rising or declining, with the Business Formation Rates </a:t>
            </a:r>
            <a:r>
              <a:rPr lang="en-US" sz="1600" dirty="0">
                <a:solidFill>
                  <a:srgbClr val="5E6A6A"/>
                </a:solidFill>
                <a:latin typeface="Corbel" panose="020B0503020204020204"/>
              </a:rPr>
              <a:t>offering a normalized measure for </a:t>
            </a:r>
            <a:r>
              <a:rPr kumimoji="0" lang="en-US" sz="1600" i="0" u="none" strike="noStrike" kern="1200" cap="none" spc="0" normalizeH="0" baseline="0" noProof="0" dirty="0">
                <a:ln>
                  <a:noFill/>
                </a:ln>
                <a:solidFill>
                  <a:srgbClr val="5E6A6A"/>
                </a:solidFill>
                <a:effectLst/>
                <a:uLnTx/>
                <a:uFillTx/>
                <a:latin typeface="Corbel" panose="020B0503020204020204"/>
                <a:ea typeface="+mn-ea"/>
                <a:cs typeface="+mn-cs"/>
              </a:rPr>
              <a:t>a region to compare itself to other jurisdictions as well as within industries.</a:t>
            </a:r>
          </a:p>
        </p:txBody>
      </p:sp>
      <p:pic>
        <p:nvPicPr>
          <p:cNvPr id="4" name="Picture 3">
            <a:extLst>
              <a:ext uri="{FF2B5EF4-FFF2-40B4-BE49-F238E27FC236}">
                <a16:creationId xmlns:a16="http://schemas.microsoft.com/office/drawing/2014/main" id="{EEC554CF-C49B-4EDE-8E9D-22A601BAF5CF}"/>
              </a:ext>
            </a:extLst>
          </p:cNvPr>
          <p:cNvPicPr>
            <a:picLocks noChangeAspect="1"/>
          </p:cNvPicPr>
          <p:nvPr/>
        </p:nvPicPr>
        <p:blipFill>
          <a:blip r:embed="rId3"/>
          <a:stretch>
            <a:fillRect/>
          </a:stretch>
        </p:blipFill>
        <p:spPr>
          <a:xfrm>
            <a:off x="668771" y="2119125"/>
            <a:ext cx="4584589" cy="4267570"/>
          </a:xfrm>
          <a:prstGeom prst="rect">
            <a:avLst/>
          </a:prstGeom>
        </p:spPr>
      </p:pic>
      <p:pic>
        <p:nvPicPr>
          <p:cNvPr id="6" name="Picture 5">
            <a:extLst>
              <a:ext uri="{FF2B5EF4-FFF2-40B4-BE49-F238E27FC236}">
                <a16:creationId xmlns:a16="http://schemas.microsoft.com/office/drawing/2014/main" id="{1C0AC9F9-D471-4B7B-91A4-40A8878A2C37}"/>
              </a:ext>
            </a:extLst>
          </p:cNvPr>
          <p:cNvPicPr>
            <a:picLocks noChangeAspect="1"/>
          </p:cNvPicPr>
          <p:nvPr/>
        </p:nvPicPr>
        <p:blipFill>
          <a:blip r:embed="rId4"/>
          <a:stretch>
            <a:fillRect/>
          </a:stretch>
        </p:blipFill>
        <p:spPr>
          <a:xfrm>
            <a:off x="6095997" y="2155710"/>
            <a:ext cx="5364945" cy="4267570"/>
          </a:xfrm>
          <a:prstGeom prst="rect">
            <a:avLst/>
          </a:prstGeom>
        </p:spPr>
      </p:pic>
    </p:spTree>
    <p:extLst>
      <p:ext uri="{BB962C8B-B14F-4D97-AF65-F5344CB8AC3E}">
        <p14:creationId xmlns:p14="http://schemas.microsoft.com/office/powerpoint/2010/main" val="54158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1A968C-0172-4BED-8AB3-7D5D9F2F4D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005C8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srgbClr val="005C82"/>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000FB5E-DFA9-4565-8912-D4C5859EC4DD}"/>
              </a:ext>
            </a:extLst>
          </p:cNvPr>
          <p:cNvSpPr>
            <a:spLocks noGrp="1"/>
          </p:cNvSpPr>
          <p:nvPr>
            <p:ph type="title" idx="4294967295"/>
          </p:nvPr>
        </p:nvSpPr>
        <p:spPr>
          <a:xfrm>
            <a:off x="0" y="0"/>
            <a:ext cx="12192000" cy="827314"/>
          </a:xfrm>
          <a:solidFill>
            <a:srgbClr val="0090BD"/>
          </a:solidFill>
        </p:spPr>
        <p:txBody>
          <a:bodyPr>
            <a:normAutofit/>
          </a:bodyPr>
          <a:lstStyle/>
          <a:p>
            <a:r>
              <a:rPr lang="en-US" sz="2800" b="1" dirty="0"/>
              <a:t>Year-by-Year New Business Formation Rates in Traded Industries</a:t>
            </a:r>
            <a:endParaRPr lang="en-US" sz="2800" b="1" dirty="0">
              <a:solidFill>
                <a:schemeClr val="bg1"/>
              </a:solidFill>
            </a:endParaRPr>
          </a:p>
        </p:txBody>
      </p:sp>
      <p:sp>
        <p:nvSpPr>
          <p:cNvPr id="11" name="TextBox 10">
            <a:extLst>
              <a:ext uri="{FF2B5EF4-FFF2-40B4-BE49-F238E27FC236}">
                <a16:creationId xmlns:a16="http://schemas.microsoft.com/office/drawing/2014/main" id="{A0E734C2-4CB4-4DD8-9300-0D9828850258}"/>
              </a:ext>
            </a:extLst>
          </p:cNvPr>
          <p:cNvSpPr txBox="1"/>
          <p:nvPr/>
        </p:nvSpPr>
        <p:spPr>
          <a:xfrm>
            <a:off x="2760695" y="1872284"/>
            <a:ext cx="5677912"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01212"/>
                </a:solidFill>
                <a:effectLst/>
                <a:uLnTx/>
                <a:uFillTx/>
                <a:latin typeface="Corbel" panose="020B0503020204020204"/>
                <a:ea typeface="+mn-ea"/>
                <a:cs typeface="+mn-cs"/>
              </a:rPr>
              <a:t>New Business Formation Rate in Traded Industries, 2010-2020</a:t>
            </a:r>
          </a:p>
        </p:txBody>
      </p:sp>
      <p:sp>
        <p:nvSpPr>
          <p:cNvPr id="14" name="TextBox 13">
            <a:extLst>
              <a:ext uri="{FF2B5EF4-FFF2-40B4-BE49-F238E27FC236}">
                <a16:creationId xmlns:a16="http://schemas.microsoft.com/office/drawing/2014/main" id="{C3AB20C9-73CF-433F-9DD3-6BC8B3B33968}"/>
              </a:ext>
            </a:extLst>
          </p:cNvPr>
          <p:cNvSpPr txBox="1"/>
          <p:nvPr/>
        </p:nvSpPr>
        <p:spPr>
          <a:xfrm>
            <a:off x="1962863" y="6421393"/>
            <a:ext cx="8610049" cy="6001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solidFill>
                  <a:srgbClr val="101212"/>
                </a:solidFill>
                <a:latin typeface="Corbel" panose="020B0503020204020204"/>
              </a:rPr>
              <a:t>Note: 2018 excluded due to addition of a major source of firm data to underlying BDRC database that makes comparisons using 2018 not possible</a:t>
            </a:r>
          </a:p>
          <a:p>
            <a:pPr>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Source: Business Dynamics Research Consortium, Your-economy Time Series (YTS); TEConomy analysis.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01212"/>
                </a:solidFill>
                <a:effectLst/>
                <a:uLnTx/>
                <a:uFillTx/>
                <a:latin typeface="Corbel" panose="020B0503020204020204"/>
                <a:ea typeface="+mn-ea"/>
                <a:cs typeface="+mn-cs"/>
              </a:rPr>
              <a:t> </a:t>
            </a:r>
          </a:p>
        </p:txBody>
      </p:sp>
      <p:sp>
        <p:nvSpPr>
          <p:cNvPr id="9" name="Content Placeholder 2">
            <a:extLst>
              <a:ext uri="{FF2B5EF4-FFF2-40B4-BE49-F238E27FC236}">
                <a16:creationId xmlns:a16="http://schemas.microsoft.com/office/drawing/2014/main" id="{93AB5110-C290-409D-AF33-8C20382315FB}"/>
              </a:ext>
            </a:extLst>
          </p:cNvPr>
          <p:cNvSpPr txBox="1">
            <a:spLocks/>
          </p:cNvSpPr>
          <p:nvPr/>
        </p:nvSpPr>
        <p:spPr>
          <a:xfrm>
            <a:off x="0" y="818846"/>
            <a:ext cx="12208933" cy="1053437"/>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spcBef>
                <a:spcPts val="0"/>
              </a:spcBef>
              <a:spcAft>
                <a:spcPts val="600"/>
              </a:spcAft>
              <a:buClr>
                <a:srgbClr val="005C82"/>
              </a:buClr>
              <a:buSzTx/>
              <a:buFont typeface="Wingdings 2" pitchFamily="18" charset="2"/>
              <a:buChar char=""/>
              <a:tabLst/>
              <a:defRPr/>
            </a:pPr>
            <a:r>
              <a:rPr kumimoji="0" lang="en-US" sz="1600" b="1"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What is it? </a:t>
            </a:r>
            <a:r>
              <a:rPr kumimoji="0" lang="en-US" sz="160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rPr>
              <a:t>Annual </a:t>
            </a:r>
            <a:r>
              <a:rPr lang="en-US" sz="1600" dirty="0">
                <a:solidFill>
                  <a:srgbClr val="101212">
                    <a:lumMod val="65000"/>
                    <a:lumOff val="35000"/>
                  </a:srgbClr>
                </a:solidFill>
                <a:latin typeface="Corbel" panose="020B0503020204020204"/>
              </a:rPr>
              <a:t>Business Formation Rates compares the level of startups to the total number of all firms in traded industries for region compared to state. </a:t>
            </a:r>
            <a:endParaRPr kumimoji="0" lang="en-US" sz="1600" b="0" i="0" u="none" strike="noStrike" kern="1200" cap="none" spc="0" normalizeH="0" baseline="0" noProof="0" dirty="0">
              <a:ln>
                <a:noFill/>
              </a:ln>
              <a:solidFill>
                <a:srgbClr val="101212">
                  <a:lumMod val="65000"/>
                  <a:lumOff val="35000"/>
                </a:srgbClr>
              </a:solidFill>
              <a:effectLst/>
              <a:uLnTx/>
              <a:uFillTx/>
              <a:latin typeface="Corbel" panose="020B0503020204020204"/>
              <a:ea typeface="+mn-ea"/>
              <a:cs typeface="+mn-cs"/>
            </a:endParaRPr>
          </a:p>
          <a:p>
            <a:pPr marL="182880" marR="0" lvl="0" indent="-182880" algn="l" defTabSz="914400" rtl="0" eaLnBrk="1" fontAlgn="auto" latinLnBrk="0" hangingPunct="1">
              <a:spcBef>
                <a:spcPts val="0"/>
              </a:spcBef>
              <a:spcAft>
                <a:spcPts val="600"/>
              </a:spcAft>
              <a:buClr>
                <a:srgbClr val="005C82"/>
              </a:buClr>
              <a:buSzTx/>
              <a:buFont typeface="Wingdings 2" pitchFamily="18" charset="2"/>
              <a:buChar char=""/>
              <a:tabLst/>
              <a:defRPr/>
            </a:pPr>
            <a:r>
              <a:rPr lang="en-US" sz="1600" b="1" dirty="0">
                <a:solidFill>
                  <a:srgbClr val="101212">
                    <a:lumMod val="65000"/>
                    <a:lumOff val="35000"/>
                  </a:srgbClr>
                </a:solidFill>
                <a:latin typeface="Corbel" panose="020B0503020204020204"/>
              </a:rPr>
              <a:t>Why it matters? </a:t>
            </a:r>
            <a:r>
              <a:rPr lang="en-US" sz="1600" dirty="0">
                <a:solidFill>
                  <a:srgbClr val="101212">
                    <a:lumMod val="65000"/>
                    <a:lumOff val="35000"/>
                  </a:srgbClr>
                </a:solidFill>
                <a:latin typeface="Corbel" panose="020B0503020204020204"/>
              </a:rPr>
              <a:t>Depicts the longer-term pattern of </a:t>
            </a:r>
            <a:r>
              <a:rPr kumimoji="0" lang="en-US" sz="1600" i="0" u="none" strike="noStrike" kern="1200" cap="none" spc="0" normalizeH="0" baseline="0" noProof="0" dirty="0">
                <a:ln>
                  <a:noFill/>
                </a:ln>
                <a:solidFill>
                  <a:srgbClr val="5E6A6A"/>
                </a:solidFill>
                <a:effectLst/>
                <a:uLnTx/>
                <a:uFillTx/>
                <a:latin typeface="Corbel" panose="020B0503020204020204"/>
                <a:ea typeface="+mn-ea"/>
                <a:cs typeface="+mn-cs"/>
              </a:rPr>
              <a:t>Business Formation Rates for the region in traded industries and how it has generally fallen over the past decade at both the region and state level.</a:t>
            </a:r>
          </a:p>
        </p:txBody>
      </p:sp>
      <p:pic>
        <p:nvPicPr>
          <p:cNvPr id="3" name="Picture 2">
            <a:extLst>
              <a:ext uri="{FF2B5EF4-FFF2-40B4-BE49-F238E27FC236}">
                <a16:creationId xmlns:a16="http://schemas.microsoft.com/office/drawing/2014/main" id="{DA2E700A-AEAE-4D57-B28E-C0522AF468E4}"/>
              </a:ext>
            </a:extLst>
          </p:cNvPr>
          <p:cNvPicPr>
            <a:picLocks noChangeAspect="1"/>
          </p:cNvPicPr>
          <p:nvPr/>
        </p:nvPicPr>
        <p:blipFill>
          <a:blip r:embed="rId3"/>
          <a:stretch>
            <a:fillRect/>
          </a:stretch>
        </p:blipFill>
        <p:spPr>
          <a:xfrm>
            <a:off x="2530049" y="2166942"/>
            <a:ext cx="6139204" cy="4267570"/>
          </a:xfrm>
          <a:prstGeom prst="rect">
            <a:avLst/>
          </a:prstGeom>
        </p:spPr>
      </p:pic>
    </p:spTree>
    <p:extLst>
      <p:ext uri="{BB962C8B-B14F-4D97-AF65-F5344CB8AC3E}">
        <p14:creationId xmlns:p14="http://schemas.microsoft.com/office/powerpoint/2010/main" val="498913058"/>
      </p:ext>
    </p:extLst>
  </p:cSld>
  <p:clrMapOvr>
    <a:masterClrMapping/>
  </p:clrMapOvr>
</p:sld>
</file>

<file path=ppt/theme/theme1.xml><?xml version="1.0" encoding="utf-8"?>
<a:theme xmlns:a="http://schemas.openxmlformats.org/drawingml/2006/main" name="Frame">
  <a:themeElements>
    <a:clrScheme name="TEConomy Partners Theme">
      <a:dk1>
        <a:srgbClr val="101212"/>
      </a:dk1>
      <a:lt1>
        <a:sysClr val="window" lastClr="FFFFFF"/>
      </a:lt1>
      <a:dk2>
        <a:srgbClr val="003147"/>
      </a:dk2>
      <a:lt2>
        <a:srgbClr val="EEECE1"/>
      </a:lt2>
      <a:accent1>
        <a:srgbClr val="005C82"/>
      </a:accent1>
      <a:accent2>
        <a:srgbClr val="7F969A"/>
      </a:accent2>
      <a:accent3>
        <a:srgbClr val="56942F"/>
      </a:accent3>
      <a:accent4>
        <a:srgbClr val="003146"/>
      </a:accent4>
      <a:accent5>
        <a:srgbClr val="4E0A3C"/>
      </a:accent5>
      <a:accent6>
        <a:srgbClr val="C59131"/>
      </a:accent6>
      <a:hlink>
        <a:srgbClr val="56942F"/>
      </a:hlink>
      <a:folHlink>
        <a:srgbClr val="C59131"/>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TEC 2.1 Draft">
      <a:dk1>
        <a:srgbClr val="101212"/>
      </a:dk1>
      <a:lt1>
        <a:sysClr val="window" lastClr="FFFFFF"/>
      </a:lt1>
      <a:dk2>
        <a:srgbClr val="005C82"/>
      </a:dk2>
      <a:lt2>
        <a:srgbClr val="7F969A"/>
      </a:lt2>
      <a:accent1>
        <a:srgbClr val="56942F"/>
      </a:accent1>
      <a:accent2>
        <a:srgbClr val="3D9AC0"/>
      </a:accent2>
      <a:accent3>
        <a:srgbClr val="3D3983"/>
      </a:accent3>
      <a:accent4>
        <a:srgbClr val="FE7F00"/>
      </a:accent4>
      <a:accent5>
        <a:srgbClr val="FE3351"/>
      </a:accent5>
      <a:accent6>
        <a:srgbClr val="003147"/>
      </a:accent6>
      <a:hlink>
        <a:srgbClr val="1BBCFF"/>
      </a:hlink>
      <a:folHlink>
        <a:srgbClr val="56942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EConomy 2018 Powerpoint Template" id="{8F9150DB-62CC-420A-99E1-3869F32E88A8}" vid="{5280FCBB-7C3F-4CD1-ACBD-E65BC6061C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20277</TotalTime>
  <Words>3869</Words>
  <Application>Microsoft Office PowerPoint</Application>
  <PresentationFormat>Widescreen</PresentationFormat>
  <Paragraphs>646</Paragraphs>
  <Slides>21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Calibri</vt:lpstr>
      <vt:lpstr>Corbel</vt:lpstr>
      <vt:lpstr>Times New Roman</vt:lpstr>
      <vt:lpstr>Wingdings</vt:lpstr>
      <vt:lpstr>Wingdings 2</vt:lpstr>
      <vt:lpstr>Frame</vt:lpstr>
      <vt:lpstr>1_Frame</vt:lpstr>
      <vt:lpstr>Region 9: Piedmont Opportunity Corridor</vt:lpstr>
      <vt:lpstr>Updated 2021 Analysis of Entrepreneurial Trends</vt:lpstr>
      <vt:lpstr>Key Findings</vt:lpstr>
      <vt:lpstr>Regional Employment Distribution by Age of Firm for Traded Industries </vt:lpstr>
      <vt:lpstr>Year-to-Year Job Change in Traded Industry Base by Age of Firm </vt:lpstr>
      <vt:lpstr>Employment Growth by Age of Firm Annually over 2010-2020 Period</vt:lpstr>
      <vt:lpstr>Share of Employment Growth by Age of Firm Annually over 2010-2020</vt:lpstr>
      <vt:lpstr>BDRC Profile of  Startup Activity and Business Formation Rates in Traded Industries</vt:lpstr>
      <vt:lpstr>Year-by-Year New Business Formation Rates in Traded Industries</vt:lpstr>
      <vt:lpstr>PowerPoint Presentation</vt:lpstr>
      <vt:lpstr>Profile of Startup Activity Within Key Regional Industry Clusters</vt:lpstr>
      <vt:lpstr>Additional Data Insights –  Comparison of Region’s New Business Formation and Overall Economic Performance of its Traded Industry Clusters </vt:lpstr>
      <vt:lpstr>Summary Assessment Typology</vt:lpstr>
      <vt:lpstr>R&amp;D Expenditures</vt:lpstr>
      <vt:lpstr>PowerPoint Presentation</vt:lpstr>
      <vt:lpstr>Venture Capital Investments</vt:lpstr>
      <vt:lpstr>Federal Small Business Innovation Research (SBIR) Grants </vt:lpstr>
      <vt:lpstr>Regional Use of SBA Loans</vt:lpstr>
      <vt:lpstr>Regional Utilization of SBA Loans vs. State &amp; U.S. Totals</vt:lpstr>
      <vt:lpstr>Discussion – Implications Across Entrepreneurial Development Stages For  Traded Sector Industries in Region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 on the Implementation Advisory Team (IAT) Activities</dc:title>
  <dc:subject>IAT Progress Update</dc:subject>
  <dc:creator>TEConomy Partners, LLC</dc:creator>
  <dc:description>Progress Update on the Implementation Advisory Team (IAT) Activities - For discussion at August 14, 2018 meeting of the Virginia Research Investment Committee</dc:description>
  <cp:lastModifiedBy>Shannon Holland</cp:lastModifiedBy>
  <cp:revision>1348</cp:revision>
  <cp:lastPrinted>2021-09-29T15:33:30Z</cp:lastPrinted>
  <dcterms:created xsi:type="dcterms:W3CDTF">2017-06-30T02:47:46Z</dcterms:created>
  <dcterms:modified xsi:type="dcterms:W3CDTF">2021-09-30T16:44:45Z</dcterms:modified>
</cp:coreProperties>
</file>