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4"/>
  </p:notesMasterIdLst>
  <p:handoutMasterIdLst>
    <p:handoutMasterId r:id="rId15"/>
  </p:handoutMasterIdLst>
  <p:sldIdLst>
    <p:sldId id="275" r:id="rId2"/>
    <p:sldId id="297" r:id="rId3"/>
    <p:sldId id="302" r:id="rId4"/>
    <p:sldId id="307" r:id="rId5"/>
    <p:sldId id="309" r:id="rId6"/>
    <p:sldId id="311" r:id="rId7"/>
    <p:sldId id="308" r:id="rId8"/>
    <p:sldId id="315" r:id="rId9"/>
    <p:sldId id="316" r:id="rId10"/>
    <p:sldId id="313" r:id="rId11"/>
    <p:sldId id="314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nigan, Sara (DHCD)" initials="DS(" lastIdx="1" clrIdx="0">
    <p:extLst>
      <p:ext uri="{19B8F6BF-5375-455C-9EA6-DF929625EA0E}">
        <p15:presenceInfo xmlns:p15="http://schemas.microsoft.com/office/powerpoint/2012/main" userId="S-1-5-21-3102109963-2641124013-111641105-9580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00"/>
    </p:cViewPr>
  </p:sorterViewPr>
  <p:notesViewPr>
    <p:cSldViewPr snapToGrid="0">
      <p:cViewPr varScale="1">
        <p:scale>
          <a:sx n="55" d="100"/>
          <a:sy n="55" d="100"/>
        </p:scale>
        <p:origin x="15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21T07:07:17.593" idx="1">
    <p:pos x="7678" y="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2BC9-80DC-4F70-8D0B-971F3FC2AFAA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6D950-7C79-4981-9A19-62F7199CD6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0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18229-4051-4E6B-A55C-BE411AD9B272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74AF2-62D6-45F1-8DD2-42CF937E7D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6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6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46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8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8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85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7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2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B524C-7CFA-4561-8289-38306B1146E4}" type="datetimeFigureOut">
              <a:rPr lang="en-US" smtClean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3B886-2973-478A-912D-8AB7469195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3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673" y="6075882"/>
            <a:ext cx="1226916" cy="817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45707"/>
            <a:ext cx="9101959" cy="270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053245"/>
            <a:ext cx="11455176" cy="4405744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</a:pPr>
            <a:r>
              <a:rPr lang="en-US" sz="4200" b="1" dirty="0">
                <a:solidFill>
                  <a:srgbClr val="2DA923"/>
                </a:solidFill>
              </a:rPr>
              <a:t>Roles</a:t>
            </a:r>
          </a:p>
          <a:p>
            <a:pPr marL="571500" indent="-457200">
              <a:lnSpc>
                <a:spcPct val="80000"/>
              </a:lnSpc>
            </a:pPr>
            <a:r>
              <a:rPr lang="en-US" sz="2100" b="1" dirty="0" smtClean="0">
                <a:solidFill>
                  <a:srgbClr val="2E3A92"/>
                </a:solidFill>
              </a:rPr>
              <a:t>DHCD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Administers program at state level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Develops guidelines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Grant administration and oversight</a:t>
            </a:r>
            <a:endParaRPr lang="en-US" sz="1700" b="1" dirty="0">
              <a:solidFill>
                <a:srgbClr val="2E3A92"/>
              </a:solidFill>
            </a:endParaRPr>
          </a:p>
          <a:p>
            <a:pPr marL="571500" indent="-457200">
              <a:lnSpc>
                <a:spcPct val="80000"/>
              </a:lnSpc>
            </a:pPr>
            <a:r>
              <a:rPr lang="en-US" sz="2100" b="1" dirty="0" smtClean="0">
                <a:solidFill>
                  <a:srgbClr val="2E3A92"/>
                </a:solidFill>
              </a:rPr>
              <a:t>GO </a:t>
            </a:r>
            <a:r>
              <a:rPr lang="en-US" sz="2100" b="1" dirty="0">
                <a:solidFill>
                  <a:srgbClr val="2E3A92"/>
                </a:solidFill>
              </a:rPr>
              <a:t>Virginia Regional Councils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>
                <a:solidFill>
                  <a:srgbClr val="2E3A92"/>
                </a:solidFill>
              </a:rPr>
              <a:t>Administers the program at regional level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>
                <a:solidFill>
                  <a:srgbClr val="2E3A92"/>
                </a:solidFill>
              </a:rPr>
              <a:t>Engages </a:t>
            </a:r>
            <a:r>
              <a:rPr lang="en-US" sz="1700" b="1" dirty="0" smtClean="0">
                <a:solidFill>
                  <a:srgbClr val="2E3A92"/>
                </a:solidFill>
              </a:rPr>
              <a:t>partners, develops and executes strategies, establishes priorities &amp; industry targets</a:t>
            </a:r>
            <a:endParaRPr lang="en-US" sz="1700" b="1" dirty="0">
              <a:solidFill>
                <a:srgbClr val="2E3A92"/>
              </a:solidFill>
            </a:endParaRP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>
                <a:solidFill>
                  <a:srgbClr val="2E3A92"/>
                </a:solidFill>
              </a:rPr>
              <a:t>Receives and approves </a:t>
            </a:r>
            <a:r>
              <a:rPr lang="en-US" sz="1700" b="1" dirty="0" smtClean="0">
                <a:solidFill>
                  <a:srgbClr val="2E3A92"/>
                </a:solidFill>
              </a:rPr>
              <a:t>applications for submission to DHCD</a:t>
            </a:r>
            <a:endParaRPr lang="en-US" sz="1700" b="1" dirty="0">
              <a:solidFill>
                <a:srgbClr val="2E3A92"/>
              </a:solidFill>
            </a:endParaRP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Regional oversight</a:t>
            </a:r>
          </a:p>
          <a:p>
            <a:pPr marL="571500" indent="-457200">
              <a:lnSpc>
                <a:spcPct val="80000"/>
              </a:lnSpc>
            </a:pPr>
            <a:r>
              <a:rPr lang="en-US" sz="2100" b="1" dirty="0" smtClean="0">
                <a:solidFill>
                  <a:srgbClr val="2E3A92"/>
                </a:solidFill>
              </a:rPr>
              <a:t>GO Virginia State Board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Established the fund and match requirements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Review and approve applications in excess of $100K</a:t>
            </a:r>
            <a:endParaRPr lang="en-US" sz="1700" b="1" dirty="0">
              <a:solidFill>
                <a:srgbClr val="2E3A92"/>
              </a:solidFill>
            </a:endParaRPr>
          </a:p>
          <a:p>
            <a:pPr marL="114300" indent="0">
              <a:buNone/>
            </a:pPr>
            <a:endParaRPr lang="en-US" sz="3500" b="1" dirty="0">
              <a:solidFill>
                <a:srgbClr val="2E3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2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053245"/>
            <a:ext cx="11455176" cy="4405744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</a:pPr>
            <a:r>
              <a:rPr lang="en-US" sz="4200" b="1" dirty="0" smtClean="0">
                <a:solidFill>
                  <a:srgbClr val="2DA923"/>
                </a:solidFill>
              </a:rPr>
              <a:t>What’s Next</a:t>
            </a:r>
            <a:endParaRPr lang="en-US" sz="4200" b="1" dirty="0">
              <a:solidFill>
                <a:srgbClr val="2DA923"/>
              </a:solidFill>
            </a:endParaRPr>
          </a:p>
          <a:p>
            <a:pPr marL="114300" indent="0">
              <a:lnSpc>
                <a:spcPct val="80000"/>
              </a:lnSpc>
              <a:buNone/>
            </a:pPr>
            <a:endParaRPr lang="en-US" sz="2100" b="1" dirty="0" smtClean="0">
              <a:solidFill>
                <a:srgbClr val="2E3A92"/>
              </a:solidFill>
            </a:endParaRPr>
          </a:p>
          <a:p>
            <a:pPr marL="571500" indent="-457200">
              <a:lnSpc>
                <a:spcPct val="80000"/>
              </a:lnSpc>
            </a:pPr>
            <a:r>
              <a:rPr lang="en-US" sz="2100" b="1" dirty="0" smtClean="0">
                <a:solidFill>
                  <a:srgbClr val="2E3A92"/>
                </a:solidFill>
              </a:rPr>
              <a:t>Finalize Program Guidelines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What ropes do we need? Questions to answer? </a:t>
            </a:r>
          </a:p>
          <a:p>
            <a:pPr marL="571500" indent="-457200">
              <a:lnSpc>
                <a:spcPct val="80000"/>
              </a:lnSpc>
            </a:pPr>
            <a:r>
              <a:rPr lang="en-US" sz="2100" b="1" dirty="0" smtClean="0">
                <a:solidFill>
                  <a:srgbClr val="2E3A92"/>
                </a:solidFill>
              </a:rPr>
              <a:t>Finalize Applications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ERR – </a:t>
            </a:r>
            <a:r>
              <a:rPr lang="en-US" sz="1300" b="1" dirty="0" err="1" smtClean="0">
                <a:solidFill>
                  <a:srgbClr val="2E3A92"/>
                </a:solidFill>
              </a:rPr>
              <a:t>FastAccess</a:t>
            </a:r>
            <a:r>
              <a:rPr lang="en-US" sz="1300" b="1" dirty="0" smtClean="0">
                <a:solidFill>
                  <a:srgbClr val="2E3A92"/>
                </a:solidFill>
              </a:rPr>
              <a:t> – Propose to use modified ECB app – received via e-mail (not CAMS)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ERR – Proposed to use modified Per Capita project application – entered into CAMS</a:t>
            </a:r>
          </a:p>
          <a:p>
            <a:pPr marL="571500" indent="-457200">
              <a:lnSpc>
                <a:spcPct val="80000"/>
              </a:lnSpc>
            </a:pPr>
            <a:r>
              <a:rPr lang="en-US" sz="1700" b="1" dirty="0" smtClean="0">
                <a:solidFill>
                  <a:srgbClr val="2E3A92"/>
                </a:solidFill>
              </a:rPr>
              <a:t>Questions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Can we all use a common applications, once approved? 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Can we check our project review and approval process to ensure we’re balancing the vetting with a speed-to-market mentality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Local participation still applies – what qualifies in a no local match scenario? </a:t>
            </a: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Program promotion and partner outreach</a:t>
            </a:r>
            <a:endParaRPr lang="en-US" sz="1300" b="1" dirty="0">
              <a:solidFill>
                <a:srgbClr val="2E3A92"/>
              </a:solidFill>
            </a:endParaRPr>
          </a:p>
          <a:p>
            <a:pPr marL="1028700" lvl="1" indent="-457200">
              <a:lnSpc>
                <a:spcPct val="80000"/>
              </a:lnSpc>
            </a:pPr>
            <a:r>
              <a:rPr lang="en-US" sz="1300" b="1" dirty="0" smtClean="0">
                <a:solidFill>
                  <a:srgbClr val="2E3A92"/>
                </a:solidFill>
              </a:rPr>
              <a:t>Roll for council members</a:t>
            </a:r>
            <a:endParaRPr lang="en-US" sz="1300" b="1" dirty="0">
              <a:solidFill>
                <a:srgbClr val="2E3A92"/>
              </a:solidFill>
            </a:endParaRPr>
          </a:p>
          <a:p>
            <a:pPr marL="114300" indent="0">
              <a:buNone/>
            </a:pPr>
            <a:endParaRPr lang="en-US" sz="3500" b="1" dirty="0">
              <a:solidFill>
                <a:srgbClr val="2E3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4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Regular Per Capita Funds - Status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053245"/>
            <a:ext cx="11455176" cy="4405744"/>
          </a:xfrm>
        </p:spPr>
        <p:txBody>
          <a:bodyPr>
            <a:normAutofit/>
          </a:bodyPr>
          <a:lstStyle/>
          <a:p>
            <a:pPr marL="114300" indent="0">
              <a:lnSpc>
                <a:spcPct val="80000"/>
              </a:lnSpc>
              <a:buNone/>
            </a:pPr>
            <a:endParaRPr lang="en-US" sz="2100" b="1" dirty="0" smtClean="0">
              <a:solidFill>
                <a:srgbClr val="2E3A92"/>
              </a:solidFill>
            </a:endParaRPr>
          </a:p>
          <a:p>
            <a:pPr marL="457200" indent="-342900">
              <a:lnSpc>
                <a:spcPct val="80000"/>
              </a:lnSpc>
            </a:pPr>
            <a:r>
              <a:rPr lang="en-US" sz="2100" b="1" dirty="0" smtClean="0">
                <a:solidFill>
                  <a:srgbClr val="2E3A92"/>
                </a:solidFill>
              </a:rPr>
              <a:t>Modified match through Oct 18, 2020 (Board Policy #11)</a:t>
            </a:r>
          </a:p>
          <a:p>
            <a:pPr marL="114300" indent="0">
              <a:buNone/>
            </a:pPr>
            <a:endParaRPr lang="en-US" sz="3500" b="1" dirty="0">
              <a:solidFill>
                <a:srgbClr val="2E3A9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155422"/>
              </p:ext>
            </p:extLst>
          </p:nvPr>
        </p:nvGraphicFramePr>
        <p:xfrm>
          <a:off x="640483" y="3004234"/>
          <a:ext cx="8403763" cy="2665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0123">
                  <a:extLst>
                    <a:ext uri="{9D8B030D-6E8A-4147-A177-3AD203B41FA5}">
                      <a16:colId xmlns:a16="http://schemas.microsoft.com/office/drawing/2014/main" val="3924082300"/>
                    </a:ext>
                  </a:extLst>
                </a:gridCol>
                <a:gridCol w="1498481">
                  <a:extLst>
                    <a:ext uri="{9D8B030D-6E8A-4147-A177-3AD203B41FA5}">
                      <a16:colId xmlns:a16="http://schemas.microsoft.com/office/drawing/2014/main" val="3556998835"/>
                    </a:ext>
                  </a:extLst>
                </a:gridCol>
                <a:gridCol w="3045159">
                  <a:extLst>
                    <a:ext uri="{9D8B030D-6E8A-4147-A177-3AD203B41FA5}">
                      <a16:colId xmlns:a16="http://schemas.microsoft.com/office/drawing/2014/main" val="2890041009"/>
                    </a:ext>
                  </a:extLst>
                </a:gridCol>
              </a:tblGrid>
              <a:tr h="296116">
                <a:tc gridSpan="3"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PER CAPITA FUNDS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9175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Match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Local Match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588119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Enhanced Capacity Building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Local Match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4815051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Regional Entrepreneurship Initiative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Local Match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6342968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Sites (planning)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Local Match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9853298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Sites (implementation)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Local Match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1235453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Broadband (planning)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Local Match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343031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Broadband (implementation)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No Local Match Required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551686"/>
                  </a:ext>
                </a:extLst>
              </a:tr>
              <a:tr h="296116"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Project Implementation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6200" marR="71755">
                        <a:lnSpc>
                          <a:spcPct val="107000"/>
                        </a:lnSpc>
                        <a:spcBef>
                          <a:spcPts val="93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Local Match Required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8962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4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2" name="Up Arrow 1"/>
          <p:cNvSpPr/>
          <p:nvPr/>
        </p:nvSpPr>
        <p:spPr>
          <a:xfrm rot="16200000">
            <a:off x="8030340" y="2543693"/>
            <a:ext cx="2427317" cy="19451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108823" y="2777619"/>
            <a:ext cx="21114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PY20 Statewide Competitive Funds have been repositioned for a new grant type. 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03" y="627610"/>
            <a:ext cx="6925359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0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394879"/>
            <a:ext cx="11455176" cy="3814728"/>
          </a:xfrm>
        </p:spPr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US" sz="4200" b="1" dirty="0" smtClean="0">
                <a:solidFill>
                  <a:srgbClr val="2DA923"/>
                </a:solidFill>
              </a:rPr>
              <a:t>The Basics: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Each region can apply for UP TO $1.0M for projects that directly respond to the COVID-19 crisis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Each region will have a year to access these special funds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Focus on traded sectors, but flexibility for prioritized locally-traded sectors as identified by Regional </a:t>
            </a:r>
            <a:r>
              <a:rPr lang="en-US" sz="3500" b="1" dirty="0">
                <a:solidFill>
                  <a:srgbClr val="2E3A92"/>
                </a:solidFill>
              </a:rPr>
              <a:t>C</a:t>
            </a:r>
            <a:r>
              <a:rPr lang="en-US" sz="3500" b="1" dirty="0" smtClean="0">
                <a:solidFill>
                  <a:srgbClr val="2E3A92"/>
                </a:solidFill>
              </a:rPr>
              <a:t>ouncils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$5.66M will be reserved for projects with statewide impact</a:t>
            </a:r>
            <a:endParaRPr lang="en-US" sz="3500" b="1" dirty="0">
              <a:solidFill>
                <a:srgbClr val="2E3A92"/>
              </a:solidFill>
            </a:endParaRP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Each region may access up to $300k of their $1.0M using a </a:t>
            </a:r>
            <a:r>
              <a:rPr lang="en-US" sz="3500" b="1" dirty="0" err="1" smtClean="0">
                <a:solidFill>
                  <a:srgbClr val="2E3A92"/>
                </a:solidFill>
              </a:rPr>
              <a:t>FastAccess</a:t>
            </a:r>
            <a:r>
              <a:rPr lang="en-US" sz="3500" b="1" dirty="0" smtClean="0">
                <a:solidFill>
                  <a:srgbClr val="2E3A92"/>
                </a:solidFill>
              </a:rPr>
              <a:t> application process.  Apps up to $100k can be administratively approved by DHCD after Regional Council approval and go directly to contract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Larger requests will require the approval of the GOVA state board (May 22 deadline, June 23 meeting)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Relaxed (2:1) match and no local match required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05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394879"/>
            <a:ext cx="11455176" cy="346989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4200" b="1" dirty="0" smtClean="0">
                <a:solidFill>
                  <a:srgbClr val="2DA923"/>
                </a:solidFill>
              </a:rPr>
              <a:t>Regional Activities: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Two or more localities – think region-wide or sub-regions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Actionable </a:t>
            </a:r>
            <a:r>
              <a:rPr lang="en-US" sz="3500" b="1" u="sng" dirty="0" smtClean="0">
                <a:solidFill>
                  <a:srgbClr val="2E3A92"/>
                </a:solidFill>
              </a:rPr>
              <a:t>sector-based strategies </a:t>
            </a:r>
            <a:r>
              <a:rPr lang="en-US" sz="3500" b="1" dirty="0" smtClean="0">
                <a:solidFill>
                  <a:srgbClr val="2E3A92"/>
                </a:solidFill>
              </a:rPr>
              <a:t>to mitigate the economic impact of the crisis today or aid in recovery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Priority industry sectors OR highly-impacted locally traded sectors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Workforce, Cluster Scale-Up, Start-Up 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053245"/>
            <a:ext cx="11455176" cy="4588624"/>
          </a:xfrm>
        </p:spPr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en-US" sz="6200" b="1" dirty="0" smtClean="0">
                <a:solidFill>
                  <a:srgbClr val="2DA923"/>
                </a:solidFill>
              </a:rPr>
              <a:t>Encouraged Activities (examples – NOT exhaustive):</a:t>
            </a:r>
          </a:p>
          <a:p>
            <a:pPr marL="114300" indent="0">
              <a:buNone/>
            </a:pPr>
            <a:endParaRPr lang="en-US" sz="3500" b="1" dirty="0">
              <a:solidFill>
                <a:srgbClr val="2E3A92"/>
              </a:solidFill>
            </a:endParaRP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Expanding </a:t>
            </a:r>
            <a:r>
              <a:rPr lang="en-US" sz="5500" b="1" u="sng" dirty="0">
                <a:solidFill>
                  <a:srgbClr val="2E3A92"/>
                </a:solidFill>
              </a:rPr>
              <a:t>regional capacity </a:t>
            </a:r>
            <a:r>
              <a:rPr lang="en-US" sz="5500" b="1" dirty="0">
                <a:solidFill>
                  <a:srgbClr val="2E3A92"/>
                </a:solidFill>
              </a:rPr>
              <a:t>to coordinate and deliver business support services such as access to financing, including crowd-sourcing platforms</a:t>
            </a: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Expanding use of the </a:t>
            </a:r>
            <a:r>
              <a:rPr lang="en-US" sz="5500" b="1" dirty="0">
                <a:solidFill>
                  <a:srgbClr val="2E3A92"/>
                </a:solidFill>
              </a:rPr>
              <a:t>internet for e-commerce to increase sales</a:t>
            </a: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Identifying </a:t>
            </a:r>
            <a:r>
              <a:rPr lang="en-US" sz="5500" b="1" dirty="0">
                <a:solidFill>
                  <a:srgbClr val="2E3A92"/>
                </a:solidFill>
              </a:rPr>
              <a:t>and connecting critical suppliers of goods and services to reduce service and production </a:t>
            </a:r>
            <a:r>
              <a:rPr lang="en-US" sz="5500" b="1" dirty="0" smtClean="0">
                <a:solidFill>
                  <a:srgbClr val="2E3A92"/>
                </a:solidFill>
              </a:rPr>
              <a:t>disruptions</a:t>
            </a: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Expanding testing capabilities to encourage safe return-to-work strategies</a:t>
            </a:r>
            <a:endParaRPr lang="en-US" sz="5500" b="1" dirty="0">
              <a:solidFill>
                <a:srgbClr val="2E3A92"/>
              </a:solidFill>
            </a:endParaRP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Maintaining </a:t>
            </a:r>
            <a:r>
              <a:rPr lang="en-US" sz="5500" b="1" dirty="0">
                <a:solidFill>
                  <a:srgbClr val="2E3A92"/>
                </a:solidFill>
              </a:rPr>
              <a:t>and managing a remote workforce to keep people employed and productive</a:t>
            </a: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Developing new/expanded </a:t>
            </a:r>
            <a:r>
              <a:rPr lang="en-US" sz="5500" b="1" dirty="0">
                <a:solidFill>
                  <a:srgbClr val="2E3A92"/>
                </a:solidFill>
              </a:rPr>
              <a:t>industry-aligned on-the-job training program that would meet critical need </a:t>
            </a: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Facilitating </a:t>
            </a:r>
            <a:r>
              <a:rPr lang="en-US" sz="5500" b="1" dirty="0">
                <a:solidFill>
                  <a:srgbClr val="2E3A92"/>
                </a:solidFill>
              </a:rPr>
              <a:t>job/training program placement in partnership with existing </a:t>
            </a:r>
            <a:r>
              <a:rPr lang="en-US" sz="5500" b="1" dirty="0" smtClean="0">
                <a:solidFill>
                  <a:srgbClr val="2E3A92"/>
                </a:solidFill>
              </a:rPr>
              <a:t>employers </a:t>
            </a:r>
            <a:r>
              <a:rPr lang="en-US" sz="5500" b="1" dirty="0">
                <a:solidFill>
                  <a:srgbClr val="2E3A92"/>
                </a:solidFill>
              </a:rPr>
              <a:t>or workforce intermediary </a:t>
            </a:r>
            <a:r>
              <a:rPr lang="en-US" sz="5500" b="1" dirty="0" smtClean="0">
                <a:solidFill>
                  <a:srgbClr val="2E3A92"/>
                </a:solidFill>
              </a:rPr>
              <a:t>needs</a:t>
            </a:r>
          </a:p>
          <a:p>
            <a:pPr marL="571500" indent="-457200"/>
            <a:r>
              <a:rPr lang="en-US" sz="5500" b="1" dirty="0">
                <a:solidFill>
                  <a:srgbClr val="2E3A92"/>
                </a:solidFill>
              </a:rPr>
              <a:t>Projects should not duplicate existing efforts but may expand capacity or support unmet needs in the region. </a:t>
            </a:r>
            <a:endParaRPr lang="en-US" sz="5500" b="1" dirty="0" smtClean="0">
              <a:solidFill>
                <a:srgbClr val="2E3A92"/>
              </a:solidFill>
            </a:endParaRPr>
          </a:p>
          <a:p>
            <a:pPr marL="571500" indent="-457200"/>
            <a:r>
              <a:rPr lang="en-US" sz="5500" b="1" dirty="0" smtClean="0">
                <a:solidFill>
                  <a:srgbClr val="2E3A92"/>
                </a:solidFill>
              </a:rPr>
              <a:t>Impact should be </a:t>
            </a:r>
            <a:r>
              <a:rPr lang="en-US" sz="5500" b="1" u="sng" dirty="0" smtClean="0">
                <a:solidFill>
                  <a:srgbClr val="2E3A92"/>
                </a:solidFill>
              </a:rPr>
              <a:t>near-term</a:t>
            </a:r>
            <a:endParaRPr lang="en-US" sz="5500" b="1" u="sng" dirty="0">
              <a:solidFill>
                <a:srgbClr val="2E3A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394879"/>
            <a:ext cx="11455176" cy="34698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200" b="1" dirty="0" smtClean="0">
                <a:solidFill>
                  <a:srgbClr val="2DA923"/>
                </a:solidFill>
              </a:rPr>
              <a:t>Discouraged Activities: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Planning ONLY applications</a:t>
            </a:r>
          </a:p>
        </p:txBody>
      </p:sp>
    </p:spTree>
    <p:extLst>
      <p:ext uri="{BB962C8B-B14F-4D97-AF65-F5344CB8AC3E}">
        <p14:creationId xmlns:p14="http://schemas.microsoft.com/office/powerpoint/2010/main" val="2927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394879"/>
            <a:ext cx="11455176" cy="34698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200" b="1" dirty="0" smtClean="0">
                <a:solidFill>
                  <a:srgbClr val="2DA923"/>
                </a:solidFill>
              </a:rPr>
              <a:t>Prohibited Activities: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Direct grants to businesses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Direct loans to small businesses or capitalizing revolving loan funds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Equity investments in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7862" y="2394879"/>
            <a:ext cx="11455176" cy="346989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200" b="1" dirty="0" smtClean="0">
                <a:solidFill>
                  <a:srgbClr val="2DA923"/>
                </a:solidFill>
              </a:rPr>
              <a:t>Flexibility Around: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Traded Sectors</a:t>
            </a:r>
          </a:p>
          <a:p>
            <a:pPr marL="685800" indent="-571500"/>
            <a:r>
              <a:rPr lang="en-US" sz="3500" b="1" dirty="0" smtClean="0">
                <a:solidFill>
                  <a:srgbClr val="2E3A92"/>
                </a:solidFill>
              </a:rPr>
              <a:t>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349" y="6015249"/>
            <a:ext cx="1371603" cy="914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31" y="6393282"/>
            <a:ext cx="639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Partners for Better Communities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122" y="6040056"/>
            <a:ext cx="1226916" cy="817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320" y="71163"/>
            <a:ext cx="2304718" cy="67512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67862" y="1138493"/>
            <a:ext cx="11455176" cy="1120077"/>
          </a:xfrm>
        </p:spPr>
        <p:txBody>
          <a:bodyPr>
            <a:normAutofit/>
          </a:bodyPr>
          <a:lstStyle/>
          <a:p>
            <a:r>
              <a:rPr lang="en-US" b="1" cap="all" spc="-100" dirty="0" smtClean="0">
                <a:solidFill>
                  <a:srgbClr val="2DA923"/>
                </a:solidFill>
                <a:latin typeface="Calibri"/>
              </a:rPr>
              <a:t>Economic Resilience and Recovery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2325574"/>
            <a:ext cx="5567691" cy="3831327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7329989" y="2689492"/>
            <a:ext cx="2021829" cy="10640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81959" y="2149668"/>
            <a:ext cx="23774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Regional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Responsiveness to COVID19 Economic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Sector-Based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Investment Strategy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Potential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Readiness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Timeline to Implementation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0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HCD Powerpoint Template 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CD Powerpoint Template V2" id="{CCF5F421-9CF8-471E-AE21-6698B43AF857}" vid="{1C428B6F-2760-4035-88D7-9E9E2D6C9C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DHCD Powerpoint Template V2</Template>
  <TotalTime>929</TotalTime>
  <Words>698</Words>
  <Application>Microsoft Office PowerPoint</Application>
  <PresentationFormat>Widescreen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DHCD Powerpoint Template V2</vt:lpstr>
      <vt:lpstr>PowerPoint Presentation</vt:lpstr>
      <vt:lpstr>PowerPoint Presentation</vt:lpstr>
      <vt:lpstr>Economic Resilience and Recovery program</vt:lpstr>
      <vt:lpstr>Economic Resilience and Recovery program</vt:lpstr>
      <vt:lpstr>Economic Resilience and Recovery program</vt:lpstr>
      <vt:lpstr>Economic Resilience and Recovery program</vt:lpstr>
      <vt:lpstr>Economic Resilience and Recovery program</vt:lpstr>
      <vt:lpstr>Economic Resilience and Recovery program</vt:lpstr>
      <vt:lpstr>Economic Resilience and Recovery program</vt:lpstr>
      <vt:lpstr>Economic Resilience and Recovery program</vt:lpstr>
      <vt:lpstr>Economic Resilience and Recovery program</vt:lpstr>
      <vt:lpstr>Regular Per Capita Funds - Status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GO Virginia?</dc:title>
  <dc:creator>Snelling, Jordan (DHCD)</dc:creator>
  <cp:lastModifiedBy>Shannon Holland</cp:lastModifiedBy>
  <cp:revision>61</cp:revision>
  <dcterms:created xsi:type="dcterms:W3CDTF">2018-07-27T14:26:01Z</dcterms:created>
  <dcterms:modified xsi:type="dcterms:W3CDTF">2020-04-22T13:09:19Z</dcterms:modified>
</cp:coreProperties>
</file>